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87" r:id="rId5"/>
    <p:sldId id="268" r:id="rId6"/>
    <p:sldId id="267" r:id="rId7"/>
    <p:sldId id="293" r:id="rId8"/>
    <p:sldId id="276" r:id="rId9"/>
    <p:sldId id="260" r:id="rId10"/>
    <p:sldId id="261" r:id="rId11"/>
    <p:sldId id="262" r:id="rId12"/>
    <p:sldId id="263" r:id="rId13"/>
    <p:sldId id="264" r:id="rId14"/>
    <p:sldId id="291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4660"/>
  </p:normalViewPr>
  <p:slideViewPr>
    <p:cSldViewPr>
      <p:cViewPr>
        <p:scale>
          <a:sx n="80" d="100"/>
          <a:sy n="80" d="100"/>
        </p:scale>
        <p:origin x="-1507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F841E-04AC-4691-A5B0-AF33A2244231}" type="datetimeFigureOut">
              <a:rPr lang="en-US" smtClean="0"/>
              <a:t>2016-05-09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F92E0-CEDD-42C6-B3AA-2D4BA223C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3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68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17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42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92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4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11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7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05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17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69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43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F92E0-CEDD-42C6-B3AA-2D4BA223CF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7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3434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4000" cy="365125"/>
          </a:xfrm>
        </p:spPr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3434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44196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76400" cy="365125"/>
          </a:xfrm>
        </p:spPr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3434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76400" cy="365125"/>
          </a:xfrm>
        </p:spPr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62200" y="6356350"/>
            <a:ext cx="43434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600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4495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B03F99-ADDC-4A35-A08C-2BDE1E6F8A4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STC-2 Design and Development: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Arnold Rots</a:t>
            </a:r>
            <a:br>
              <a:rPr lang="en-US" dirty="0" smtClean="0"/>
            </a:br>
            <a:r>
              <a:rPr lang="en-US" dirty="0" smtClean="0"/>
              <a:t>SAO/CXC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352800"/>
            <a:ext cx="992588" cy="99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0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Domain Taxonomy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335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9929" y="3112532"/>
            <a:ext cx="1600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129" y="3160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1024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9785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3035" y="4778189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9235" y="48257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Redshift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58053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6280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2286000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233352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Position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4778189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482571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477000" y="2286000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553200" y="233352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Cartesian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477000" y="2895600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553200" y="294312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Spherical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477000" y="3521351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553200" y="3568878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UnitSphere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6477000" y="4181146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53200" y="4228673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Healpix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477000" y="4778189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400800" y="4799382"/>
            <a:ext cx="1752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LinearVelocity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6477000" y="5395864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7000" y="5443391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ProperMotion</a:t>
            </a:r>
            <a:endParaRPr lang="en-US" dirty="0"/>
          </a:p>
        </p:txBody>
      </p:sp>
      <p:cxnSp>
        <p:nvCxnSpPr>
          <p:cNvPr id="30" name="Straight Connector 29"/>
          <p:cNvCxnSpPr>
            <a:stCxn id="5" idx="3"/>
          </p:cNvCxnSpPr>
          <p:nvPr/>
        </p:nvCxnSpPr>
        <p:spPr>
          <a:xfrm>
            <a:off x="2380129" y="3341132"/>
            <a:ext cx="744071" cy="359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124200" y="2518193"/>
            <a:ext cx="0" cy="24921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3" idx="1"/>
          </p:cNvCxnSpPr>
          <p:nvPr/>
        </p:nvCxnSpPr>
        <p:spPr>
          <a:xfrm>
            <a:off x="3124200" y="25146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5" idx="1"/>
          </p:cNvCxnSpPr>
          <p:nvPr/>
        </p:nvCxnSpPr>
        <p:spPr>
          <a:xfrm flipV="1">
            <a:off x="3124200" y="5006789"/>
            <a:ext cx="5334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3" idx="3"/>
            <a:endCxn id="17" idx="1"/>
          </p:cNvCxnSpPr>
          <p:nvPr/>
        </p:nvCxnSpPr>
        <p:spPr>
          <a:xfrm>
            <a:off x="5257800" y="25146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19800" y="2518193"/>
            <a:ext cx="0" cy="1891553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9" idx="1"/>
          </p:cNvCxnSpPr>
          <p:nvPr/>
        </p:nvCxnSpPr>
        <p:spPr>
          <a:xfrm flipV="1">
            <a:off x="6019800" y="3124200"/>
            <a:ext cx="4572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1" idx="1"/>
          </p:cNvCxnSpPr>
          <p:nvPr/>
        </p:nvCxnSpPr>
        <p:spPr>
          <a:xfrm>
            <a:off x="6019800" y="3749951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23" idx="1"/>
          </p:cNvCxnSpPr>
          <p:nvPr/>
        </p:nvCxnSpPr>
        <p:spPr>
          <a:xfrm flipV="1">
            <a:off x="6019800" y="4409746"/>
            <a:ext cx="4572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  <a:endCxn id="25" idx="1"/>
          </p:cNvCxnSpPr>
          <p:nvPr/>
        </p:nvCxnSpPr>
        <p:spPr>
          <a:xfrm>
            <a:off x="5257800" y="5006789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019800" y="5006789"/>
            <a:ext cx="0" cy="61767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28" idx="1"/>
          </p:cNvCxnSpPr>
          <p:nvPr/>
        </p:nvCxnSpPr>
        <p:spPr>
          <a:xfrm>
            <a:off x="6019800" y="5624464"/>
            <a:ext cx="4572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2277035" y="6356350"/>
            <a:ext cx="4428565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Domain Taxonomy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335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9929" y="3112532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129" y="3160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1024"/>
            <a:ext cx="1600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9785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3035" y="4778189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9235" y="48257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Redshift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58053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6280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3931024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3978551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Frequency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4778189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482571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5580530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33800" y="562805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Wavelength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7" idx="3"/>
            <a:endCxn id="13" idx="1"/>
          </p:cNvCxnSpPr>
          <p:nvPr/>
        </p:nvCxnSpPr>
        <p:spPr>
          <a:xfrm>
            <a:off x="2362200" y="4159624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24200" y="4163217"/>
            <a:ext cx="0" cy="1645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5" idx="1"/>
          </p:cNvCxnSpPr>
          <p:nvPr/>
        </p:nvCxnSpPr>
        <p:spPr>
          <a:xfrm flipV="1">
            <a:off x="3124200" y="5006789"/>
            <a:ext cx="5334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7" idx="1"/>
          </p:cNvCxnSpPr>
          <p:nvPr/>
        </p:nvCxnSpPr>
        <p:spPr>
          <a:xfrm flipV="1">
            <a:off x="3124200" y="5809130"/>
            <a:ext cx="5334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2277034" y="6356350"/>
            <a:ext cx="4504765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Domain Taxonomy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335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9929" y="3112532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129" y="3160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1024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9785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3035" y="4778189"/>
            <a:ext cx="1600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9235" y="48257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Redshift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58053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6280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63462" y="3112532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9662" y="3160059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63462" y="3931024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9662" y="3978551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DopplerVel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629400" y="3931024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05600" y="3978551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OpticalDV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629400" y="4778189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705600" y="482571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RadioDV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629400" y="5580530"/>
            <a:ext cx="1600200" cy="457200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629400" y="5628057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RelativisticDV</a:t>
            </a:r>
            <a:endParaRPr lang="en-US" dirty="0"/>
          </a:p>
        </p:txBody>
      </p:sp>
      <p:cxnSp>
        <p:nvCxnSpPr>
          <p:cNvPr id="24" name="Straight Connector 23"/>
          <p:cNvCxnSpPr>
            <a:stCxn id="9" idx="3"/>
          </p:cNvCxnSpPr>
          <p:nvPr/>
        </p:nvCxnSpPr>
        <p:spPr>
          <a:xfrm>
            <a:off x="2353235" y="5006789"/>
            <a:ext cx="9233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276600" y="3344725"/>
            <a:ext cx="0" cy="16656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3" idx="1"/>
          </p:cNvCxnSpPr>
          <p:nvPr/>
        </p:nvCxnSpPr>
        <p:spPr>
          <a:xfrm>
            <a:off x="3276600" y="3341132"/>
            <a:ext cx="3868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5" idx="1"/>
          </p:cNvCxnSpPr>
          <p:nvPr/>
        </p:nvCxnSpPr>
        <p:spPr>
          <a:xfrm>
            <a:off x="3276600" y="4159624"/>
            <a:ext cx="3868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3"/>
            <a:endCxn id="17" idx="1"/>
          </p:cNvCxnSpPr>
          <p:nvPr/>
        </p:nvCxnSpPr>
        <p:spPr>
          <a:xfrm>
            <a:off x="5263662" y="4159624"/>
            <a:ext cx="13657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19800" y="4159624"/>
            <a:ext cx="0" cy="1649506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9" idx="1"/>
          </p:cNvCxnSpPr>
          <p:nvPr/>
        </p:nvCxnSpPr>
        <p:spPr>
          <a:xfrm>
            <a:off x="6019800" y="500678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22" idx="1"/>
          </p:cNvCxnSpPr>
          <p:nvPr/>
        </p:nvCxnSpPr>
        <p:spPr>
          <a:xfrm>
            <a:off x="6019800" y="5809130"/>
            <a:ext cx="60960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>
          <a:xfrm>
            <a:off x="2277034" y="6356350"/>
            <a:ext cx="4352365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Domain Taxonomy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228600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335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9929" y="3112532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129" y="3160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1024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9785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3035" y="4778189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9235" y="48257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Redshift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580530"/>
            <a:ext cx="1600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6280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3112532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3160059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Stokes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3931024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3978551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Circular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4778189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33800" y="482571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5580530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33800" y="562805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Vector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1" idx="3"/>
            <a:endCxn id="19" idx="1"/>
          </p:cNvCxnSpPr>
          <p:nvPr/>
        </p:nvCxnSpPr>
        <p:spPr>
          <a:xfrm>
            <a:off x="2362200" y="580913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200400" y="3341132"/>
            <a:ext cx="0" cy="2467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3" idx="1"/>
          </p:cNvCxnSpPr>
          <p:nvPr/>
        </p:nvCxnSpPr>
        <p:spPr>
          <a:xfrm>
            <a:off x="3200400" y="3341132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5" idx="1"/>
          </p:cNvCxnSpPr>
          <p:nvPr/>
        </p:nvCxnSpPr>
        <p:spPr>
          <a:xfrm>
            <a:off x="3200400" y="4159624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7" idx="1"/>
          </p:cNvCxnSpPr>
          <p:nvPr/>
        </p:nvCxnSpPr>
        <p:spPr>
          <a:xfrm>
            <a:off x="3200400" y="5006789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2277035" y="6356350"/>
            <a:ext cx="4428566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Quantities</a:t>
            </a:r>
            <a:r>
              <a:rPr lang="en-US" dirty="0" smtClean="0"/>
              <a:t> and Derived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Quantities</a:t>
            </a:r>
            <a:r>
              <a:rPr lang="en-US" dirty="0" smtClean="0"/>
              <a:t> include units</a:t>
            </a:r>
          </a:p>
          <a:p>
            <a:r>
              <a:rPr lang="en-US" dirty="0" smtClean="0"/>
              <a:t>Handy derived data types:</a:t>
            </a:r>
          </a:p>
          <a:p>
            <a:pPr lvl="1"/>
            <a:r>
              <a:rPr lang="en-US" dirty="0" smtClean="0"/>
              <a:t>Quantity vector: scalar, doublet, triplet</a:t>
            </a:r>
          </a:p>
          <a:p>
            <a:pPr lvl="1"/>
            <a:r>
              <a:rPr lang="en-US" dirty="0" smtClean="0"/>
              <a:t>Matrix: 2x2, 3x3</a:t>
            </a:r>
          </a:p>
          <a:p>
            <a:r>
              <a:rPr lang="en-US" i="1" dirty="0" err="1" smtClean="0"/>
              <a:t>Multistruct</a:t>
            </a:r>
            <a:r>
              <a:rPr lang="en-US" dirty="0" smtClean="0"/>
              <a:t> (for lack of a better name; 2-D):</a:t>
            </a:r>
          </a:p>
          <a:p>
            <a:pPr lvl="1"/>
            <a:r>
              <a:rPr lang="en-US" dirty="0" smtClean="0"/>
              <a:t>Symmetrical, Bounds, Box, Ellipse, </a:t>
            </a:r>
            <a:r>
              <a:rPr lang="en-US" dirty="0" err="1" smtClean="0"/>
              <a:t>MSMatrix</a:t>
            </a:r>
            <a:endParaRPr lang="en-US" dirty="0" smtClean="0"/>
          </a:p>
          <a:p>
            <a:pPr lvl="1"/>
            <a:r>
              <a:rPr lang="en-US" dirty="0" smtClean="0"/>
              <a:t>For error and resolution specifications</a:t>
            </a:r>
          </a:p>
          <a:p>
            <a:r>
              <a:rPr lang="en-US" i="1" dirty="0" smtClean="0"/>
              <a:t>Timestamp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ISO-8601, JD, MJD, Time offset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14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Done, </a:t>
            </a:r>
            <a:r>
              <a:rPr lang="en-US" dirty="0" smtClean="0">
                <a:solidFill>
                  <a:srgbClr val="FFC000"/>
                </a:solidFill>
              </a:rPr>
              <a:t>Underway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/>
              <a:t>&amp; Remaining to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534400" cy="4114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B050"/>
                </a:solidFill>
              </a:rPr>
              <a:t>Transformations: FITS-style or AST-style</a:t>
            </a:r>
            <a:r>
              <a:rPr lang="en-US" dirty="0" smtClean="0">
                <a:solidFill>
                  <a:srgbClr val="00B050"/>
                </a:solidFill>
              </a:rPr>
              <a:t>? (the latter)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C000"/>
                </a:solidFill>
              </a:rPr>
              <a:t>Define specialized coordinate types through </a:t>
            </a:r>
            <a:r>
              <a:rPr lang="en-US" dirty="0" err="1" smtClean="0">
                <a:solidFill>
                  <a:srgbClr val="FFC000"/>
                </a:solidFill>
              </a:rPr>
              <a:t>subsetting</a:t>
            </a:r>
            <a:r>
              <a:rPr lang="en-US" dirty="0" smtClean="0">
                <a:solidFill>
                  <a:srgbClr val="FFC000"/>
                </a:solidFill>
              </a:rPr>
              <a:t>?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B050"/>
                </a:solidFill>
              </a:rPr>
              <a:t>Complete standard frames and positions enumerations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C000"/>
                </a:solidFill>
              </a:rPr>
              <a:t>Complete documentation</a:t>
            </a:r>
          </a:p>
          <a:p>
            <a:pPr>
              <a:spcBef>
                <a:spcPts val="1800"/>
              </a:spcBef>
            </a:pPr>
            <a:r>
              <a:rPr lang="en-US" dirty="0"/>
              <a:t>Coordinate with Units DM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B050"/>
                </a:solidFill>
              </a:rPr>
              <a:t>Run it through DML generating script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00B050"/>
                </a:solidFill>
              </a:rPr>
              <a:t>Resolve VO-DML issues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Generate library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541520"/>
          </a:xfrm>
        </p:spPr>
        <p:txBody>
          <a:bodyPr>
            <a:normAutofit/>
          </a:bodyPr>
          <a:lstStyle/>
          <a:p>
            <a:pPr lvl="2"/>
            <a:endParaRPr lang="en-US" dirty="0" smtClean="0"/>
          </a:p>
          <a:p>
            <a:r>
              <a:rPr lang="en-US" dirty="0" smtClean="0"/>
              <a:t>Packages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Transformations and Pixels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Polarization axis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Items of interest beyond STC</a:t>
            </a:r>
          </a:p>
          <a:p>
            <a:pPr lvl="2"/>
            <a:endParaRPr lang="en-US" dirty="0"/>
          </a:p>
          <a:p>
            <a:r>
              <a:rPr lang="en-US" dirty="0" smtClean="0"/>
              <a:t>STC2 Status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STC2 Packages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724400" y="2315254"/>
            <a:ext cx="2590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0" y="2562844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Coordinates</a:t>
            </a:r>
            <a:endParaRPr lang="en-US" sz="1400" dirty="0"/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Coordinate Frame</a:t>
            </a:r>
          </a:p>
          <a:p>
            <a:pPr algn="ctr"/>
            <a:r>
              <a:rPr lang="en-US" sz="1400" dirty="0" smtClean="0"/>
              <a:t>Coordinate Domain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838200" y="2315254"/>
            <a:ext cx="2590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2543854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Coordinate Frames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Reference Position</a:t>
            </a:r>
            <a:br>
              <a:rPr lang="en-US" sz="1400" dirty="0" smtClean="0"/>
            </a:br>
            <a:r>
              <a:rPr lang="en-US" sz="1400" dirty="0" smtClean="0"/>
              <a:t>(Flavor/Geometry)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3" idx="1"/>
            <a:endCxn id="7" idx="3"/>
          </p:cNvCxnSpPr>
          <p:nvPr/>
        </p:nvCxnSpPr>
        <p:spPr>
          <a:xfrm flipH="1">
            <a:off x="3429000" y="2962954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838200" y="4800600"/>
            <a:ext cx="2590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90600" y="5029200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(WCS) Transformations</a:t>
            </a:r>
            <a:br>
              <a:rPr lang="en-US" dirty="0" smtClean="0"/>
            </a:br>
            <a:r>
              <a:rPr lang="en-US" sz="1400" dirty="0" smtClean="0"/>
              <a:t>Pixel Frames</a:t>
            </a:r>
            <a:endParaRPr lang="en-US" dirty="0" smtClean="0"/>
          </a:p>
          <a:p>
            <a:pPr algn="ctr"/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4724400" y="4800600"/>
            <a:ext cx="2590800" cy="1295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876800" y="5029200"/>
            <a:ext cx="2286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Geometric Shapes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 smtClean="0"/>
              <a:t>(and Regions)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125133" y="3569454"/>
            <a:ext cx="0" cy="1189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352800" y="3559518"/>
            <a:ext cx="1447800" cy="1317282"/>
          </a:xfrm>
          <a:prstGeom prst="straightConnector1">
            <a:avLst/>
          </a:prstGeom>
          <a:ln w="6350">
            <a:solidFill>
              <a:schemeClr val="accent1">
                <a:lumMod val="75000"/>
              </a:schemeClr>
            </a:solidFill>
            <a:prstDash val="dash"/>
            <a:tailEnd type="arrow"/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3" idx="0"/>
          </p:cNvCxnSpPr>
          <p:nvPr/>
        </p:nvCxnSpPr>
        <p:spPr>
          <a:xfrm flipV="1">
            <a:off x="6019800" y="3610654"/>
            <a:ext cx="0" cy="11899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95600" y="3200400"/>
            <a:ext cx="1828800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599" y="4064270"/>
            <a:ext cx="837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optional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77811" y="3198911"/>
            <a:ext cx="1396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</a:t>
            </a:r>
            <a:r>
              <a:rPr lang="en-US" sz="1400" dirty="0" smtClean="0"/>
              <a:t>f non-standard</a:t>
            </a:r>
            <a:endParaRPr lang="en-US" sz="1400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2286000" y="6356350"/>
            <a:ext cx="4419600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6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/>
      <p:bldP spid="11" grpId="0" animBg="1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 in STC2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Transforms are integral parts of coordinate frames</a:t>
            </a:r>
          </a:p>
          <a:p>
            <a:r>
              <a:rPr lang="en-US" dirty="0"/>
              <a:t>Based on FITS WCS specification </a:t>
            </a:r>
          </a:p>
          <a:p>
            <a:pPr lvl="1"/>
            <a:r>
              <a:rPr lang="en-US" dirty="0"/>
              <a:t>Contain equivalents of the familiar FITS keywords</a:t>
            </a:r>
          </a:p>
          <a:p>
            <a:pPr lvl="1"/>
            <a:r>
              <a:rPr lang="en-US" dirty="0" smtClean="0"/>
              <a:t>Implemented as sequences of </a:t>
            </a:r>
            <a:r>
              <a:rPr lang="en-US" dirty="0"/>
              <a:t>atomic transforms</a:t>
            </a:r>
          </a:p>
          <a:p>
            <a:r>
              <a:rPr lang="en-US" dirty="0"/>
              <a:t>Pixel frames to WCS frames</a:t>
            </a:r>
          </a:p>
          <a:p>
            <a:r>
              <a:rPr lang="en-US" dirty="0"/>
              <a:t>Between physical coordinate frames</a:t>
            </a:r>
          </a:p>
          <a:p>
            <a:pPr lvl="1"/>
            <a:r>
              <a:rPr lang="en-US" dirty="0"/>
              <a:t>Owned by native frame, point to target frame</a:t>
            </a:r>
          </a:p>
          <a:p>
            <a:pPr lvl="1"/>
            <a:r>
              <a:rPr lang="en-US" dirty="0"/>
              <a:t>Multiple transforms allowed (FITS alternate </a:t>
            </a:r>
            <a:r>
              <a:rPr lang="en-US" dirty="0" err="1"/>
              <a:t>coord</a:t>
            </a:r>
            <a:r>
              <a:rPr lang="en-US" dirty="0"/>
              <a:t> frames)</a:t>
            </a:r>
          </a:p>
          <a:p>
            <a:r>
              <a:rPr lang="en-US" dirty="0"/>
              <a:t>Enumerations</a:t>
            </a:r>
          </a:p>
          <a:p>
            <a:pPr lvl="1"/>
            <a:r>
              <a:rPr lang="en-US" dirty="0"/>
              <a:t>Applies to polarization</a:t>
            </a:r>
          </a:p>
          <a:p>
            <a:pPr lvl="1"/>
            <a:r>
              <a:rPr lang="en-US" dirty="0"/>
              <a:t>Accommodates sparse data such as photon event lists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6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Pixel Frames and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5"/>
            <a:endParaRPr lang="en-US" dirty="0" smtClean="0"/>
          </a:p>
          <a:p>
            <a:r>
              <a:rPr lang="en-US" dirty="0" smtClean="0"/>
              <a:t>Pixel Frames are defined in Transforms; they cannot exist without a transform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Pixel coordinates are simple n-dimensional values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The Pixel Space consists of one or more Pixel Frames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 Pixel Frame maps to a WCS Coordinate Frame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Multiple parallel mappings are allowed</a:t>
            </a:r>
          </a:p>
          <a:p>
            <a:pPr lvl="5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necessity an enumerated coordinate axis</a:t>
            </a:r>
          </a:p>
          <a:p>
            <a:r>
              <a:rPr lang="en-US" dirty="0" smtClean="0"/>
              <a:t>Stokes</a:t>
            </a:r>
          </a:p>
          <a:p>
            <a:pPr lvl="1"/>
            <a:r>
              <a:rPr lang="en-US" dirty="0" smtClean="0"/>
              <a:t>I, Q, U, V</a:t>
            </a:r>
          </a:p>
          <a:p>
            <a:r>
              <a:rPr lang="en-US" dirty="0" smtClean="0"/>
              <a:t>Circular</a:t>
            </a:r>
          </a:p>
          <a:p>
            <a:pPr lvl="1"/>
            <a:r>
              <a:rPr lang="en-US" dirty="0" smtClean="0"/>
              <a:t>LL, RR, LR, RL</a:t>
            </a:r>
          </a:p>
          <a:p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XX, YY, XY, YX</a:t>
            </a:r>
          </a:p>
          <a:p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I, </a:t>
            </a:r>
            <a:r>
              <a:rPr lang="en-US" dirty="0" err="1" smtClean="0"/>
              <a:t>PolFlux</a:t>
            </a:r>
            <a:r>
              <a:rPr lang="en-US" dirty="0" smtClean="0"/>
              <a:t>, </a:t>
            </a:r>
            <a:r>
              <a:rPr lang="en-US" dirty="0" err="1" smtClean="0"/>
              <a:t>PolPercent</a:t>
            </a:r>
            <a:r>
              <a:rPr lang="en-US" dirty="0" smtClean="0"/>
              <a:t>, </a:t>
            </a:r>
            <a:r>
              <a:rPr lang="en-US" dirty="0" err="1" smtClean="0"/>
              <a:t>PolAngle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4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Useful beyond STC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Constraining units</a:t>
            </a:r>
          </a:p>
          <a:p>
            <a:endParaRPr lang="en-US" dirty="0"/>
          </a:p>
          <a:p>
            <a:r>
              <a:rPr lang="en-US" dirty="0" smtClean="0"/>
              <a:t>Utility Data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2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 smtClean="0"/>
              <a:t>The units model has not been worked out completely</a:t>
            </a:r>
          </a:p>
          <a:p>
            <a:r>
              <a:rPr lang="en-US" dirty="0" smtClean="0"/>
              <a:t>Requires a mechanism to restrict units to what is appropriate in the context</a:t>
            </a:r>
          </a:p>
          <a:p>
            <a:r>
              <a:rPr lang="en-US" dirty="0" smtClean="0"/>
              <a:t>Introduced semantic concept </a:t>
            </a:r>
            <a:r>
              <a:rPr lang="en-US" i="1" dirty="0" smtClean="0"/>
              <a:t>Coordinate Domain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Within a </a:t>
            </a:r>
            <a:r>
              <a:rPr lang="en-US" i="1" dirty="0" smtClean="0"/>
              <a:t>Coordinate</a:t>
            </a:r>
            <a:r>
              <a:rPr lang="en-US" dirty="0" smtClean="0"/>
              <a:t> it sets the </a:t>
            </a:r>
            <a:r>
              <a:rPr lang="en-US" i="1" dirty="0" smtClean="0"/>
              <a:t>top concept </a:t>
            </a:r>
            <a:r>
              <a:rPr lang="en-US" dirty="0" smtClean="0"/>
              <a:t>allowable for units</a:t>
            </a:r>
          </a:p>
          <a:p>
            <a:pPr lvl="1"/>
            <a:r>
              <a:rPr lang="en-US" i="1" dirty="0" err="1" smtClean="0"/>
              <a:t>Subsetting</a:t>
            </a:r>
            <a:r>
              <a:rPr lang="en-US" dirty="0" smtClean="0"/>
              <a:t> sets the </a:t>
            </a:r>
            <a:r>
              <a:rPr lang="en-US" i="1" dirty="0" smtClean="0"/>
              <a:t>top concept</a:t>
            </a:r>
            <a:r>
              <a:rPr lang="en-US" dirty="0" smtClean="0"/>
              <a:t> for each type of coordinate</a:t>
            </a:r>
          </a:p>
          <a:p>
            <a:pPr lvl="1"/>
            <a:r>
              <a:rPr lang="en-US" dirty="0" smtClean="0"/>
              <a:t>It provides a consistent units constraint mechanism that is independent of context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40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Coordinate Domain Taxonomy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62000" y="2286000"/>
            <a:ext cx="16002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23335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9929" y="3112532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6129" y="316005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0" y="3931024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8200" y="39785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Spectral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53035" y="4778189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9235" y="482571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Redshift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580530"/>
            <a:ext cx="1600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8200" y="56280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Polarization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57600" y="2286000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733800" y="2333527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ISOTime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3112532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33800" y="3160059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JD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657600" y="3931024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733800" y="3978551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MJD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657600" y="4778189"/>
            <a:ext cx="1600200" cy="457200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33800" y="4825716"/>
            <a:ext cx="1447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timeOffset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3" idx="3"/>
            <a:endCxn id="13" idx="1"/>
          </p:cNvCxnSpPr>
          <p:nvPr/>
        </p:nvCxnSpPr>
        <p:spPr>
          <a:xfrm>
            <a:off x="2362200" y="2514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276600" y="2518193"/>
            <a:ext cx="19050" cy="24885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5" idx="1"/>
          </p:cNvCxnSpPr>
          <p:nvPr/>
        </p:nvCxnSpPr>
        <p:spPr>
          <a:xfrm flipV="1">
            <a:off x="3286125" y="3341132"/>
            <a:ext cx="371475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7" idx="1"/>
          </p:cNvCxnSpPr>
          <p:nvPr/>
        </p:nvCxnSpPr>
        <p:spPr>
          <a:xfrm flipV="1">
            <a:off x="3295650" y="4159624"/>
            <a:ext cx="361950" cy="35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9" idx="1"/>
          </p:cNvCxnSpPr>
          <p:nvPr/>
        </p:nvCxnSpPr>
        <p:spPr>
          <a:xfrm>
            <a:off x="3295650" y="5006789"/>
            <a:ext cx="3619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2016-05-11</a:t>
            </a:r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2277034" y="6356350"/>
            <a:ext cx="4504765" cy="365125"/>
          </a:xfrm>
        </p:spPr>
        <p:txBody>
          <a:bodyPr/>
          <a:lstStyle/>
          <a:p>
            <a:r>
              <a:rPr lang="en-US" dirty="0" smtClean="0"/>
              <a:t>Arnold Rots: STC2 Status  - IVOA Interop Stellenbosch, May 2016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3F99-ADDC-4A35-A08C-2BDE1E6F8A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3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4034</TotalTime>
  <Words>647</Words>
  <Application>Microsoft Office PowerPoint</Application>
  <PresentationFormat>On-screen Show (4:3)</PresentationFormat>
  <Paragraphs>199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STC-2 Design and Development: Status</vt:lpstr>
      <vt:lpstr>Outline</vt:lpstr>
      <vt:lpstr>STC2 Packages</vt:lpstr>
      <vt:lpstr>Transforms in STC2</vt:lpstr>
      <vt:lpstr>Pixel Frames and Coordinates</vt:lpstr>
      <vt:lpstr>Polarization</vt:lpstr>
      <vt:lpstr>Components Useful beyond STC</vt:lpstr>
      <vt:lpstr>Units Handling</vt:lpstr>
      <vt:lpstr>Coordinate Domain Taxonomy</vt:lpstr>
      <vt:lpstr>Coordinate Domain Taxonomy</vt:lpstr>
      <vt:lpstr>Coordinate Domain Taxonomy</vt:lpstr>
      <vt:lpstr>Coordinate Domain Taxonomy</vt:lpstr>
      <vt:lpstr>Coordinate Domain Taxonomy</vt:lpstr>
      <vt:lpstr>Quantities and Derived Data Types</vt:lpstr>
      <vt:lpstr>Done, Underway  &amp; Remaining to Be Done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STC-2 Design and Development: Status</dc:title>
  <dc:creator>arots</dc:creator>
  <cp:lastModifiedBy>arots</cp:lastModifiedBy>
  <cp:revision>53</cp:revision>
  <dcterms:created xsi:type="dcterms:W3CDTF">2014-10-10T03:13:32Z</dcterms:created>
  <dcterms:modified xsi:type="dcterms:W3CDTF">2016-05-09T18:36:27Z</dcterms:modified>
</cp:coreProperties>
</file>