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87" r:id="rId4"/>
    <p:sldId id="294" r:id="rId5"/>
    <p:sldId id="268" r:id="rId6"/>
    <p:sldId id="267" r:id="rId7"/>
    <p:sldId id="295" r:id="rId8"/>
    <p:sldId id="296" r:id="rId9"/>
    <p:sldId id="293" r:id="rId10"/>
    <p:sldId id="297" r:id="rId11"/>
    <p:sldId id="298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660"/>
  </p:normalViewPr>
  <p:slideViewPr>
    <p:cSldViewPr>
      <p:cViewPr>
        <p:scale>
          <a:sx n="80" d="100"/>
          <a:sy n="80" d="100"/>
        </p:scale>
        <p:origin x="-1507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F841E-04AC-4691-A5B0-AF33A2244231}" type="datetimeFigureOut">
              <a:rPr lang="en-US" smtClean="0"/>
              <a:t>2016-05-09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F92E0-CEDD-42C6-B3AA-2D4BA223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3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47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5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59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1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4343400" cy="365125"/>
          </a:xfrm>
        </p:spPr>
        <p:txBody>
          <a:bodyPr/>
          <a:lstStyle/>
          <a:p>
            <a:r>
              <a:rPr lang="en-US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Data Citation Benefits  - IVOA Interop Stellenbosch,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Data Citation Benefits  - IVOA Interop Stellenbosch,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4000" cy="365125"/>
          </a:xfrm>
        </p:spPr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343400" cy="365125"/>
          </a:xfrm>
        </p:spPr>
        <p:txBody>
          <a:bodyPr/>
          <a:lstStyle/>
          <a:p>
            <a:r>
              <a:rPr lang="en-US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4419600" cy="365125"/>
          </a:xfrm>
        </p:spPr>
        <p:txBody>
          <a:bodyPr/>
          <a:lstStyle/>
          <a:p>
            <a:r>
              <a:rPr lang="en-US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Data Citation Benefits  - IVOA Interop Stellenbosch, May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76400" cy="365125"/>
          </a:xfrm>
        </p:spPr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4343400" cy="365125"/>
          </a:xfrm>
        </p:spPr>
        <p:txBody>
          <a:bodyPr/>
          <a:lstStyle/>
          <a:p>
            <a:r>
              <a:rPr lang="en-US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76400" cy="365125"/>
          </a:xfrm>
        </p:spPr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4343400" cy="365125"/>
          </a:xfrm>
        </p:spPr>
        <p:txBody>
          <a:bodyPr/>
          <a:lstStyle/>
          <a:p>
            <a:r>
              <a:rPr lang="en-US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Data Citation Benefits  - IVOA Interop Stellenbosch,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Data Citation Benefits  - IVOA Interop Stellenbosch,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4495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Chandra Bibliography:</a:t>
            </a:r>
            <a:br>
              <a:rPr lang="en-US" dirty="0" smtClean="0"/>
            </a:br>
            <a:r>
              <a:rPr lang="en-US" dirty="0" smtClean="0"/>
              <a:t>A Case Study on Benefits of Proper Data Citation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696" cy="1752600"/>
          </a:xfrm>
        </p:spPr>
        <p:txBody>
          <a:bodyPr/>
          <a:lstStyle/>
          <a:p>
            <a:r>
              <a:rPr lang="en-US" dirty="0" smtClean="0"/>
              <a:t>Arnold Rots</a:t>
            </a:r>
            <a:br>
              <a:rPr lang="en-US" dirty="0" smtClean="0"/>
            </a:br>
            <a:r>
              <a:rPr lang="en-US" dirty="0" smtClean="0"/>
              <a:t>SAO/CXC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086664"/>
            <a:ext cx="992588" cy="99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History vs Data Age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362200"/>
            <a:ext cx="6241322" cy="371507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5105400" cy="365125"/>
          </a:xfrm>
        </p:spPr>
        <p:txBody>
          <a:bodyPr/>
          <a:lstStyle/>
          <a:p>
            <a:r>
              <a:rPr lang="en-US" dirty="0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70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Chandra Publication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publication statistics:</a:t>
            </a:r>
            <a:endParaRPr lang="en-US" sz="1000" dirty="0"/>
          </a:p>
          <a:p>
            <a:pPr lvl="1"/>
            <a:r>
              <a:rPr lang="en-US" dirty="0"/>
              <a:t>Median time till first publication:</a:t>
            </a:r>
          </a:p>
          <a:p>
            <a:pPr lvl="2"/>
            <a:r>
              <a:rPr lang="en-US" dirty="0"/>
              <a:t>2.55 years</a:t>
            </a:r>
          </a:p>
          <a:p>
            <a:pPr lvl="1"/>
            <a:r>
              <a:rPr lang="en-US" dirty="0"/>
              <a:t>Metrics summary: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953000" cy="365125"/>
          </a:xfrm>
        </p:spPr>
        <p:txBody>
          <a:bodyPr/>
          <a:lstStyle/>
          <a:p>
            <a:r>
              <a:rPr lang="en-US" dirty="0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992868"/>
              </p:ext>
            </p:extLst>
          </p:nvPr>
        </p:nvGraphicFramePr>
        <p:xfrm>
          <a:off x="1371600" y="4038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Age (years)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 Publications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 Publications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126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and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>
            <a:normAutofit/>
          </a:bodyPr>
          <a:lstStyle/>
          <a:p>
            <a:pPr lvl="8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Fine-grained linking is key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One can construct these metrics for subsets of the data: by type of observation, by instrument, etc.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It helps making the case that we need the resources</a:t>
            </a:r>
          </a:p>
          <a:p>
            <a:pPr lvl="6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note that these numbers need to be interpreted in the context of the observatory or data repository!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Never – ever – use them to compare observatories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953000" cy="365125"/>
          </a:xfrm>
        </p:spPr>
        <p:txBody>
          <a:bodyPr/>
          <a:lstStyle/>
          <a:p>
            <a:r>
              <a:rPr lang="en-US" dirty="0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4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Parties Who May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236720"/>
          </a:xfrm>
        </p:spPr>
        <p:txBody>
          <a:bodyPr>
            <a:normAutofit/>
          </a:bodyPr>
          <a:lstStyle/>
          <a:p>
            <a:pPr lvl="7"/>
            <a:endParaRPr lang="en-US" dirty="0" smtClean="0"/>
          </a:p>
          <a:p>
            <a:r>
              <a:rPr lang="en-US" dirty="0" smtClean="0"/>
              <a:t>Data product authors – obvious recognition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Manuscript authors – Edwin </a:t>
            </a:r>
            <a:r>
              <a:rPr lang="en-US" dirty="0" err="1" smtClean="0"/>
              <a:t>Henneken</a:t>
            </a:r>
            <a:r>
              <a:rPr lang="en-US" dirty="0" smtClean="0"/>
              <a:t> study</a:t>
            </a:r>
            <a:endParaRPr lang="en-US" dirty="0" smtClean="0"/>
          </a:p>
          <a:p>
            <a:pPr lvl="7"/>
            <a:endParaRPr lang="en-US" dirty="0" smtClean="0"/>
          </a:p>
          <a:p>
            <a:r>
              <a:rPr lang="en-US" dirty="0" smtClean="0"/>
              <a:t>The community</a:t>
            </a:r>
            <a:endParaRPr lang="en-US" dirty="0" smtClean="0"/>
          </a:p>
          <a:p>
            <a:pPr lvl="7"/>
            <a:endParaRPr lang="en-US" dirty="0" smtClean="0"/>
          </a:p>
          <a:p>
            <a:r>
              <a:rPr lang="en-US" dirty="0" smtClean="0"/>
              <a:t>Observatories and data repositories</a:t>
            </a:r>
          </a:p>
          <a:p>
            <a:pPr lvl="8"/>
            <a:endParaRPr lang="en-US" dirty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There is a</a:t>
            </a:r>
            <a:r>
              <a:rPr lang="en-US" dirty="0" smtClean="0">
                <a:solidFill>
                  <a:schemeClr val="accent2"/>
                </a:solidFill>
              </a:rPr>
              <a:t>ctive interest in these matters in the RDA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5105400" cy="365125"/>
          </a:xfrm>
        </p:spPr>
        <p:txBody>
          <a:bodyPr/>
          <a:lstStyle/>
          <a:p>
            <a:r>
              <a:rPr lang="en-US" dirty="0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Literature-Data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endParaRPr lang="en-US" dirty="0" smtClean="0"/>
          </a:p>
          <a:p>
            <a:r>
              <a:rPr lang="en-US" dirty="0" smtClean="0"/>
              <a:t>Also known as Data Citation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At a fine-grained data set level (</a:t>
            </a:r>
            <a:r>
              <a:rPr lang="en-US" dirty="0" smtClean="0">
                <a:solidFill>
                  <a:srgbClr val="FF0000"/>
                </a:solidFill>
              </a:rPr>
              <a:t>proper</a:t>
            </a:r>
            <a:r>
              <a:rPr lang="en-US" dirty="0" smtClean="0"/>
              <a:t> citation)</a:t>
            </a:r>
            <a:endParaRPr lang="en-US" dirty="0" smtClean="0"/>
          </a:p>
          <a:p>
            <a:r>
              <a:rPr lang="en-US" dirty="0" smtClean="0"/>
              <a:t>The key is the combination of:</a:t>
            </a:r>
          </a:p>
          <a:p>
            <a:pPr lvl="3"/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Data/observation metadata</a:t>
            </a:r>
          </a:p>
          <a:p>
            <a:pPr lvl="2"/>
            <a:r>
              <a:rPr lang="en-US" dirty="0" smtClean="0"/>
              <a:t>I trust we all know what that contains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Literature metadata</a:t>
            </a:r>
          </a:p>
          <a:p>
            <a:pPr lvl="2"/>
            <a:r>
              <a:rPr lang="en-US" dirty="0" smtClean="0"/>
              <a:t>Keywords, authors, dates, objects, text analysis results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953000" cy="365125"/>
          </a:xfrm>
        </p:spPr>
        <p:txBody>
          <a:bodyPr/>
          <a:lstStyle/>
          <a:p>
            <a:r>
              <a:rPr lang="en-US" dirty="0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6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Chandra 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65320"/>
          </a:xfrm>
        </p:spPr>
        <p:txBody>
          <a:bodyPr>
            <a:normAutofit/>
          </a:bodyPr>
          <a:lstStyle/>
          <a:p>
            <a:r>
              <a:rPr lang="en-US" dirty="0" smtClean="0"/>
              <a:t>Started from the beginning of the mission</a:t>
            </a:r>
          </a:p>
          <a:p>
            <a:r>
              <a:rPr lang="en-US" dirty="0" smtClean="0"/>
              <a:t>Complete bibliography</a:t>
            </a:r>
          </a:p>
          <a:p>
            <a:r>
              <a:rPr lang="en-US" dirty="0" smtClean="0"/>
              <a:t>Complete linking of articles to data in the archive at the </a:t>
            </a:r>
            <a:r>
              <a:rPr lang="en-US" dirty="0" err="1" smtClean="0"/>
              <a:t>ObsId</a:t>
            </a:r>
            <a:r>
              <a:rPr lang="en-US" dirty="0" smtClean="0"/>
              <a:t> level</a:t>
            </a:r>
          </a:p>
          <a:p>
            <a:pPr lvl="1"/>
            <a:r>
              <a:rPr lang="en-US" dirty="0" smtClean="0"/>
              <a:t>This fine-grained linkage is crucial</a:t>
            </a:r>
          </a:p>
          <a:p>
            <a:r>
              <a:rPr lang="en-US" dirty="0" smtClean="0"/>
              <a:t>Labor-intensive – until authors can be convinced to take responsibility for providing all links (then we only need to check them)</a:t>
            </a:r>
          </a:p>
          <a:p>
            <a:pPr lvl="1"/>
            <a:r>
              <a:rPr lang="en-US" dirty="0" smtClean="0"/>
              <a:t>We do provide tools</a:t>
            </a:r>
          </a:p>
          <a:p>
            <a:pPr lvl="1"/>
            <a:r>
              <a:rPr lang="en-US" dirty="0" smtClean="0"/>
              <a:t>And need a mechanism to harvest links from ADS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5105400" cy="365125"/>
          </a:xfrm>
        </p:spPr>
        <p:txBody>
          <a:bodyPr/>
          <a:lstStyle/>
          <a:p>
            <a:r>
              <a:rPr lang="en-US" dirty="0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9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f</a:t>
            </a:r>
            <a:r>
              <a:rPr lang="en-US" dirty="0" smtClean="0"/>
              <a:t>or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endParaRPr lang="en-US" dirty="0" smtClean="0"/>
          </a:p>
          <a:p>
            <a:r>
              <a:rPr lang="en-US" dirty="0" smtClean="0"/>
              <a:t>Data Mining and Knowledge Discovery</a:t>
            </a:r>
          </a:p>
          <a:p>
            <a:pPr lvl="6"/>
            <a:endParaRPr lang="en-US" dirty="0"/>
          </a:p>
          <a:p>
            <a:pPr lvl="1"/>
            <a:r>
              <a:rPr lang="en-US" dirty="0" smtClean="0"/>
              <a:t>The sum of the two sets of metadata provides a much richer information field for data mining than the two separately – fine-grained linking is key</a:t>
            </a:r>
          </a:p>
          <a:p>
            <a:pPr lvl="1"/>
            <a:r>
              <a:rPr lang="en-US" dirty="0" smtClean="0"/>
              <a:t>This allows more effective data and knowledge discovery for the astronomical community</a:t>
            </a:r>
          </a:p>
          <a:p>
            <a:pPr lvl="1"/>
            <a:r>
              <a:rPr lang="en-US" dirty="0" smtClean="0"/>
              <a:t>It can be further enhanced by increased sophistication in the persistent identifier syntax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953000" cy="365125"/>
          </a:xfrm>
        </p:spPr>
        <p:txBody>
          <a:bodyPr/>
          <a:lstStyle/>
          <a:p>
            <a:r>
              <a:rPr lang="en-US" dirty="0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Observatory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endParaRPr lang="en-US" dirty="0" smtClean="0"/>
          </a:p>
          <a:p>
            <a:r>
              <a:rPr lang="en-US" dirty="0" smtClean="0"/>
              <a:t>Because of the fine-grained linkage, we can tell management exactly what data got published when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The Director’s Office was concerned that the number of articles published annually stopped increasing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That’s a bad metric – as became clear when we showed the amount of exposure time published annually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5181600" cy="365125"/>
          </a:xfrm>
        </p:spPr>
        <p:txBody>
          <a:bodyPr/>
          <a:lstStyle/>
          <a:p>
            <a:r>
              <a:rPr lang="en-US" dirty="0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Available and Published Exposure Time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14600"/>
            <a:ext cx="5705970" cy="342929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953000" cy="365125"/>
          </a:xfrm>
        </p:spPr>
        <p:txBody>
          <a:bodyPr/>
          <a:lstStyle/>
          <a:p>
            <a:r>
              <a:rPr lang="en-US" dirty="0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0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 Published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09800"/>
            <a:ext cx="5725021" cy="343882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5105400" cy="365125"/>
          </a:xfrm>
        </p:spPr>
        <p:txBody>
          <a:bodyPr/>
          <a:lstStyle/>
          <a:p>
            <a:r>
              <a:rPr lang="en-US" dirty="0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Useful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much data </a:t>
            </a:r>
            <a:r>
              <a:rPr lang="en-US" dirty="0"/>
              <a:t>gets published actually?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often does it get published?</a:t>
            </a:r>
          </a:p>
          <a:p>
            <a:endParaRPr lang="en-US" dirty="0" smtClean="0"/>
          </a:p>
          <a:p>
            <a:r>
              <a:rPr lang="en-US" dirty="0" smtClean="0"/>
              <a:t>How long does it take?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5105400" cy="365125"/>
          </a:xfrm>
        </p:spPr>
        <p:txBody>
          <a:bodyPr/>
          <a:lstStyle/>
          <a:p>
            <a:r>
              <a:rPr lang="en-US" dirty="0" smtClean="0"/>
              <a:t>Arnold Rots: Data Citation Benefits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92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7703</TotalTime>
  <Words>570</Words>
  <Application>Microsoft Office PowerPoint</Application>
  <PresentationFormat>On-screen Show (4:3)</PresentationFormat>
  <Paragraphs>123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Chandra Bibliography: A Case Study on Benefits of Proper Data Citation</vt:lpstr>
      <vt:lpstr>Parties Who May Benefit</vt:lpstr>
      <vt:lpstr>Literature-Data Linking</vt:lpstr>
      <vt:lpstr>Chandra Bibliography</vt:lpstr>
      <vt:lpstr>Benefits for the Community</vt:lpstr>
      <vt:lpstr>Observatory Metrics</vt:lpstr>
      <vt:lpstr>Available and Published Exposure Time</vt:lpstr>
      <vt:lpstr>Fraction Published</vt:lpstr>
      <vt:lpstr>More Useful Metrics</vt:lpstr>
      <vt:lpstr>Publication History vs Data Age</vt:lpstr>
      <vt:lpstr>Chandra Publication Statistics</vt:lpstr>
      <vt:lpstr>Comments and Caveats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STC-2 Design and Development: Status</dc:title>
  <dc:creator>arots</dc:creator>
  <cp:lastModifiedBy>arots</cp:lastModifiedBy>
  <cp:revision>63</cp:revision>
  <dcterms:created xsi:type="dcterms:W3CDTF">2014-10-10T03:13:32Z</dcterms:created>
  <dcterms:modified xsi:type="dcterms:W3CDTF">2016-05-12T07:45:56Z</dcterms:modified>
</cp:coreProperties>
</file>