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59" r:id="rId6"/>
    <p:sldId id="264" r:id="rId7"/>
    <p:sldId id="263" r:id="rId8"/>
  </p:sldIdLst>
  <p:sldSz cx="13004800" cy="9753600"/>
  <p:notesSz cx="13004800" cy="97536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1pPr>
    <a:lvl2pPr marL="342900" indent="1143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2pPr>
    <a:lvl3pPr marL="685800" indent="2286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3pPr>
    <a:lvl4pPr marL="1028700" indent="3429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4pPr>
    <a:lvl5pPr marL="1371600" indent="4572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46" y="-10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Light" charset="0"/>
              </a:rPr>
              <a:t>Second level</a:t>
            </a:r>
          </a:p>
          <a:p>
            <a:pPr lvl="2"/>
            <a:r>
              <a:rPr lang="en-US" smtClean="0">
                <a:sym typeface="Helvetica Light" charset="0"/>
              </a:rPr>
              <a:t>Third level</a:t>
            </a:r>
          </a:p>
          <a:p>
            <a:pPr lvl="3"/>
            <a:r>
              <a:rPr lang="en-US" smtClean="0">
                <a:sym typeface="Helvetica Light" charset="0"/>
              </a:rPr>
              <a:t>Fourth level</a:t>
            </a:r>
          </a:p>
          <a:p>
            <a:pPr lvl="4"/>
            <a:r>
              <a:rPr lang="en-US" smtClean="0">
                <a:sym typeface="Helvetica Ligh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Light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9pPr>
    </p:titleStyle>
    <p:bodyStyle>
      <a:lvl1pPr marL="381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1pPr>
      <a:lvl2pPr marL="762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2pPr>
      <a:lvl3pPr marL="1143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3pPr>
      <a:lvl4pPr marL="1524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4pPr>
      <a:lvl5pPr marL="1905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5pPr>
      <a:lvl6pPr marL="23622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6pPr>
      <a:lvl7pPr marL="28194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7pPr>
      <a:lvl8pPr marL="32766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8pPr>
      <a:lvl9pPr marL="37338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vao.stsci.edu/directory/RIStandardService.asm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image.png"/>
          <p:cNvPicPr>
            <a:picLocks noChangeAspect="1"/>
          </p:cNvPicPr>
          <p:nvPr/>
        </p:nvPicPr>
        <p:blipFill>
          <a:blip r:embed="rId2" cstate="print"/>
          <a:srcRect l="32303" b="18291"/>
          <a:stretch>
            <a:fillRect/>
          </a:stretch>
        </p:blipFill>
        <p:spPr bwMode="auto">
          <a:xfrm>
            <a:off x="0" y="5027613"/>
            <a:ext cx="9236075" cy="4725987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sp>
        <p:nvSpPr>
          <p:cNvPr id="2051" name="Rectangle 2"/>
          <p:cNvSpPr>
            <a:spLocks/>
          </p:cNvSpPr>
          <p:nvPr/>
        </p:nvSpPr>
        <p:spPr bwMode="auto">
          <a:xfrm>
            <a:off x="457200" y="757238"/>
            <a:ext cx="10810875" cy="6604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3400" b="1">
                <a:solidFill>
                  <a:srgbClr val="333399"/>
                </a:solidFill>
                <a:latin typeface="Georgia" pitchFamily="18" charset="0"/>
                <a:ea typeface="Georgia" pitchFamily="18" charset="0"/>
                <a:cs typeface="Georgia" pitchFamily="18" charset="0"/>
                <a:sym typeface="Georgia" pitchFamily="18" charset="0"/>
              </a:rPr>
              <a:t>T</a:t>
            </a:r>
            <a:r>
              <a:rPr lang="en-US" sz="2500" b="1">
                <a:solidFill>
                  <a:srgbClr val="333399"/>
                </a:solidFill>
                <a:latin typeface="Georgia" pitchFamily="18" charset="0"/>
                <a:ea typeface="Georgia" pitchFamily="18" charset="0"/>
                <a:cs typeface="Georgia" pitchFamily="18" charset="0"/>
                <a:sym typeface="Georgia" pitchFamily="18" charset="0"/>
              </a:rPr>
              <a:t>HE </a:t>
            </a:r>
            <a:r>
              <a:rPr lang="en-US" sz="3400" b="1">
                <a:solidFill>
                  <a:srgbClr val="333399"/>
                </a:solidFill>
                <a:latin typeface="Georgia" pitchFamily="18" charset="0"/>
                <a:ea typeface="Georgia" pitchFamily="18" charset="0"/>
                <a:cs typeface="Georgia" pitchFamily="18" charset="0"/>
                <a:sym typeface="Georgia" pitchFamily="18" charset="0"/>
              </a:rPr>
              <a:t>I</a:t>
            </a:r>
            <a:r>
              <a:rPr lang="en-US" sz="2500" b="1">
                <a:solidFill>
                  <a:srgbClr val="333399"/>
                </a:solidFill>
                <a:latin typeface="Georgia" pitchFamily="18" charset="0"/>
                <a:ea typeface="Georgia" pitchFamily="18" charset="0"/>
                <a:cs typeface="Georgia" pitchFamily="18" charset="0"/>
                <a:sym typeface="Georgia" pitchFamily="18" charset="0"/>
              </a:rPr>
              <a:t>NTERNATIONAL </a:t>
            </a:r>
            <a:r>
              <a:rPr lang="en-US" sz="3400" b="1">
                <a:solidFill>
                  <a:srgbClr val="333399"/>
                </a:solidFill>
                <a:latin typeface="Georgia" pitchFamily="18" charset="0"/>
                <a:ea typeface="Georgia" pitchFamily="18" charset="0"/>
                <a:cs typeface="Georgia" pitchFamily="18" charset="0"/>
                <a:sym typeface="Georgia" pitchFamily="18" charset="0"/>
              </a:rPr>
              <a:t>V</a:t>
            </a:r>
            <a:r>
              <a:rPr lang="en-US" sz="2500" b="1">
                <a:solidFill>
                  <a:srgbClr val="333399"/>
                </a:solidFill>
                <a:latin typeface="Georgia" pitchFamily="18" charset="0"/>
                <a:ea typeface="Georgia" pitchFamily="18" charset="0"/>
                <a:cs typeface="Georgia" pitchFamily="18" charset="0"/>
                <a:sym typeface="Georgia" pitchFamily="18" charset="0"/>
              </a:rPr>
              <a:t>IRTUAL </a:t>
            </a:r>
            <a:r>
              <a:rPr lang="en-US" sz="3400" b="1">
                <a:solidFill>
                  <a:srgbClr val="333399"/>
                </a:solidFill>
                <a:latin typeface="Georgia" pitchFamily="18" charset="0"/>
                <a:ea typeface="Georgia" pitchFamily="18" charset="0"/>
                <a:cs typeface="Georgia" pitchFamily="18" charset="0"/>
                <a:sym typeface="Georgia" pitchFamily="18" charset="0"/>
              </a:rPr>
              <a:t>O</a:t>
            </a:r>
            <a:r>
              <a:rPr lang="en-US" sz="2500" b="1">
                <a:solidFill>
                  <a:srgbClr val="333399"/>
                </a:solidFill>
                <a:latin typeface="Georgia" pitchFamily="18" charset="0"/>
                <a:ea typeface="Georgia" pitchFamily="18" charset="0"/>
                <a:cs typeface="Georgia" pitchFamily="18" charset="0"/>
                <a:sym typeface="Georgia" pitchFamily="18" charset="0"/>
              </a:rPr>
              <a:t>BSERVATORY ALLIANCE</a:t>
            </a:r>
            <a:endParaRPr lang="en-US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>
          <a:xfrm>
            <a:off x="787400" y="2128838"/>
            <a:ext cx="11055350" cy="2108200"/>
          </a:xfrm>
        </p:spPr>
        <p:txBody>
          <a:bodyPr lIns="88900" rIns="88900"/>
          <a:lstStyle/>
          <a:p>
            <a:pPr defTabSz="649288" eaLnBrk="1"/>
            <a:r>
              <a:rPr lang="en-US" sz="56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VAO Registry Status</a:t>
            </a:r>
            <a:br>
              <a:rPr lang="en-US" sz="56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</a:br>
            <a:r>
              <a:rPr lang="en-US" sz="56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Spring 2014</a:t>
            </a:r>
            <a:br>
              <a:rPr lang="en-US" sz="56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</a:br>
            <a:endParaRPr lang="en-US" dirty="0" smtClean="0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930900" y="5178425"/>
            <a:ext cx="6737350" cy="1350963"/>
          </a:xfrm>
        </p:spPr>
        <p:txBody>
          <a:bodyPr lIns="88900" rIns="88900" anchor="t"/>
          <a:lstStyle/>
          <a:p>
            <a:pPr marL="1588" indent="0" algn="ctr" defTabSz="649288" eaLnBrk="1">
              <a:spcBef>
                <a:spcPts val="500"/>
              </a:spcBef>
              <a:buSzTx/>
              <a:buFontTx/>
              <a:buNone/>
            </a:pPr>
            <a:r>
              <a:rPr lang="en-US" sz="360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Theresa Dower</a:t>
            </a:r>
          </a:p>
          <a:p>
            <a:pPr marL="1588" indent="0" algn="ctr" defTabSz="649288" eaLnBrk="1">
              <a:spcBef>
                <a:spcPts val="500"/>
              </a:spcBef>
              <a:buSzTx/>
              <a:buFontTx/>
              <a:buNone/>
            </a:pPr>
            <a:r>
              <a:rPr lang="en-US" sz="360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Registry WG</a:t>
            </a:r>
            <a:endParaRPr lang="en-US" smtClean="0"/>
          </a:p>
        </p:txBody>
      </p:sp>
      <p:sp>
        <p:nvSpPr>
          <p:cNvPr id="2054" name="Rectangle 5"/>
          <p:cNvSpPr>
            <a:spLocks/>
          </p:cNvSpPr>
          <p:nvPr/>
        </p:nvSpPr>
        <p:spPr bwMode="auto">
          <a:xfrm>
            <a:off x="7305675" y="8863013"/>
            <a:ext cx="5595938" cy="666849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r" defTabSz="649288"/>
            <a:r>
              <a:rPr lang="en-US" sz="1900" baseline="-250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IVOA </a:t>
            </a:r>
            <a:r>
              <a:rPr lang="en-US" sz="1900" baseline="-25000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Interoperability Meeting </a:t>
            </a:r>
            <a:r>
              <a:rPr lang="en-US" sz="1900" baseline="-250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– Madrid 2014</a:t>
            </a:r>
          </a:p>
          <a:p>
            <a:pPr algn="r" defTabSz="649288"/>
            <a:endParaRPr lang="en-US" baseline="-25000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 flipH="1" flipV="1">
            <a:off x="569913" y="8759825"/>
            <a:ext cx="7099300" cy="60325"/>
          </a:xfrm>
          <a:prstGeom prst="rect">
            <a:avLst/>
          </a:prstGeom>
          <a:gradFill rotWithShape="0">
            <a:gsLst>
              <a:gs pos="0">
                <a:srgbClr val="FEFEFE"/>
              </a:gs>
              <a:gs pos="100000">
                <a:srgbClr val="416C9B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5" name="Rectangle 2"/>
          <p:cNvSpPr>
            <a:spLocks/>
          </p:cNvSpPr>
          <p:nvPr/>
        </p:nvSpPr>
        <p:spPr bwMode="auto">
          <a:xfrm flipH="1">
            <a:off x="7610475" y="8761413"/>
            <a:ext cx="4743450" cy="61912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000000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6" name="Rectangle 3"/>
          <p:cNvSpPr>
            <a:spLocks/>
          </p:cNvSpPr>
          <p:nvPr/>
        </p:nvSpPr>
        <p:spPr bwMode="auto">
          <a:xfrm flipV="1">
            <a:off x="5376863" y="1947863"/>
            <a:ext cx="7099300" cy="60325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FEFEFE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7" name="Rectangle 4"/>
          <p:cNvSpPr>
            <a:spLocks/>
          </p:cNvSpPr>
          <p:nvPr/>
        </p:nvSpPr>
        <p:spPr bwMode="auto">
          <a:xfrm>
            <a:off x="669925" y="1947863"/>
            <a:ext cx="4743450" cy="60325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416C9B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pic>
        <p:nvPicPr>
          <p:cNvPr id="3078" name="Picture 5" descr="imag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288" y="1439863"/>
            <a:ext cx="1625600" cy="6191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pic>
        <p:nvPicPr>
          <p:cNvPr id="3079" name="Picture 6" descr="im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8325" y="8777288"/>
            <a:ext cx="1625600" cy="3302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sp>
        <p:nvSpPr>
          <p:cNvPr id="3080" name="AutoShape 7"/>
          <p:cNvSpPr>
            <a:spLocks/>
          </p:cNvSpPr>
          <p:nvPr/>
        </p:nvSpPr>
        <p:spPr bwMode="auto">
          <a:xfrm>
            <a:off x="12322175" y="8772525"/>
            <a:ext cx="139700" cy="68263"/>
          </a:xfrm>
          <a:custGeom>
            <a:avLst/>
            <a:gdLst>
              <a:gd name="T0" fmla="*/ 9448545 w 21600"/>
              <a:gd name="T1" fmla="*/ 0 h 21600"/>
              <a:gd name="T2" fmla="*/ 0 w 21600"/>
              <a:gd name="T3" fmla="*/ 2154665 h 21600"/>
              <a:gd name="T4" fmla="*/ 28343966 w 21600"/>
              <a:gd name="T5" fmla="*/ 2154665 h 21600"/>
              <a:gd name="T6" fmla="*/ 37794147 w 21600"/>
              <a:gd name="T7" fmla="*/ 0 h 21600"/>
              <a:gd name="T8" fmla="*/ 9448545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600" h="21600">
                <a:moveTo>
                  <a:pt x="5400" y="0"/>
                </a:moveTo>
                <a:lnTo>
                  <a:pt x="0" y="21600"/>
                </a:lnTo>
                <a:lnTo>
                  <a:pt x="16199" y="21600"/>
                </a:lnTo>
                <a:lnTo>
                  <a:pt x="21600" y="0"/>
                </a:lnTo>
                <a:lnTo>
                  <a:pt x="5400" y="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1082675" y="390525"/>
            <a:ext cx="11271250" cy="1625600"/>
          </a:xfrm>
        </p:spPr>
        <p:txBody>
          <a:bodyPr lIns="88900" rIns="88900"/>
          <a:lstStyle/>
          <a:p>
            <a:pPr defTabSz="649288" eaLnBrk="1"/>
            <a:r>
              <a:rPr lang="en-US" sz="620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VAO </a:t>
            </a:r>
            <a:r>
              <a:rPr lang="en-US" sz="620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Registry History</a:t>
            </a:r>
            <a:endParaRPr lang="en-US" dirty="0" smtClean="0"/>
          </a:p>
        </p:txBody>
      </p:sp>
      <p:sp>
        <p:nvSpPr>
          <p:cNvPr id="308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82600" y="2209800"/>
            <a:ext cx="12268200" cy="6215063"/>
          </a:xfrm>
        </p:spPr>
        <p:txBody>
          <a:bodyPr lIns="88900" rIns="88900" anchor="t"/>
          <a:lstStyle/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VAO Registry at Space Telescope uses an underlying relational database.</a:t>
            </a:r>
          </a:p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Implementation in Microsoft </a:t>
            </a:r>
            <a:r>
              <a:rPr lang="en-US" sz="4000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Sql</a:t>
            </a: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Server</a:t>
            </a:r>
          </a:p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Original schema non-standard, internally developed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Imports </a:t>
            </a:r>
            <a:r>
              <a:rPr lang="en-US" sz="3200" dirty="0" err="1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VOResource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as 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XML via XSLT to SQL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Evolved to support new resource types for new standards after approval at IVOA 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level  (Cone 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Search, SIA, SSA, TAP, </a:t>
            </a:r>
            <a:r>
              <a:rPr lang="en-US" sz="3200" dirty="0" err="1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DataService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1.0 but NOT 1.1)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err="1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Fulltext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-indexed for fast keyword search of active resources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Saves all resource update history across IVOA Registries.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None/>
            </a:pPr>
            <a:endParaRPr lang="en-US" sz="3200" dirty="0" smtClean="0">
              <a:solidFill>
                <a:schemeClr val="accent6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None/>
            </a:pPr>
            <a:endParaRPr lang="en-US" sz="3200" dirty="0" smtClean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3083" name="Rectangle 10"/>
          <p:cNvSpPr>
            <a:spLocks/>
          </p:cNvSpPr>
          <p:nvPr/>
        </p:nvSpPr>
        <p:spPr bwMode="auto">
          <a:xfrm>
            <a:off x="762000" y="8882063"/>
            <a:ext cx="2909888" cy="4413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May 2014</a:t>
            </a:r>
            <a:endParaRPr lang="en-US" dirty="0"/>
          </a:p>
        </p:txBody>
      </p:sp>
      <p:sp>
        <p:nvSpPr>
          <p:cNvPr id="3084" name="Rectangle 11"/>
          <p:cNvSpPr>
            <a:spLocks/>
          </p:cNvSpPr>
          <p:nvPr/>
        </p:nvSpPr>
        <p:spPr bwMode="auto">
          <a:xfrm>
            <a:off x="3959225" y="8882063"/>
            <a:ext cx="5895975" cy="4445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2200" dirty="0">
                <a:latin typeface="Arial" pitchFamily="34" charset="0"/>
                <a:cs typeface="Arial" pitchFamily="34" charset="0"/>
                <a:sym typeface="Arial" pitchFamily="34" charset="0"/>
              </a:rPr>
              <a:t>IVOA Interoperability Meeting </a:t>
            </a:r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– Madrid</a:t>
            </a:r>
            <a:endParaRPr lang="en-US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 flipH="1" flipV="1">
            <a:off x="569913" y="8759825"/>
            <a:ext cx="7099300" cy="60325"/>
          </a:xfrm>
          <a:prstGeom prst="rect">
            <a:avLst/>
          </a:prstGeom>
          <a:gradFill rotWithShape="0">
            <a:gsLst>
              <a:gs pos="0">
                <a:srgbClr val="FEFEFE"/>
              </a:gs>
              <a:gs pos="100000">
                <a:srgbClr val="416C9B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5" name="Rectangle 2"/>
          <p:cNvSpPr>
            <a:spLocks/>
          </p:cNvSpPr>
          <p:nvPr/>
        </p:nvSpPr>
        <p:spPr bwMode="auto">
          <a:xfrm flipH="1">
            <a:off x="7610475" y="8761413"/>
            <a:ext cx="4743450" cy="61912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000000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6" name="Rectangle 3"/>
          <p:cNvSpPr>
            <a:spLocks/>
          </p:cNvSpPr>
          <p:nvPr/>
        </p:nvSpPr>
        <p:spPr bwMode="auto">
          <a:xfrm flipV="1">
            <a:off x="5376863" y="1947863"/>
            <a:ext cx="7099300" cy="60325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FEFEFE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7" name="Rectangle 4"/>
          <p:cNvSpPr>
            <a:spLocks/>
          </p:cNvSpPr>
          <p:nvPr/>
        </p:nvSpPr>
        <p:spPr bwMode="auto">
          <a:xfrm>
            <a:off x="669925" y="1947863"/>
            <a:ext cx="4743450" cy="60325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416C9B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pic>
        <p:nvPicPr>
          <p:cNvPr id="3078" name="Picture 5" descr="imag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288" y="1439863"/>
            <a:ext cx="1625600" cy="6191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pic>
        <p:nvPicPr>
          <p:cNvPr id="3079" name="Picture 6" descr="im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8325" y="8777288"/>
            <a:ext cx="1625600" cy="3302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sp>
        <p:nvSpPr>
          <p:cNvPr id="3080" name="AutoShape 7"/>
          <p:cNvSpPr>
            <a:spLocks/>
          </p:cNvSpPr>
          <p:nvPr/>
        </p:nvSpPr>
        <p:spPr bwMode="auto">
          <a:xfrm>
            <a:off x="12322175" y="8772525"/>
            <a:ext cx="139700" cy="68263"/>
          </a:xfrm>
          <a:custGeom>
            <a:avLst/>
            <a:gdLst>
              <a:gd name="T0" fmla="*/ 9448545 w 21600"/>
              <a:gd name="T1" fmla="*/ 0 h 21600"/>
              <a:gd name="T2" fmla="*/ 0 w 21600"/>
              <a:gd name="T3" fmla="*/ 2154665 h 21600"/>
              <a:gd name="T4" fmla="*/ 28343966 w 21600"/>
              <a:gd name="T5" fmla="*/ 2154665 h 21600"/>
              <a:gd name="T6" fmla="*/ 37794147 w 21600"/>
              <a:gd name="T7" fmla="*/ 0 h 21600"/>
              <a:gd name="T8" fmla="*/ 9448545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600" h="21600">
                <a:moveTo>
                  <a:pt x="5400" y="0"/>
                </a:moveTo>
                <a:lnTo>
                  <a:pt x="0" y="21600"/>
                </a:lnTo>
                <a:lnTo>
                  <a:pt x="16199" y="21600"/>
                </a:lnTo>
                <a:lnTo>
                  <a:pt x="21600" y="0"/>
                </a:lnTo>
                <a:lnTo>
                  <a:pt x="5400" y="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-279400" y="1"/>
            <a:ext cx="13792200" cy="1600200"/>
          </a:xfrm>
        </p:spPr>
        <p:txBody>
          <a:bodyPr lIns="88900" rIns="88900"/>
          <a:lstStyle/>
          <a:p>
            <a:pPr defTabSz="649288" eaLnBrk="1"/>
            <a:r>
              <a:rPr lang="en-US" sz="6200" dirty="0" smtClean="0">
                <a:latin typeface="Helvetica" charset="0"/>
                <a:cs typeface="Helvetica" charset="0"/>
                <a:sym typeface="Helvetica" charset="0"/>
              </a:rPr>
              <a:t>Schema Update: Almost Standard</a:t>
            </a:r>
            <a:endParaRPr lang="en-US" dirty="0" smtClean="0"/>
          </a:p>
        </p:txBody>
      </p:sp>
      <p:sp>
        <p:nvSpPr>
          <p:cNvPr id="308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895350" y="2471738"/>
            <a:ext cx="11596688" cy="5953125"/>
          </a:xfrm>
        </p:spPr>
        <p:txBody>
          <a:bodyPr lIns="88900" rIns="88900" anchor="t"/>
          <a:lstStyle/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Contributed to </a:t>
            </a:r>
            <a:r>
              <a:rPr lang="en-US" sz="4000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RegTAP</a:t>
            </a: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standard 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Lessons learned from prior implementation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Support Microsoft SQL dialect quirks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Tested speed/usability for common searches</a:t>
            </a:r>
          </a:p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Small name changes in </a:t>
            </a:r>
            <a:r>
              <a:rPr lang="en-US" sz="4000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RegTAP</a:t>
            </a: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working draft can be hidden in TAP service</a:t>
            </a:r>
          </a:p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Internal translation hides resource history from public interface queries</a:t>
            </a:r>
          </a:p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Indexes retain speed for queries that have been split into multiple tables</a:t>
            </a:r>
          </a:p>
        </p:txBody>
      </p:sp>
      <p:sp>
        <p:nvSpPr>
          <p:cNvPr id="3083" name="Rectangle 10"/>
          <p:cNvSpPr>
            <a:spLocks/>
          </p:cNvSpPr>
          <p:nvPr/>
        </p:nvSpPr>
        <p:spPr bwMode="auto">
          <a:xfrm>
            <a:off x="762000" y="8882063"/>
            <a:ext cx="2909888" cy="4413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May 2014</a:t>
            </a:r>
            <a:endParaRPr lang="en-US" dirty="0"/>
          </a:p>
        </p:txBody>
      </p:sp>
      <p:sp>
        <p:nvSpPr>
          <p:cNvPr id="3084" name="Rectangle 11"/>
          <p:cNvSpPr>
            <a:spLocks/>
          </p:cNvSpPr>
          <p:nvPr/>
        </p:nvSpPr>
        <p:spPr bwMode="auto">
          <a:xfrm>
            <a:off x="3959225" y="8882063"/>
            <a:ext cx="5895975" cy="4445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2200" dirty="0">
                <a:latin typeface="Arial" pitchFamily="34" charset="0"/>
                <a:cs typeface="Arial" pitchFamily="34" charset="0"/>
                <a:sym typeface="Arial" pitchFamily="34" charset="0"/>
              </a:rPr>
              <a:t>IVOA Interoperability Meeting -- </a:t>
            </a:r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Madrid</a:t>
            </a:r>
            <a:endParaRPr lang="en-US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 flipH="1" flipV="1">
            <a:off x="569913" y="8759825"/>
            <a:ext cx="7099300" cy="60325"/>
          </a:xfrm>
          <a:prstGeom prst="rect">
            <a:avLst/>
          </a:prstGeom>
          <a:gradFill rotWithShape="0">
            <a:gsLst>
              <a:gs pos="0">
                <a:srgbClr val="FEFEFE"/>
              </a:gs>
              <a:gs pos="100000">
                <a:srgbClr val="416C9B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5" name="Rectangle 2"/>
          <p:cNvSpPr>
            <a:spLocks/>
          </p:cNvSpPr>
          <p:nvPr/>
        </p:nvSpPr>
        <p:spPr bwMode="auto">
          <a:xfrm flipH="1">
            <a:off x="7610475" y="8761413"/>
            <a:ext cx="4743450" cy="61912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000000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6" name="Rectangle 3"/>
          <p:cNvSpPr>
            <a:spLocks/>
          </p:cNvSpPr>
          <p:nvPr/>
        </p:nvSpPr>
        <p:spPr bwMode="auto">
          <a:xfrm flipV="1">
            <a:off x="5376863" y="1947863"/>
            <a:ext cx="7099300" cy="60325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FEFEFE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7" name="Rectangle 4"/>
          <p:cNvSpPr>
            <a:spLocks/>
          </p:cNvSpPr>
          <p:nvPr/>
        </p:nvSpPr>
        <p:spPr bwMode="auto">
          <a:xfrm>
            <a:off x="669925" y="1947863"/>
            <a:ext cx="4743450" cy="60325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416C9B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pic>
        <p:nvPicPr>
          <p:cNvPr id="3078" name="Picture 5" descr="imag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288" y="1439863"/>
            <a:ext cx="1625600" cy="6191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pic>
        <p:nvPicPr>
          <p:cNvPr id="3079" name="Picture 6" descr="im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8325" y="8777288"/>
            <a:ext cx="1625600" cy="3302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sp>
        <p:nvSpPr>
          <p:cNvPr id="3080" name="AutoShape 7"/>
          <p:cNvSpPr>
            <a:spLocks/>
          </p:cNvSpPr>
          <p:nvPr/>
        </p:nvSpPr>
        <p:spPr bwMode="auto">
          <a:xfrm>
            <a:off x="12322175" y="8772525"/>
            <a:ext cx="139700" cy="68263"/>
          </a:xfrm>
          <a:custGeom>
            <a:avLst/>
            <a:gdLst>
              <a:gd name="T0" fmla="*/ 9448545 w 21600"/>
              <a:gd name="T1" fmla="*/ 0 h 21600"/>
              <a:gd name="T2" fmla="*/ 0 w 21600"/>
              <a:gd name="T3" fmla="*/ 2154665 h 21600"/>
              <a:gd name="T4" fmla="*/ 28343966 w 21600"/>
              <a:gd name="T5" fmla="*/ 2154665 h 21600"/>
              <a:gd name="T6" fmla="*/ 37794147 w 21600"/>
              <a:gd name="T7" fmla="*/ 0 h 21600"/>
              <a:gd name="T8" fmla="*/ 9448545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600" h="21600">
                <a:moveTo>
                  <a:pt x="5400" y="0"/>
                </a:moveTo>
                <a:lnTo>
                  <a:pt x="0" y="21600"/>
                </a:lnTo>
                <a:lnTo>
                  <a:pt x="16199" y="21600"/>
                </a:lnTo>
                <a:lnTo>
                  <a:pt x="21600" y="0"/>
                </a:lnTo>
                <a:lnTo>
                  <a:pt x="5400" y="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-279400" y="1"/>
            <a:ext cx="13792200" cy="1600200"/>
          </a:xfrm>
        </p:spPr>
        <p:txBody>
          <a:bodyPr lIns="88900" rIns="88900"/>
          <a:lstStyle/>
          <a:p>
            <a:pPr defTabSz="649288" eaLnBrk="1"/>
            <a:r>
              <a:rPr lang="en-US" sz="62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Registry Upgrade: Status</a:t>
            </a:r>
            <a:endParaRPr lang="en-US" dirty="0" smtClean="0"/>
          </a:p>
        </p:txBody>
      </p:sp>
      <p:sp>
        <p:nvSpPr>
          <p:cNvPr id="308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895350" y="2471738"/>
            <a:ext cx="11596688" cy="5953125"/>
          </a:xfrm>
        </p:spPr>
        <p:txBody>
          <a:bodyPr lIns="88900" rIns="88900" anchor="t"/>
          <a:lstStyle/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Operational registry database live &amp; </a:t>
            </a:r>
            <a:r>
              <a:rPr lang="en-US" sz="4000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RofR</a:t>
            </a: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listed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Harvesting full IVOA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RofR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Populated from scratch: not porting history information from old VAO Registry relational schema.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Missing records only from validation or temporary OAI harvesting issues across </a:t>
            </a:r>
            <a:r>
              <a:rPr lang="en-US" sz="3200" dirty="0" err="1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RofR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.</a:t>
            </a:r>
          </a:p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600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VOLogin</a:t>
            </a:r>
            <a:r>
              <a:rPr lang="en-US" sz="3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support for local resource publishing</a:t>
            </a:r>
          </a:p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Major </a:t>
            </a:r>
            <a:r>
              <a:rPr lang="en-US" sz="3600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curation</a:t>
            </a:r>
            <a:r>
              <a:rPr lang="en-US" sz="3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/cleanup effort regarding invalid and obsolete records</a:t>
            </a:r>
          </a:p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Official release with documentation summer 2014</a:t>
            </a:r>
          </a:p>
        </p:txBody>
      </p:sp>
      <p:sp>
        <p:nvSpPr>
          <p:cNvPr id="3083" name="Rectangle 10"/>
          <p:cNvSpPr>
            <a:spLocks/>
          </p:cNvSpPr>
          <p:nvPr/>
        </p:nvSpPr>
        <p:spPr bwMode="auto">
          <a:xfrm>
            <a:off x="762000" y="8882063"/>
            <a:ext cx="2909888" cy="4413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May 2014</a:t>
            </a:r>
            <a:endParaRPr lang="en-US" dirty="0"/>
          </a:p>
        </p:txBody>
      </p:sp>
      <p:sp>
        <p:nvSpPr>
          <p:cNvPr id="3084" name="Rectangle 11"/>
          <p:cNvSpPr>
            <a:spLocks/>
          </p:cNvSpPr>
          <p:nvPr/>
        </p:nvSpPr>
        <p:spPr bwMode="auto">
          <a:xfrm>
            <a:off x="3959225" y="8882063"/>
            <a:ext cx="5895975" cy="4445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2200" dirty="0">
                <a:latin typeface="Arial" pitchFamily="34" charset="0"/>
                <a:cs typeface="Arial" pitchFamily="34" charset="0"/>
                <a:sym typeface="Arial" pitchFamily="34" charset="0"/>
              </a:rPr>
              <a:t>IVOA Interoperability Meeting </a:t>
            </a:r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-- Madrid</a:t>
            </a:r>
            <a:endParaRPr lang="en-US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 flipH="1" flipV="1">
            <a:off x="569913" y="8759825"/>
            <a:ext cx="7099300" cy="60325"/>
          </a:xfrm>
          <a:prstGeom prst="rect">
            <a:avLst/>
          </a:prstGeom>
          <a:gradFill rotWithShape="0">
            <a:gsLst>
              <a:gs pos="0">
                <a:srgbClr val="FEFEFE"/>
              </a:gs>
              <a:gs pos="100000">
                <a:srgbClr val="416C9B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5" name="Rectangle 2"/>
          <p:cNvSpPr>
            <a:spLocks/>
          </p:cNvSpPr>
          <p:nvPr/>
        </p:nvSpPr>
        <p:spPr bwMode="auto">
          <a:xfrm flipH="1">
            <a:off x="7610475" y="8761413"/>
            <a:ext cx="4743450" cy="61912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000000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6" name="Rectangle 3"/>
          <p:cNvSpPr>
            <a:spLocks/>
          </p:cNvSpPr>
          <p:nvPr/>
        </p:nvSpPr>
        <p:spPr bwMode="auto">
          <a:xfrm flipV="1">
            <a:off x="5376863" y="1947863"/>
            <a:ext cx="7099300" cy="60325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FEFEFE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7" name="Rectangle 4"/>
          <p:cNvSpPr>
            <a:spLocks/>
          </p:cNvSpPr>
          <p:nvPr/>
        </p:nvSpPr>
        <p:spPr bwMode="auto">
          <a:xfrm>
            <a:off x="669925" y="1947863"/>
            <a:ext cx="4743450" cy="60325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416C9B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pic>
        <p:nvPicPr>
          <p:cNvPr id="3078" name="Picture 5" descr="imag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288" y="1439863"/>
            <a:ext cx="1625600" cy="6191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pic>
        <p:nvPicPr>
          <p:cNvPr id="3079" name="Picture 6" descr="im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8325" y="8777288"/>
            <a:ext cx="1625600" cy="3302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sp>
        <p:nvSpPr>
          <p:cNvPr id="3080" name="AutoShape 7"/>
          <p:cNvSpPr>
            <a:spLocks/>
          </p:cNvSpPr>
          <p:nvPr/>
        </p:nvSpPr>
        <p:spPr bwMode="auto">
          <a:xfrm>
            <a:off x="12322175" y="8772525"/>
            <a:ext cx="139700" cy="68263"/>
          </a:xfrm>
          <a:custGeom>
            <a:avLst/>
            <a:gdLst>
              <a:gd name="T0" fmla="*/ 9448545 w 21600"/>
              <a:gd name="T1" fmla="*/ 0 h 21600"/>
              <a:gd name="T2" fmla="*/ 0 w 21600"/>
              <a:gd name="T3" fmla="*/ 2154665 h 21600"/>
              <a:gd name="T4" fmla="*/ 28343966 w 21600"/>
              <a:gd name="T5" fmla="*/ 2154665 h 21600"/>
              <a:gd name="T6" fmla="*/ 37794147 w 21600"/>
              <a:gd name="T7" fmla="*/ 0 h 21600"/>
              <a:gd name="T8" fmla="*/ 9448545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600" h="21600">
                <a:moveTo>
                  <a:pt x="5400" y="0"/>
                </a:moveTo>
                <a:lnTo>
                  <a:pt x="0" y="21600"/>
                </a:lnTo>
                <a:lnTo>
                  <a:pt x="16199" y="21600"/>
                </a:lnTo>
                <a:lnTo>
                  <a:pt x="21600" y="0"/>
                </a:lnTo>
                <a:lnTo>
                  <a:pt x="5400" y="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1082675" y="390525"/>
            <a:ext cx="11271250" cy="1625600"/>
          </a:xfrm>
        </p:spPr>
        <p:txBody>
          <a:bodyPr lIns="88900" rIns="88900"/>
          <a:lstStyle/>
          <a:p>
            <a:pPr defTabSz="649288" eaLnBrk="1"/>
            <a:r>
              <a:rPr lang="en-US" sz="62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Registry Interfaces</a:t>
            </a:r>
            <a:endParaRPr lang="en-US" dirty="0" smtClean="0"/>
          </a:p>
        </p:txBody>
      </p:sp>
      <p:sp>
        <p:nvSpPr>
          <p:cNvPr id="308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895350" y="2471738"/>
            <a:ext cx="11596688" cy="5953125"/>
          </a:xfrm>
        </p:spPr>
        <p:txBody>
          <a:bodyPr lIns="88900" rIns="88900" anchor="t"/>
          <a:lstStyle/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http://vao.stsci.edu/directory/...</a:t>
            </a:r>
          </a:p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Legacy Interfaces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OAI Standard (Cross-registry resource harvesting)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Non-standard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VOTable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search (Used by several VO tools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)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Web keyword search page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Backward compatibility for non-standard searches reliant on old schema.</a:t>
            </a:r>
          </a:p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Standard SOAP-based RI 1.0 Search Interface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Used by TOPCAT (for now)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Thanks: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Menelaus Perdikeas, Mark Taylor, Ray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Plante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3083" name="Rectangle 10"/>
          <p:cNvSpPr>
            <a:spLocks/>
          </p:cNvSpPr>
          <p:nvPr/>
        </p:nvSpPr>
        <p:spPr bwMode="auto">
          <a:xfrm>
            <a:off x="762000" y="8882063"/>
            <a:ext cx="2909888" cy="4413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May 2014</a:t>
            </a:r>
            <a:endParaRPr lang="en-US" dirty="0"/>
          </a:p>
        </p:txBody>
      </p:sp>
      <p:sp>
        <p:nvSpPr>
          <p:cNvPr id="3084" name="Rectangle 11"/>
          <p:cNvSpPr>
            <a:spLocks/>
          </p:cNvSpPr>
          <p:nvPr/>
        </p:nvSpPr>
        <p:spPr bwMode="auto">
          <a:xfrm>
            <a:off x="3959225" y="8882063"/>
            <a:ext cx="5895975" cy="4445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2200" dirty="0">
                <a:latin typeface="Arial" pitchFamily="34" charset="0"/>
                <a:cs typeface="Arial" pitchFamily="34" charset="0"/>
                <a:sym typeface="Arial" pitchFamily="34" charset="0"/>
              </a:rPr>
              <a:t>IVOA Interoperability Meeting -- </a:t>
            </a:r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Madrid</a:t>
            </a:r>
            <a:endParaRPr lang="en-US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 flipH="1" flipV="1">
            <a:off x="569913" y="8759825"/>
            <a:ext cx="7099300" cy="60325"/>
          </a:xfrm>
          <a:prstGeom prst="rect">
            <a:avLst/>
          </a:prstGeom>
          <a:gradFill rotWithShape="0">
            <a:gsLst>
              <a:gs pos="0">
                <a:srgbClr val="FEFEFE"/>
              </a:gs>
              <a:gs pos="100000">
                <a:srgbClr val="416C9B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5" name="Rectangle 2"/>
          <p:cNvSpPr>
            <a:spLocks/>
          </p:cNvSpPr>
          <p:nvPr/>
        </p:nvSpPr>
        <p:spPr bwMode="auto">
          <a:xfrm flipH="1">
            <a:off x="7610475" y="8761413"/>
            <a:ext cx="4743450" cy="61912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000000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6" name="Rectangle 3"/>
          <p:cNvSpPr>
            <a:spLocks/>
          </p:cNvSpPr>
          <p:nvPr/>
        </p:nvSpPr>
        <p:spPr bwMode="auto">
          <a:xfrm flipV="1">
            <a:off x="5376863" y="1947863"/>
            <a:ext cx="7099300" cy="60325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FEFEFE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7" name="Rectangle 4"/>
          <p:cNvSpPr>
            <a:spLocks/>
          </p:cNvSpPr>
          <p:nvPr/>
        </p:nvSpPr>
        <p:spPr bwMode="auto">
          <a:xfrm>
            <a:off x="669925" y="1947863"/>
            <a:ext cx="4743450" cy="60325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416C9B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pic>
        <p:nvPicPr>
          <p:cNvPr id="3078" name="Picture 5" descr="imag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288" y="1439863"/>
            <a:ext cx="1625600" cy="6191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pic>
        <p:nvPicPr>
          <p:cNvPr id="3079" name="Picture 6" descr="im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8325" y="8777288"/>
            <a:ext cx="1625600" cy="3302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sp>
        <p:nvSpPr>
          <p:cNvPr id="3080" name="AutoShape 7"/>
          <p:cNvSpPr>
            <a:spLocks/>
          </p:cNvSpPr>
          <p:nvPr/>
        </p:nvSpPr>
        <p:spPr bwMode="auto">
          <a:xfrm>
            <a:off x="12322175" y="8772525"/>
            <a:ext cx="139700" cy="68263"/>
          </a:xfrm>
          <a:custGeom>
            <a:avLst/>
            <a:gdLst>
              <a:gd name="T0" fmla="*/ 9448545 w 21600"/>
              <a:gd name="T1" fmla="*/ 0 h 21600"/>
              <a:gd name="T2" fmla="*/ 0 w 21600"/>
              <a:gd name="T3" fmla="*/ 2154665 h 21600"/>
              <a:gd name="T4" fmla="*/ 28343966 w 21600"/>
              <a:gd name="T5" fmla="*/ 2154665 h 21600"/>
              <a:gd name="T6" fmla="*/ 37794147 w 21600"/>
              <a:gd name="T7" fmla="*/ 0 h 21600"/>
              <a:gd name="T8" fmla="*/ 9448545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600" h="21600">
                <a:moveTo>
                  <a:pt x="5400" y="0"/>
                </a:moveTo>
                <a:lnTo>
                  <a:pt x="0" y="21600"/>
                </a:lnTo>
                <a:lnTo>
                  <a:pt x="16199" y="21600"/>
                </a:lnTo>
                <a:lnTo>
                  <a:pt x="21600" y="0"/>
                </a:lnTo>
                <a:lnTo>
                  <a:pt x="5400" y="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1082675" y="390525"/>
            <a:ext cx="11271250" cy="1625600"/>
          </a:xfrm>
        </p:spPr>
        <p:txBody>
          <a:bodyPr lIns="88900" rIns="88900"/>
          <a:lstStyle/>
          <a:p>
            <a:pPr defTabSz="649288" eaLnBrk="1"/>
            <a:r>
              <a:rPr lang="en-US" sz="62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Standardized Searching</a:t>
            </a:r>
            <a:endParaRPr lang="en-US" dirty="0" smtClean="0"/>
          </a:p>
        </p:txBody>
      </p:sp>
      <p:sp>
        <p:nvSpPr>
          <p:cNvPr id="308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895350" y="2471738"/>
            <a:ext cx="11596688" cy="5953125"/>
          </a:xfrm>
        </p:spPr>
        <p:txBody>
          <a:bodyPr lIns="88900" rIns="88900" anchor="t"/>
          <a:lstStyle/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Standard SOAP-based RI 1.0 Search Interface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Used by TOPCAT (for now)</a:t>
            </a:r>
            <a:endParaRPr lang="en-US" sz="3200" dirty="0" smtClean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Helvetica" charset="0"/>
                <a:ea typeface="Helvetica" charset="0"/>
                <a:cs typeface="Helvetica" charset="0"/>
                <a:sym typeface="Helvetica" charset="0"/>
                <a:hlinkClick r:id="rId4"/>
              </a:rPr>
              <a:t>http://vao.stsci.edu/directory/RIStandardService.asmx</a:t>
            </a:r>
            <a:endParaRPr lang="en-US" sz="3200" dirty="0" smtClean="0">
              <a:solidFill>
                <a:schemeClr val="accent6">
                  <a:lumMod val="60000"/>
                  <a:lumOff val="40000"/>
                </a:schemeClr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endParaRPr lang="en-US" sz="3200" dirty="0" smtClean="0">
              <a:solidFill>
                <a:schemeClr val="accent6">
                  <a:lumMod val="60000"/>
                  <a:lumOff val="40000"/>
                </a:schemeClr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endParaRPr lang="en-US" sz="3200" dirty="0" smtClean="0">
              <a:solidFill>
                <a:schemeClr val="accent6">
                  <a:lumMod val="60000"/>
                  <a:lumOff val="40000"/>
                </a:schemeClr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3083" name="Rectangle 10"/>
          <p:cNvSpPr>
            <a:spLocks/>
          </p:cNvSpPr>
          <p:nvPr/>
        </p:nvSpPr>
        <p:spPr bwMode="auto">
          <a:xfrm>
            <a:off x="762000" y="8882063"/>
            <a:ext cx="2909888" cy="4413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May 2014</a:t>
            </a:r>
            <a:endParaRPr lang="en-US" dirty="0"/>
          </a:p>
        </p:txBody>
      </p:sp>
      <p:sp>
        <p:nvSpPr>
          <p:cNvPr id="3084" name="Rectangle 11"/>
          <p:cNvSpPr>
            <a:spLocks/>
          </p:cNvSpPr>
          <p:nvPr/>
        </p:nvSpPr>
        <p:spPr bwMode="auto">
          <a:xfrm>
            <a:off x="3959225" y="8882063"/>
            <a:ext cx="5895975" cy="4445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2200" dirty="0">
                <a:latin typeface="Arial" pitchFamily="34" charset="0"/>
                <a:cs typeface="Arial" pitchFamily="34" charset="0"/>
                <a:sym typeface="Arial" pitchFamily="34" charset="0"/>
              </a:rPr>
              <a:t>IVOA Interoperability Meeting -- </a:t>
            </a:r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Madrid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06800" y="4191000"/>
            <a:ext cx="575310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 flipH="1" flipV="1">
            <a:off x="569913" y="8759825"/>
            <a:ext cx="7099300" cy="60325"/>
          </a:xfrm>
          <a:prstGeom prst="rect">
            <a:avLst/>
          </a:prstGeom>
          <a:gradFill rotWithShape="0">
            <a:gsLst>
              <a:gs pos="0">
                <a:srgbClr val="FEFEFE"/>
              </a:gs>
              <a:gs pos="100000">
                <a:srgbClr val="416C9B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5" name="Rectangle 2"/>
          <p:cNvSpPr>
            <a:spLocks/>
          </p:cNvSpPr>
          <p:nvPr/>
        </p:nvSpPr>
        <p:spPr bwMode="auto">
          <a:xfrm flipH="1">
            <a:off x="7610475" y="8761413"/>
            <a:ext cx="4743450" cy="61912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000000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6" name="Rectangle 3"/>
          <p:cNvSpPr>
            <a:spLocks/>
          </p:cNvSpPr>
          <p:nvPr/>
        </p:nvSpPr>
        <p:spPr bwMode="auto">
          <a:xfrm flipV="1">
            <a:off x="5376863" y="1947863"/>
            <a:ext cx="7099300" cy="60325"/>
          </a:xfrm>
          <a:prstGeom prst="rect">
            <a:avLst/>
          </a:prstGeom>
          <a:gradFill rotWithShape="0">
            <a:gsLst>
              <a:gs pos="0">
                <a:srgbClr val="416C9B"/>
              </a:gs>
              <a:gs pos="100000">
                <a:srgbClr val="FEFEFE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77" name="Rectangle 4"/>
          <p:cNvSpPr>
            <a:spLocks/>
          </p:cNvSpPr>
          <p:nvPr/>
        </p:nvSpPr>
        <p:spPr bwMode="auto">
          <a:xfrm>
            <a:off x="669925" y="1947863"/>
            <a:ext cx="4743450" cy="60325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416C9B"/>
              </a:gs>
            </a:gsLst>
            <a:lin ang="0"/>
          </a:gradFill>
          <a:ln w="9525">
            <a:noFill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pic>
        <p:nvPicPr>
          <p:cNvPr id="3078" name="Picture 5" descr="imag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288" y="1439863"/>
            <a:ext cx="1625600" cy="6191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pic>
        <p:nvPicPr>
          <p:cNvPr id="3079" name="Picture 6" descr="im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8325" y="8777288"/>
            <a:ext cx="1625600" cy="3302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</p:pic>
      <p:sp>
        <p:nvSpPr>
          <p:cNvPr id="3080" name="AutoShape 7"/>
          <p:cNvSpPr>
            <a:spLocks/>
          </p:cNvSpPr>
          <p:nvPr/>
        </p:nvSpPr>
        <p:spPr bwMode="auto">
          <a:xfrm>
            <a:off x="12322175" y="8772525"/>
            <a:ext cx="139700" cy="68263"/>
          </a:xfrm>
          <a:custGeom>
            <a:avLst/>
            <a:gdLst>
              <a:gd name="T0" fmla="*/ 9448545 w 21600"/>
              <a:gd name="T1" fmla="*/ 0 h 21600"/>
              <a:gd name="T2" fmla="*/ 0 w 21600"/>
              <a:gd name="T3" fmla="*/ 2154665 h 21600"/>
              <a:gd name="T4" fmla="*/ 28343966 w 21600"/>
              <a:gd name="T5" fmla="*/ 2154665 h 21600"/>
              <a:gd name="T6" fmla="*/ 37794147 w 21600"/>
              <a:gd name="T7" fmla="*/ 0 h 21600"/>
              <a:gd name="T8" fmla="*/ 9448545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600" h="21600">
                <a:moveTo>
                  <a:pt x="5400" y="0"/>
                </a:moveTo>
                <a:lnTo>
                  <a:pt x="0" y="21600"/>
                </a:lnTo>
                <a:lnTo>
                  <a:pt x="16199" y="21600"/>
                </a:lnTo>
                <a:lnTo>
                  <a:pt x="21600" y="0"/>
                </a:lnTo>
                <a:lnTo>
                  <a:pt x="5400" y="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lIns="50800" tIns="50800" rIns="50800" bIns="50800" anchor="ctr"/>
          <a:lstStyle/>
          <a:p>
            <a:endParaRPr lang="en-US"/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-279400" y="1"/>
            <a:ext cx="13792200" cy="1600200"/>
          </a:xfrm>
        </p:spPr>
        <p:txBody>
          <a:bodyPr lIns="88900" rIns="88900"/>
          <a:lstStyle/>
          <a:p>
            <a:pPr defTabSz="649288" eaLnBrk="1"/>
            <a:r>
              <a:rPr lang="en-US" sz="6200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Registry Future Work</a:t>
            </a:r>
            <a:endParaRPr lang="en-US" dirty="0" smtClean="0"/>
          </a:p>
        </p:txBody>
      </p:sp>
      <p:sp>
        <p:nvSpPr>
          <p:cNvPr id="308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895350" y="2471738"/>
            <a:ext cx="11596688" cy="5953125"/>
          </a:xfrm>
        </p:spPr>
        <p:txBody>
          <a:bodyPr lIns="88900" rIns="88900" anchor="t"/>
          <a:lstStyle/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Finalize </a:t>
            </a:r>
            <a:r>
              <a:rPr lang="en-US" sz="4000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RegTAP</a:t>
            </a: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interface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Will update to </a:t>
            </a:r>
            <a:r>
              <a:rPr lang="en-US" sz="3200" dirty="0" err="1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RegTAP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standard as approved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Based on prototype C# TAP service at </a:t>
            </a:r>
            <a:r>
              <a:rPr lang="en-US" sz="3200" dirty="0" err="1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STScI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, built in collaboration with VAO TAP Server in Java at JHU.</a:t>
            </a:r>
          </a:p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REST interface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Based on existing </a:t>
            </a:r>
            <a:r>
              <a:rPr lang="en-US" sz="3200" dirty="0" err="1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VOParis</a:t>
            </a: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 work and existing non-standard VAO keyword search.</a:t>
            </a:r>
          </a:p>
          <a:p>
            <a:pPr marL="857250" lvl="1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Need to decide upon output format.</a:t>
            </a:r>
          </a:p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Mirror site within </a:t>
            </a: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current VAO institutions</a:t>
            </a:r>
            <a:endParaRPr lang="en-US" sz="4000" dirty="0" smtClean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476250" indent="-476250" defTabSz="649288" eaLnBrk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  <a:buFont typeface="Microsoft Sans Serif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Finalize resource publishing / user migration</a:t>
            </a:r>
            <a:endParaRPr lang="en-US" sz="4000" dirty="0" smtClean="0">
              <a:solidFill>
                <a:schemeClr val="accent6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3083" name="Rectangle 10"/>
          <p:cNvSpPr>
            <a:spLocks/>
          </p:cNvSpPr>
          <p:nvPr/>
        </p:nvSpPr>
        <p:spPr bwMode="auto">
          <a:xfrm>
            <a:off x="762000" y="8882063"/>
            <a:ext cx="2909888" cy="441325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May 2014</a:t>
            </a:r>
            <a:endParaRPr lang="en-US" dirty="0"/>
          </a:p>
        </p:txBody>
      </p:sp>
      <p:sp>
        <p:nvSpPr>
          <p:cNvPr id="3084" name="Rectangle 11"/>
          <p:cNvSpPr>
            <a:spLocks/>
          </p:cNvSpPr>
          <p:nvPr/>
        </p:nvSpPr>
        <p:spPr bwMode="auto">
          <a:xfrm>
            <a:off x="3959225" y="8882063"/>
            <a:ext cx="5895975" cy="4445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  <a:effectLst/>
        </p:spPr>
        <p:txBody>
          <a:bodyPr lIns="88900" tIns="50800" rIns="88900" bIns="50800">
            <a:spAutoFit/>
          </a:bodyPr>
          <a:lstStyle/>
          <a:p>
            <a:pPr algn="l" defTabSz="649288"/>
            <a:r>
              <a:rPr lang="en-US" sz="2200" dirty="0">
                <a:latin typeface="Arial" pitchFamily="34" charset="0"/>
                <a:cs typeface="Arial" pitchFamily="34" charset="0"/>
                <a:sym typeface="Arial" pitchFamily="34" charset="0"/>
              </a:rPr>
              <a:t>IVOA Interoperability Meeting -- </a:t>
            </a:r>
            <a:r>
              <a:rPr lang="en-US" sz="22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Madrid</a:t>
            </a:r>
            <a:endParaRPr lang="en-US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12700" cap="flat" cmpd="sng" algn="ctr">
              <a:solidFill>
                <a:schemeClr val="tx1"/>
              </a:solidFill>
              <a:prstDash val="solid"/>
              <a:miter lim="0"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12700" cap="flat" cmpd="sng" algn="ctr">
              <a:solidFill>
                <a:schemeClr val="tx1"/>
              </a:solidFill>
              <a:prstDash val="solid"/>
              <a:miter lim="0"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409</Words>
  <Application>Microsoft Office PowerPoint</Application>
  <PresentationFormat>Custom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VAO Registry Status Spring 2014 </vt:lpstr>
      <vt:lpstr>VAO Registry History</vt:lpstr>
      <vt:lpstr>Schema Update: Almost Standard</vt:lpstr>
      <vt:lpstr>Registry Upgrade: Status</vt:lpstr>
      <vt:lpstr>Registry Interfaces</vt:lpstr>
      <vt:lpstr>Standardized Searching</vt:lpstr>
      <vt:lpstr>Registry 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Registry Relational Schema and Interfaces</dc:title>
  <dc:creator>Theresa Dower</dc:creator>
  <cp:lastModifiedBy>theresa dower</cp:lastModifiedBy>
  <cp:revision>68</cp:revision>
  <dcterms:modified xsi:type="dcterms:W3CDTF">2014-05-21T13:06:47Z</dcterms:modified>
</cp:coreProperties>
</file>