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65" r:id="rId3"/>
    <p:sldId id="266" r:id="rId4"/>
    <p:sldId id="257" r:id="rId5"/>
    <p:sldId id="258" r:id="rId6"/>
    <p:sldId id="261" r:id="rId7"/>
    <p:sldId id="267" r:id="rId8"/>
    <p:sldId id="262" r:id="rId9"/>
    <p:sldId id="268"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32" d="100"/>
          <a:sy n="132" d="100"/>
        </p:scale>
        <p:origin x="105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585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1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783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6"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855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356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021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4181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784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67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496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887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542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538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39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100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16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165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5/20/2014</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2654645"/>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orldwidetelescope.org/webcli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oldmine.mib.infn.it/" TargetMode="External"/><Relationship Id="rId2" Type="http://schemas.openxmlformats.org/officeDocument/2006/relationships/hyperlink" Target="http://www.spitzer.caltech.edu/glimpse360/wwt" TargetMode="External"/><Relationship Id="rId1" Type="http://schemas.openxmlformats.org/officeDocument/2006/relationships/slideLayout" Target="../slideLayouts/slideLayout2.xml"/><Relationship Id="rId4" Type="http://schemas.openxmlformats.org/officeDocument/2006/relationships/hyperlink" Target="http://optas.net/andromeda-galaxy-m31/#.U3wSC2AnKc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worldwidetelescope.org/webclient?ads=true" TargetMode="External"/><Relationship Id="rId2" Type="http://schemas.openxmlformats.org/officeDocument/2006/relationships/hyperlink" Target="http://www.adsass.org/ww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Worldwide Telescope</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Evolving technologies in WWT</a:t>
            </a:r>
          </a:p>
          <a:p>
            <a:r>
              <a:rPr lang="en-US" dirty="0" smtClean="0"/>
              <a:t>Jonathan Fay</a:t>
            </a:r>
          </a:p>
          <a:p>
            <a:r>
              <a:rPr lang="en-US" dirty="0" smtClean="0"/>
              <a:t>Microsoft </a:t>
            </a:r>
            <a:r>
              <a:rPr lang="en-US" dirty="0" smtClean="0"/>
              <a:t>Research</a:t>
            </a:r>
          </a:p>
          <a:p>
            <a:r>
              <a:rPr lang="en-US" dirty="0" smtClean="0"/>
              <a:t>Presented by Ray </a:t>
            </a:r>
            <a:r>
              <a:rPr lang="en-US" dirty="0" err="1" smtClean="0"/>
              <a:t>Plante</a:t>
            </a:r>
            <a:r>
              <a:rPr lang="en-US" dirty="0" smtClean="0"/>
              <a:t> (NCSA)  &amp; Theresa Dower (</a:t>
            </a:r>
            <a:r>
              <a:rPr lang="en-US" dirty="0" err="1" smtClean="0"/>
              <a:t>STScI</a:t>
            </a:r>
            <a:r>
              <a:rPr lang="en-US" dirty="0" smtClean="0"/>
              <a: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189567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Collaborative/Immersive visualization with head-mounted displays</a:t>
            </a:r>
            <a:endParaRPr lang="en-US" dirty="0"/>
          </a:p>
        </p:txBody>
      </p:sp>
      <p:sp>
        <p:nvSpPr>
          <p:cNvPr id="3" name="Content Placeholder 2"/>
          <p:cNvSpPr>
            <a:spLocks noGrp="1"/>
          </p:cNvSpPr>
          <p:nvPr>
            <p:ph idx="1"/>
          </p:nvPr>
        </p:nvSpPr>
        <p:spPr/>
        <p:txBody>
          <a:bodyPr/>
          <a:lstStyle/>
          <a:p>
            <a:r>
              <a:rPr lang="en-US" dirty="0" err="1" smtClean="0"/>
              <a:t>WorldWide</a:t>
            </a:r>
            <a:r>
              <a:rPr lang="en-US" dirty="0" smtClean="0"/>
              <a:t> Telescope 5.0 desktop client ships with Oculus VR Support today.</a:t>
            </a:r>
          </a:p>
          <a:p>
            <a:r>
              <a:rPr lang="en-US" dirty="0" smtClean="0"/>
              <a:t>We are designing remove interactive visualization scenarios with Kinect V2 to allow viewing your own avatar, your collaborators avatar, and use your own hands to point out data, select data, manipulate data and navigate shared virtual spaces.</a:t>
            </a:r>
            <a:endParaRPr lang="en-US" dirty="0"/>
          </a:p>
        </p:txBody>
      </p:sp>
    </p:spTree>
    <p:extLst>
      <p:ext uri="{BB962C8B-B14F-4D97-AF65-F5344CB8AC3E}">
        <p14:creationId xmlns:p14="http://schemas.microsoft.com/office/powerpoint/2010/main" val="36267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Oculus Demo</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5837"/>
          <a:stretch/>
        </p:blipFill>
        <p:spPr>
          <a:xfrm>
            <a:off x="2745433" y="1579563"/>
            <a:ext cx="3741092" cy="4932436"/>
          </a:xfrm>
        </p:spPr>
      </p:pic>
    </p:spTree>
    <p:extLst>
      <p:ext uri="{BB962C8B-B14F-4D97-AF65-F5344CB8AC3E}">
        <p14:creationId xmlns:p14="http://schemas.microsoft.com/office/powerpoint/2010/main" val="7717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Print your universe</a:t>
            </a:r>
            <a:endParaRPr lang="en-US" dirty="0"/>
          </a:p>
        </p:txBody>
      </p:sp>
      <p:sp>
        <p:nvSpPr>
          <p:cNvPr id="3" name="Content Placeholder 2"/>
          <p:cNvSpPr>
            <a:spLocks noGrp="1"/>
          </p:cNvSpPr>
          <p:nvPr>
            <p:ph idx="1"/>
          </p:nvPr>
        </p:nvSpPr>
        <p:spPr/>
        <p:txBody>
          <a:bodyPr/>
          <a:lstStyle/>
          <a:p>
            <a:r>
              <a:rPr lang="en-US" dirty="0" err="1" smtClean="0"/>
              <a:t>WorldWide</a:t>
            </a:r>
            <a:r>
              <a:rPr lang="en-US" dirty="0" smtClean="0"/>
              <a:t> Telescope 5.1 will ship shortly with integrated 3D printing support to allow planetary terrain, and other data to be exported for 3D printing. </a:t>
            </a:r>
          </a:p>
          <a:p>
            <a:r>
              <a:rPr lang="en-US" dirty="0" smtClean="0"/>
              <a:t>Scenarios allow for presenting craters, mountains and other to the visually impaired, as well as deeper insight for the sighted.</a:t>
            </a:r>
          </a:p>
          <a:p>
            <a:r>
              <a:rPr lang="en-US" dirty="0" smtClean="0"/>
              <a:t>Investigating a collaboration with </a:t>
            </a:r>
            <a:r>
              <a:rPr lang="en-US" dirty="0" err="1" smtClean="0"/>
              <a:t>STScI</a:t>
            </a:r>
            <a:r>
              <a:rPr lang="en-US" dirty="0" smtClean="0"/>
              <a:t> to allow visualization and printing of volumetrically enhanced Hubble images.</a:t>
            </a:r>
            <a:endParaRPr lang="en-US" dirty="0"/>
          </a:p>
        </p:txBody>
      </p:sp>
    </p:spTree>
    <p:extLst>
      <p:ext uri="{BB962C8B-B14F-4D97-AF65-F5344CB8AC3E}">
        <p14:creationId xmlns:p14="http://schemas.microsoft.com/office/powerpoint/2010/main" val="43618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Print – Mt St. Helens (Erupted 34 years ago this week) – Exported from WWT 5.1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256" y="2141538"/>
            <a:ext cx="6488288" cy="3649662"/>
          </a:xfrm>
        </p:spPr>
      </p:pic>
    </p:spTree>
    <p:extLst>
      <p:ext uri="{BB962C8B-B14F-4D97-AF65-F5344CB8AC3E}">
        <p14:creationId xmlns:p14="http://schemas.microsoft.com/office/powerpoint/2010/main" val="239859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3d Printed Mt. St. Helens, held in the teeth of 3d Printed t-REX,  projected with video  texture</a:t>
            </a:r>
            <a:endParaRPr lang="en-US" sz="2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256" y="2141538"/>
            <a:ext cx="6488288" cy="3649662"/>
          </a:xfrm>
        </p:spPr>
      </p:pic>
    </p:spTree>
    <p:extLst>
      <p:ext uri="{BB962C8B-B14F-4D97-AF65-F5344CB8AC3E}">
        <p14:creationId xmlns:p14="http://schemas.microsoft.com/office/powerpoint/2010/main" val="11434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Pushing the limits of a web app</a:t>
            </a:r>
            <a:br>
              <a:rPr lang="en-US" dirty="0" smtClean="0"/>
            </a:br>
            <a:endParaRPr lang="en-US" dirty="0"/>
          </a:p>
        </p:txBody>
      </p:sp>
      <p:sp>
        <p:nvSpPr>
          <p:cNvPr id="3" name="Content Placeholder 2"/>
          <p:cNvSpPr>
            <a:spLocks noGrp="1"/>
          </p:cNvSpPr>
          <p:nvPr>
            <p:ph idx="1"/>
          </p:nvPr>
        </p:nvSpPr>
        <p:spPr>
          <a:xfrm>
            <a:off x="457200" y="1438276"/>
            <a:ext cx="7772400" cy="4352926"/>
          </a:xfrm>
        </p:spPr>
        <p:txBody>
          <a:bodyPr/>
          <a:lstStyle/>
          <a:p>
            <a:r>
              <a:rPr lang="en-US" dirty="0" smtClean="0"/>
              <a:t>The WWT Web Control and the new Web Client use several new technologies to bring desktop quality app capabilities to plug-in free, JAVA-Free universal access.</a:t>
            </a:r>
          </a:p>
          <a:p>
            <a:r>
              <a:rPr lang="en-US" dirty="0" smtClean="0"/>
              <a:t>Virtually all clients are supported automatically using the technology.</a:t>
            </a:r>
          </a:p>
          <a:p>
            <a:pPr lvl="1"/>
            <a:r>
              <a:rPr lang="en-US" dirty="0" smtClean="0"/>
              <a:t>Tablets, phones, laptops and desktops supported thru responsive design and graceful degradation.</a:t>
            </a:r>
          </a:p>
          <a:p>
            <a:pPr lvl="1"/>
            <a:r>
              <a:rPr lang="en-US" dirty="0" smtClean="0"/>
              <a:t>Supports Mac OS, IOS, Android, Linux, Windows/RT/Phone, XBOX, Kindle Fire, Etc.</a:t>
            </a:r>
          </a:p>
          <a:p>
            <a:pPr lvl="1"/>
            <a:r>
              <a:rPr lang="en-US" dirty="0" smtClean="0"/>
              <a:t>Transparently adapts to rendering capability of the client platform</a:t>
            </a:r>
          </a:p>
          <a:p>
            <a:r>
              <a:rPr lang="en-US" dirty="0" smtClean="0"/>
              <a:t>Build with a shared code-base with our desktop application using cross compilation to allow rapid porting of new features from desktop to client, and sharing code, infrastructure, tours, etc.</a:t>
            </a:r>
            <a:endParaRPr lang="en-US" dirty="0"/>
          </a:p>
        </p:txBody>
      </p:sp>
    </p:spTree>
    <p:extLst>
      <p:ext uri="{BB962C8B-B14F-4D97-AF65-F5344CB8AC3E}">
        <p14:creationId xmlns:p14="http://schemas.microsoft.com/office/powerpoint/2010/main" val="706230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Layer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Complete HMTL5 3D graphics layer on canvas. Allows for imagery to be displayed in a proper spherical projection with good performance over a large range of hardware.</a:t>
            </a:r>
          </a:p>
          <a:p>
            <a:r>
              <a:rPr lang="en-US" dirty="0" smtClean="0"/>
              <a:t>High-level and low level abstractions support optimizing graphics performance for different target environment with maximum code re-use.</a:t>
            </a:r>
          </a:p>
          <a:p>
            <a:r>
              <a:rPr lang="en-US" dirty="0" smtClean="0"/>
              <a:t>A double precision world/local/view coordinate system ensures accuracy and insulates the application layer from the limitations of the graphics implementation.</a:t>
            </a:r>
          </a:p>
          <a:p>
            <a:r>
              <a:rPr lang="en-US" dirty="0" smtClean="0"/>
              <a:t>On </a:t>
            </a:r>
            <a:r>
              <a:rPr lang="en-US" dirty="0" err="1" smtClean="0"/>
              <a:t>WebGL</a:t>
            </a:r>
            <a:r>
              <a:rPr lang="en-US" dirty="0" smtClean="0"/>
              <a:t> compatible browsers, graphics can be drawn thru the </a:t>
            </a:r>
            <a:r>
              <a:rPr lang="en-US" dirty="0" err="1" smtClean="0"/>
              <a:t>WebGL</a:t>
            </a:r>
            <a:r>
              <a:rPr lang="en-US" dirty="0" smtClean="0"/>
              <a:t> layer allowing for near desktop application level performance for nearly all features.</a:t>
            </a:r>
          </a:p>
          <a:p>
            <a:r>
              <a:rPr lang="en-US" dirty="0" err="1" smtClean="0"/>
              <a:t>WebGL</a:t>
            </a:r>
            <a:r>
              <a:rPr lang="en-US" dirty="0" smtClean="0"/>
              <a:t> clients can enable enhanced capabilities like large data support and GP/GPU code paths for accelerating computation of orbits, filtering data for visualization, and processing data for display.</a:t>
            </a:r>
          </a:p>
          <a:p>
            <a:endParaRPr lang="en-US" dirty="0"/>
          </a:p>
        </p:txBody>
      </p:sp>
    </p:spTree>
    <p:extLst>
      <p:ext uri="{BB962C8B-B14F-4D97-AF65-F5344CB8AC3E}">
        <p14:creationId xmlns:p14="http://schemas.microsoft.com/office/powerpoint/2010/main" val="4247464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7762875" cy="1142999"/>
          </a:xfrm>
        </p:spPr>
        <p:txBody>
          <a:bodyPr/>
          <a:lstStyle/>
          <a:p>
            <a:r>
              <a:rPr lang="en-US" dirty="0" smtClean="0"/>
              <a:t>Sharing code thru cross compilation</a:t>
            </a:r>
            <a:endParaRPr lang="en-US" dirty="0"/>
          </a:p>
        </p:txBody>
      </p:sp>
      <p:sp>
        <p:nvSpPr>
          <p:cNvPr id="3" name="Content Placeholder 2"/>
          <p:cNvSpPr>
            <a:spLocks noGrp="1"/>
          </p:cNvSpPr>
          <p:nvPr>
            <p:ph idx="1"/>
          </p:nvPr>
        </p:nvSpPr>
        <p:spPr>
          <a:xfrm>
            <a:off x="457199" y="1857375"/>
            <a:ext cx="8277225" cy="4314825"/>
          </a:xfrm>
        </p:spPr>
        <p:txBody>
          <a:bodyPr>
            <a:normAutofit fontScale="92500" lnSpcReduction="20000"/>
          </a:bodyPr>
          <a:lstStyle/>
          <a:p>
            <a:r>
              <a:rPr lang="en-US" dirty="0" smtClean="0"/>
              <a:t>Virtually all of the rendering engine is sourced from the desktop WWT product</a:t>
            </a:r>
          </a:p>
          <a:p>
            <a:r>
              <a:rPr lang="en-US" dirty="0" smtClean="0"/>
              <a:t>The render engine code is developed and compiled as c# code.</a:t>
            </a:r>
          </a:p>
          <a:p>
            <a:r>
              <a:rPr lang="en-US" dirty="0" smtClean="0"/>
              <a:t>The HTML5/</a:t>
            </a:r>
            <a:r>
              <a:rPr lang="en-US" dirty="0" err="1" smtClean="0"/>
              <a:t>WebGL</a:t>
            </a:r>
            <a:r>
              <a:rPr lang="en-US" dirty="0" smtClean="0"/>
              <a:t> and browser environments are projected into the .NET C# environment thru shim assemblies that export HTML &amp; </a:t>
            </a:r>
            <a:r>
              <a:rPr lang="en-US" dirty="0" err="1" smtClean="0"/>
              <a:t>jscript</a:t>
            </a:r>
            <a:r>
              <a:rPr lang="en-US" dirty="0" smtClean="0"/>
              <a:t> features and make them appear as .NET resources at compile time.</a:t>
            </a:r>
          </a:p>
          <a:p>
            <a:r>
              <a:rPr lang="en-US" dirty="0" smtClean="0"/>
              <a:t>After compilation the binary IL code is parsed and </a:t>
            </a:r>
            <a:r>
              <a:rPr lang="en-US" dirty="0" err="1" smtClean="0"/>
              <a:t>jscript</a:t>
            </a:r>
            <a:r>
              <a:rPr lang="en-US" dirty="0" smtClean="0"/>
              <a:t> code is outputted for the WWT library. This code is minifies and optimized for the browser environment.</a:t>
            </a:r>
          </a:p>
          <a:p>
            <a:r>
              <a:rPr lang="en-US" dirty="0" smtClean="0"/>
              <a:t>This system allows not only code sharing but use of type-safe code, pre-compilation, code level validation tools, and avoids pitfalls of direct </a:t>
            </a:r>
            <a:r>
              <a:rPr lang="en-US" dirty="0" err="1" smtClean="0"/>
              <a:t>jscript</a:t>
            </a:r>
            <a:r>
              <a:rPr lang="en-US" dirty="0" smtClean="0"/>
              <a:t> programing for complex code. Code reuse also accelerates the porting and leads to better stability.</a:t>
            </a:r>
          </a:p>
          <a:p>
            <a:r>
              <a:rPr lang="en-US" dirty="0" smtClean="0"/>
              <a:t>Abstractions in the code at several levels allow a significant amount of common code, with specific implantations for DirectX11 on the Windows client, and HTML5 &amp; </a:t>
            </a:r>
            <a:r>
              <a:rPr lang="en-US" dirty="0" err="1" smtClean="0"/>
              <a:t>WebGL</a:t>
            </a:r>
            <a:r>
              <a:rPr lang="en-US" dirty="0" smtClean="0"/>
              <a:t> implantations for the Web client.</a:t>
            </a:r>
          </a:p>
          <a:p>
            <a:r>
              <a:rPr lang="en-US" dirty="0" smtClean="0"/>
              <a:t>The UI code is written in Native HTML5/CSS/Jscript to make the best use of the web platform, but matched to the Desktop UI to allow users to go between platforms without having to re-learn the interface.</a:t>
            </a:r>
            <a:endParaRPr lang="en-US" dirty="0"/>
          </a:p>
        </p:txBody>
      </p:sp>
    </p:spTree>
    <p:extLst>
      <p:ext uri="{BB962C8B-B14F-4D97-AF65-F5344CB8AC3E}">
        <p14:creationId xmlns:p14="http://schemas.microsoft.com/office/powerpoint/2010/main" val="2649898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Web Client</a:t>
            </a:r>
            <a:endParaRPr lang="en-US" dirty="0"/>
          </a:p>
        </p:txBody>
      </p:sp>
      <p:sp>
        <p:nvSpPr>
          <p:cNvPr id="3" name="Content Placeholder 2"/>
          <p:cNvSpPr>
            <a:spLocks noGrp="1"/>
          </p:cNvSpPr>
          <p:nvPr>
            <p:ph idx="1"/>
          </p:nvPr>
        </p:nvSpPr>
        <p:spPr/>
        <p:txBody>
          <a:bodyPr/>
          <a:lstStyle/>
          <a:p>
            <a:r>
              <a:rPr lang="en-US" dirty="0" smtClean="0"/>
              <a:t>On-line now at </a:t>
            </a:r>
            <a:r>
              <a:rPr lang="en-US" dirty="0" smtClean="0">
                <a:hlinkClick r:id="rId2"/>
              </a:rPr>
              <a:t>http://www.worldwidetelescope.org/webclient</a:t>
            </a:r>
            <a:endParaRPr lang="en-US" dirty="0" smtClean="0"/>
          </a:p>
          <a:p>
            <a:r>
              <a:rPr lang="en-US" dirty="0" smtClean="0"/>
              <a:t>No plug-in required.</a:t>
            </a:r>
          </a:p>
          <a:p>
            <a:r>
              <a:rPr lang="en-US" dirty="0" smtClean="0"/>
              <a:t>Match for the desktop client. About 60% feature overlap today, targeting about 85% by fall. The last 15% are exotic features that have no place in the browser.</a:t>
            </a:r>
          </a:p>
          <a:p>
            <a:r>
              <a:rPr lang="en-US" dirty="0" smtClean="0"/>
              <a:t>Integrating VO &amp; Data services deeply into the client.</a:t>
            </a:r>
          </a:p>
          <a:p>
            <a:endParaRPr lang="en-US" dirty="0"/>
          </a:p>
        </p:txBody>
      </p:sp>
    </p:spTree>
    <p:extLst>
      <p:ext uri="{BB962C8B-B14F-4D97-AF65-F5344CB8AC3E}">
        <p14:creationId xmlns:p14="http://schemas.microsoft.com/office/powerpoint/2010/main" val="186395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Client Demo</a:t>
            </a:r>
            <a:endParaRPr lang="en-US" dirty="0"/>
          </a:p>
        </p:txBody>
      </p:sp>
      <p:sp>
        <p:nvSpPr>
          <p:cNvPr id="3" name="Content Placeholder 2"/>
          <p:cNvSpPr>
            <a:spLocks noGrp="1"/>
          </p:cNvSpPr>
          <p:nvPr>
            <p:ph idx="1"/>
          </p:nvPr>
        </p:nvSpPr>
        <p:spPr/>
        <p:txBody>
          <a:bodyPr/>
          <a:lstStyle/>
          <a:p>
            <a:r>
              <a:rPr lang="en-US" dirty="0" smtClean="0"/>
              <a:t>http://www.worldwidetelescope.org/webclient</a:t>
            </a:r>
            <a:endParaRPr lang="en-US" dirty="0"/>
          </a:p>
        </p:txBody>
      </p:sp>
    </p:spTree>
    <p:extLst>
      <p:ext uri="{BB962C8B-B14F-4D97-AF65-F5344CB8AC3E}">
        <p14:creationId xmlns:p14="http://schemas.microsoft.com/office/powerpoint/2010/main" val="1361872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WWT Web Control</a:t>
            </a:r>
            <a:endParaRPr lang="en-US" dirty="0"/>
          </a:p>
        </p:txBody>
      </p:sp>
      <p:sp>
        <p:nvSpPr>
          <p:cNvPr id="3" name="Content Placeholder 2"/>
          <p:cNvSpPr>
            <a:spLocks noGrp="1"/>
          </p:cNvSpPr>
          <p:nvPr>
            <p:ph idx="1"/>
          </p:nvPr>
        </p:nvSpPr>
        <p:spPr/>
        <p:txBody>
          <a:bodyPr/>
          <a:lstStyle/>
          <a:p>
            <a:r>
              <a:rPr lang="en-US" dirty="0" smtClean="0"/>
              <a:t>Meant to integrate into your own data portal, web service, etc.</a:t>
            </a:r>
          </a:p>
          <a:p>
            <a:r>
              <a:rPr lang="en-US" dirty="0" smtClean="0"/>
              <a:t>Adds all-sky visualization and WWT capabilities with a few lines of HTML/</a:t>
            </a:r>
            <a:r>
              <a:rPr lang="en-US" dirty="0" err="1" smtClean="0"/>
              <a:t>jscript</a:t>
            </a:r>
            <a:endParaRPr lang="en-US" dirty="0" smtClean="0"/>
          </a:p>
          <a:p>
            <a:r>
              <a:rPr lang="en-US" dirty="0" smtClean="0"/>
              <a:t>Multiple abstraction levels allow either very quick implantation, or heavy customization.</a:t>
            </a:r>
          </a:p>
          <a:p>
            <a:r>
              <a:rPr lang="en-US" dirty="0"/>
              <a:t>Sample: </a:t>
            </a:r>
            <a:r>
              <a:rPr lang="en-US" dirty="0">
                <a:hlinkClick r:id="rId2"/>
              </a:rPr>
              <a:t>http://</a:t>
            </a:r>
            <a:r>
              <a:rPr lang="en-US" dirty="0" smtClean="0">
                <a:hlinkClick r:id="rId2"/>
              </a:rPr>
              <a:t>www.spitzer.caltech.edu/glimpse360/wwt</a:t>
            </a:r>
            <a:endParaRPr lang="en-US" dirty="0" smtClean="0"/>
          </a:p>
          <a:p>
            <a:r>
              <a:rPr lang="en-US" dirty="0"/>
              <a:t>Sample: </a:t>
            </a:r>
            <a:r>
              <a:rPr lang="en-US" dirty="0">
                <a:hlinkClick r:id="rId3"/>
              </a:rPr>
              <a:t>http://goldmine.mib.infn.it</a:t>
            </a:r>
            <a:r>
              <a:rPr lang="en-US" dirty="0" smtClean="0">
                <a:hlinkClick r:id="rId3"/>
              </a:rPr>
              <a:t>/</a:t>
            </a:r>
            <a:endParaRPr lang="en-US" dirty="0" smtClean="0"/>
          </a:p>
          <a:p>
            <a:r>
              <a:rPr lang="en-US" dirty="0" smtClean="0"/>
              <a:t>Sample</a:t>
            </a:r>
            <a:r>
              <a:rPr lang="en-US" dirty="0"/>
              <a:t>: </a:t>
            </a:r>
            <a:r>
              <a:rPr lang="en-US" dirty="0">
                <a:hlinkClick r:id="rId4"/>
              </a:rPr>
              <a:t>http://optas.net/andromeda-galaxy-m31/#.</a:t>
            </a:r>
            <a:r>
              <a:rPr lang="en-US" dirty="0" smtClean="0">
                <a:hlinkClick r:id="rId4"/>
              </a:rPr>
              <a:t>U3wSC2AnKck</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6440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ADS All Sky Survey</a:t>
            </a:r>
            <a:endParaRPr lang="en-US" dirty="0"/>
          </a:p>
        </p:txBody>
      </p:sp>
      <p:sp>
        <p:nvSpPr>
          <p:cNvPr id="3" name="Content Placeholder 2"/>
          <p:cNvSpPr>
            <a:spLocks noGrp="1"/>
          </p:cNvSpPr>
          <p:nvPr>
            <p:ph idx="1"/>
          </p:nvPr>
        </p:nvSpPr>
        <p:spPr/>
        <p:txBody>
          <a:bodyPr/>
          <a:lstStyle/>
          <a:p>
            <a:r>
              <a:rPr lang="en-US" dirty="0" smtClean="0"/>
              <a:t>On the ADS Website</a:t>
            </a:r>
            <a:endParaRPr lang="en-US" dirty="0"/>
          </a:p>
          <a:p>
            <a:pPr lvl="1"/>
            <a:r>
              <a:rPr lang="en-US" dirty="0" smtClean="0">
                <a:hlinkClick r:id="rId2"/>
              </a:rPr>
              <a:t>http://www.adsass.org/wwt/</a:t>
            </a:r>
            <a:endParaRPr lang="en-US" dirty="0" smtClean="0"/>
          </a:p>
          <a:p>
            <a:r>
              <a:rPr lang="en-US" dirty="0" smtClean="0"/>
              <a:t>Built into </a:t>
            </a:r>
            <a:r>
              <a:rPr lang="en-US" dirty="0" err="1" smtClean="0"/>
              <a:t>WorldWide</a:t>
            </a:r>
            <a:r>
              <a:rPr lang="en-US" dirty="0" smtClean="0"/>
              <a:t> Telescope Web Client</a:t>
            </a:r>
          </a:p>
          <a:p>
            <a:pPr lvl="1"/>
            <a:r>
              <a:rPr lang="en-US" dirty="0" smtClean="0">
                <a:hlinkClick r:id="rId3"/>
              </a:rPr>
              <a:t>http://www.worldwidetelescope.org/webclient?ads=true</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4080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explore more rich integration</a:t>
            </a:r>
            <a:endParaRPr lang="en-US" dirty="0"/>
          </a:p>
        </p:txBody>
      </p:sp>
      <p:sp>
        <p:nvSpPr>
          <p:cNvPr id="3" name="Content Placeholder 2"/>
          <p:cNvSpPr>
            <a:spLocks noGrp="1"/>
          </p:cNvSpPr>
          <p:nvPr>
            <p:ph idx="1"/>
          </p:nvPr>
        </p:nvSpPr>
        <p:spPr/>
        <p:txBody>
          <a:bodyPr/>
          <a:lstStyle/>
          <a:p>
            <a:r>
              <a:rPr lang="en-US" dirty="0" smtClean="0"/>
              <a:t>Traditional WWT VO tools will be integrated into the Web Client</a:t>
            </a:r>
          </a:p>
          <a:p>
            <a:r>
              <a:rPr lang="en-US" dirty="0" smtClean="0"/>
              <a:t>Cloud based storage and data processing managed thru the Web Client</a:t>
            </a:r>
          </a:p>
          <a:p>
            <a:r>
              <a:rPr lang="en-US" dirty="0" smtClean="0"/>
              <a:t>Integration with *YOUR* services. Please contact jfay@Microsoft.com</a:t>
            </a:r>
            <a:endParaRPr lang="en-US" dirty="0"/>
          </a:p>
        </p:txBody>
      </p:sp>
    </p:spTree>
    <p:extLst>
      <p:ext uri="{BB962C8B-B14F-4D97-AF65-F5344CB8AC3E}">
        <p14:creationId xmlns:p14="http://schemas.microsoft.com/office/powerpoint/2010/main" val="420278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TC103457452[[fn=Celestial]]</Template>
  <TotalTime>3189</TotalTime>
  <Words>837</Words>
  <Application>Microsoft Office PowerPoint</Application>
  <PresentationFormat>On-screen Show (4:3)</PresentationFormat>
  <Paragraphs>64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Celestial</vt:lpstr>
      <vt:lpstr>Worldwide Telescope</vt:lpstr>
      <vt:lpstr>Pushing the limits of a web app </vt:lpstr>
      <vt:lpstr>Graphics Layer</vt:lpstr>
      <vt:lpstr>Sharing code thru cross compilation</vt:lpstr>
      <vt:lpstr>The new Web Client</vt:lpstr>
      <vt:lpstr>Web Client Demo</vt:lpstr>
      <vt:lpstr>WWT Web Control</vt:lpstr>
      <vt:lpstr>ADS All Sky Survey</vt:lpstr>
      <vt:lpstr>We want to explore more rich integration</vt:lpstr>
      <vt:lpstr>Collaborative/Immersive visualization with head-mounted displays</vt:lpstr>
      <vt:lpstr>Oculus Demo</vt:lpstr>
      <vt:lpstr>3d Print your universe</vt:lpstr>
      <vt:lpstr>Sample Print – Mt St. Helens (Erupted 34 years ago this week) – Exported from WWT 5.1</vt:lpstr>
      <vt:lpstr>3d Printed Mt. St. Helens, held in the teeth of 3d Printed t-REX,  projected with video  texture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Worldwide Telescope</dc:title>
  <dc:creator>Jonathan Fay</dc:creator>
  <cp:lastModifiedBy>Jonathan Fay</cp:lastModifiedBy>
  <cp:revision>33</cp:revision>
  <dcterms:created xsi:type="dcterms:W3CDTF">2013-09-26T21:33:26Z</dcterms:created>
  <dcterms:modified xsi:type="dcterms:W3CDTF">2014-05-21T03:12:08Z</dcterms:modified>
</cp:coreProperties>
</file>