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3004800" cy="9753600"/>
  <p:notesSz cx="13004800" cy="97536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1pPr>
    <a:lvl2pPr marL="342900" indent="1143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2pPr>
    <a:lvl3pPr marL="685800" indent="2286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3pPr>
    <a:lvl4pPr marL="1028700" indent="3429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4pPr>
    <a:lvl5pPr marL="1371600" indent="4572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666" y="-9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Ligh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Light" charset="0"/>
              </a:rPr>
              <a:t>Second level</a:t>
            </a:r>
          </a:p>
          <a:p>
            <a:pPr lvl="2"/>
            <a:r>
              <a:rPr lang="en-US" smtClean="0">
                <a:sym typeface="Helvetica Light" charset="0"/>
              </a:rPr>
              <a:t>Third level</a:t>
            </a:r>
          </a:p>
          <a:p>
            <a:pPr lvl="3"/>
            <a:r>
              <a:rPr lang="en-US" smtClean="0">
                <a:sym typeface="Helvetica Light" charset="0"/>
              </a:rPr>
              <a:t>Fourth level</a:t>
            </a:r>
          </a:p>
          <a:p>
            <a:pPr lvl="4"/>
            <a:r>
              <a:rPr lang="en-US" smtClean="0">
                <a:sym typeface="Helvetica Ligh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Light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9pPr>
    </p:titleStyle>
    <p:bodyStyle>
      <a:lvl1pPr marL="381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1pPr>
      <a:lvl2pPr marL="762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2pPr>
      <a:lvl3pPr marL="1143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3pPr>
      <a:lvl4pPr marL="1524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4pPr>
      <a:lvl5pPr marL="1905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5pPr>
      <a:lvl6pPr marL="23622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6pPr>
      <a:lvl7pPr marL="28194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7pPr>
      <a:lvl8pPr marL="32766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8pPr>
      <a:lvl9pPr marL="37338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vaodev.stsci.edu/regtap/tapservice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image.png"/>
          <p:cNvPicPr>
            <a:picLocks noChangeAspect="1"/>
          </p:cNvPicPr>
          <p:nvPr/>
        </p:nvPicPr>
        <p:blipFill>
          <a:blip r:embed="rId2" cstate="print"/>
          <a:srcRect l="32303" b="18291"/>
          <a:stretch>
            <a:fillRect/>
          </a:stretch>
        </p:blipFill>
        <p:spPr bwMode="auto">
          <a:xfrm>
            <a:off x="0" y="5027613"/>
            <a:ext cx="9236075" cy="4725987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sp>
        <p:nvSpPr>
          <p:cNvPr id="2051" name="Rectangle 2"/>
          <p:cNvSpPr>
            <a:spLocks/>
          </p:cNvSpPr>
          <p:nvPr/>
        </p:nvSpPr>
        <p:spPr bwMode="auto">
          <a:xfrm>
            <a:off x="457200" y="757238"/>
            <a:ext cx="10810875" cy="6604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88900" tIns="50800" rIns="88900" bIns="50800">
            <a:spAutoFit/>
          </a:bodyPr>
          <a:lstStyle/>
          <a:p>
            <a:pPr algn="l" defTabSz="649288"/>
            <a:r>
              <a:rPr lang="en-US" sz="3400" b="1">
                <a:solidFill>
                  <a:srgbClr val="333399"/>
                </a:solidFill>
                <a:latin typeface="Georgia" pitchFamily="18" charset="0"/>
                <a:ea typeface="Georgia" pitchFamily="18" charset="0"/>
                <a:cs typeface="Georgia" pitchFamily="18" charset="0"/>
                <a:sym typeface="Georgia" pitchFamily="18" charset="0"/>
              </a:rPr>
              <a:t>T</a:t>
            </a:r>
            <a:r>
              <a:rPr lang="en-US" sz="2500" b="1">
                <a:solidFill>
                  <a:srgbClr val="333399"/>
                </a:solidFill>
                <a:latin typeface="Georgia" pitchFamily="18" charset="0"/>
                <a:ea typeface="Georgia" pitchFamily="18" charset="0"/>
                <a:cs typeface="Georgia" pitchFamily="18" charset="0"/>
                <a:sym typeface="Georgia" pitchFamily="18" charset="0"/>
              </a:rPr>
              <a:t>HE </a:t>
            </a:r>
            <a:r>
              <a:rPr lang="en-US" sz="3400" b="1">
                <a:solidFill>
                  <a:srgbClr val="333399"/>
                </a:solidFill>
                <a:latin typeface="Georgia" pitchFamily="18" charset="0"/>
                <a:ea typeface="Georgia" pitchFamily="18" charset="0"/>
                <a:cs typeface="Georgia" pitchFamily="18" charset="0"/>
                <a:sym typeface="Georgia" pitchFamily="18" charset="0"/>
              </a:rPr>
              <a:t>I</a:t>
            </a:r>
            <a:r>
              <a:rPr lang="en-US" sz="2500" b="1">
                <a:solidFill>
                  <a:srgbClr val="333399"/>
                </a:solidFill>
                <a:latin typeface="Georgia" pitchFamily="18" charset="0"/>
                <a:ea typeface="Georgia" pitchFamily="18" charset="0"/>
                <a:cs typeface="Georgia" pitchFamily="18" charset="0"/>
                <a:sym typeface="Georgia" pitchFamily="18" charset="0"/>
              </a:rPr>
              <a:t>NTERNATIONAL </a:t>
            </a:r>
            <a:r>
              <a:rPr lang="en-US" sz="3400" b="1">
                <a:solidFill>
                  <a:srgbClr val="333399"/>
                </a:solidFill>
                <a:latin typeface="Georgia" pitchFamily="18" charset="0"/>
                <a:ea typeface="Georgia" pitchFamily="18" charset="0"/>
                <a:cs typeface="Georgia" pitchFamily="18" charset="0"/>
                <a:sym typeface="Georgia" pitchFamily="18" charset="0"/>
              </a:rPr>
              <a:t>V</a:t>
            </a:r>
            <a:r>
              <a:rPr lang="en-US" sz="2500" b="1">
                <a:solidFill>
                  <a:srgbClr val="333399"/>
                </a:solidFill>
                <a:latin typeface="Georgia" pitchFamily="18" charset="0"/>
                <a:ea typeface="Georgia" pitchFamily="18" charset="0"/>
                <a:cs typeface="Georgia" pitchFamily="18" charset="0"/>
                <a:sym typeface="Georgia" pitchFamily="18" charset="0"/>
              </a:rPr>
              <a:t>IRTUAL </a:t>
            </a:r>
            <a:r>
              <a:rPr lang="en-US" sz="3400" b="1">
                <a:solidFill>
                  <a:srgbClr val="333399"/>
                </a:solidFill>
                <a:latin typeface="Georgia" pitchFamily="18" charset="0"/>
                <a:ea typeface="Georgia" pitchFamily="18" charset="0"/>
                <a:cs typeface="Georgia" pitchFamily="18" charset="0"/>
                <a:sym typeface="Georgia" pitchFamily="18" charset="0"/>
              </a:rPr>
              <a:t>O</a:t>
            </a:r>
            <a:r>
              <a:rPr lang="en-US" sz="2500" b="1">
                <a:solidFill>
                  <a:srgbClr val="333399"/>
                </a:solidFill>
                <a:latin typeface="Georgia" pitchFamily="18" charset="0"/>
                <a:ea typeface="Georgia" pitchFamily="18" charset="0"/>
                <a:cs typeface="Georgia" pitchFamily="18" charset="0"/>
                <a:sym typeface="Georgia" pitchFamily="18" charset="0"/>
              </a:rPr>
              <a:t>BSERVATORY ALLIANCE</a:t>
            </a:r>
            <a:endParaRPr lang="en-US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>
          <a:xfrm>
            <a:off x="787400" y="2128838"/>
            <a:ext cx="11055350" cy="2108200"/>
          </a:xfrm>
        </p:spPr>
        <p:txBody>
          <a:bodyPr lIns="88900" rIns="88900"/>
          <a:lstStyle/>
          <a:p>
            <a:pPr defTabSz="649288" eaLnBrk="1"/>
            <a:r>
              <a:rPr lang="en-US" sz="56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VAO Registry </a:t>
            </a:r>
            <a:r>
              <a:rPr lang="en-US" sz="56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Relational </a:t>
            </a:r>
            <a:r>
              <a:rPr lang="en-US" sz="56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Schema:</a:t>
            </a:r>
            <a:r>
              <a:rPr lang="en-US" sz="56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/>
            </a:r>
            <a:br>
              <a:rPr lang="en-US" sz="56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</a:br>
            <a:r>
              <a:rPr lang="en-US" sz="56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Updates and </a:t>
            </a:r>
            <a:r>
              <a:rPr lang="en-US" sz="56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New Interface(s)</a:t>
            </a:r>
            <a:r>
              <a:rPr lang="en-US" sz="56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/>
            </a:r>
            <a:br>
              <a:rPr lang="en-US" sz="56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</a:br>
            <a:endParaRPr lang="en-US" dirty="0" smtClean="0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930900" y="5178425"/>
            <a:ext cx="6737350" cy="1350963"/>
          </a:xfrm>
        </p:spPr>
        <p:txBody>
          <a:bodyPr lIns="88900" rIns="88900" anchor="t"/>
          <a:lstStyle/>
          <a:p>
            <a:pPr marL="1588" indent="0" algn="ctr" defTabSz="649288" eaLnBrk="1">
              <a:spcBef>
                <a:spcPts val="500"/>
              </a:spcBef>
              <a:buSzTx/>
              <a:buFontTx/>
              <a:buNone/>
            </a:pPr>
            <a:r>
              <a:rPr lang="en-US" sz="360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Theresa Dower</a:t>
            </a:r>
          </a:p>
          <a:p>
            <a:pPr marL="1588" indent="0" algn="ctr" defTabSz="649288" eaLnBrk="1">
              <a:spcBef>
                <a:spcPts val="500"/>
              </a:spcBef>
              <a:buSzTx/>
              <a:buFontTx/>
              <a:buNone/>
            </a:pPr>
            <a:r>
              <a:rPr lang="en-US" sz="360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Registry WG</a:t>
            </a:r>
            <a:endParaRPr lang="en-US" smtClean="0"/>
          </a:p>
        </p:txBody>
      </p:sp>
      <p:sp>
        <p:nvSpPr>
          <p:cNvPr id="2054" name="Rectangle 5"/>
          <p:cNvSpPr>
            <a:spLocks/>
          </p:cNvSpPr>
          <p:nvPr/>
        </p:nvSpPr>
        <p:spPr bwMode="auto">
          <a:xfrm>
            <a:off x="7305675" y="8863013"/>
            <a:ext cx="5595938" cy="92333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88900" tIns="50800" rIns="88900" bIns="50800">
            <a:spAutoFit/>
          </a:bodyPr>
          <a:lstStyle/>
          <a:p>
            <a:pPr algn="r" defTabSz="649288"/>
            <a:r>
              <a:rPr lang="en-US" sz="2500" baseline="-25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16 </a:t>
            </a:r>
            <a:r>
              <a:rPr lang="en-US" sz="2500" baseline="-25000" dirty="0">
                <a:latin typeface="Arial" pitchFamily="34" charset="0"/>
                <a:cs typeface="Arial" pitchFamily="34" charset="0"/>
                <a:sym typeface="Arial" pitchFamily="34" charset="0"/>
              </a:rPr>
              <a:t>May </a:t>
            </a:r>
            <a:r>
              <a:rPr lang="en-US" sz="2500" baseline="-25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2013</a:t>
            </a:r>
            <a:endParaRPr lang="en-US" sz="1900" baseline="-25000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algn="r" defTabSz="649288"/>
            <a:r>
              <a:rPr lang="en-US" sz="1900" baseline="-25000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IVOA Interoperability Meeting </a:t>
            </a:r>
            <a:r>
              <a:rPr lang="en-US" sz="1900" baseline="-250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– Heidelberg</a:t>
            </a:r>
          </a:p>
          <a:p>
            <a:pPr algn="r" defTabSz="649288"/>
            <a:endParaRPr lang="en-US" baseline="-25000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 flipH="1" flipV="1">
            <a:off x="569913" y="8759825"/>
            <a:ext cx="7099300" cy="60325"/>
          </a:xfrm>
          <a:prstGeom prst="rect">
            <a:avLst/>
          </a:prstGeom>
          <a:gradFill rotWithShape="0">
            <a:gsLst>
              <a:gs pos="0">
                <a:srgbClr val="FEFEFE"/>
              </a:gs>
              <a:gs pos="100000">
                <a:srgbClr val="416C9B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5" name="Rectangle 2"/>
          <p:cNvSpPr>
            <a:spLocks/>
          </p:cNvSpPr>
          <p:nvPr/>
        </p:nvSpPr>
        <p:spPr bwMode="auto">
          <a:xfrm flipH="1">
            <a:off x="7610475" y="8761413"/>
            <a:ext cx="4743450" cy="61912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000000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6" name="Rectangle 3"/>
          <p:cNvSpPr>
            <a:spLocks/>
          </p:cNvSpPr>
          <p:nvPr/>
        </p:nvSpPr>
        <p:spPr bwMode="auto">
          <a:xfrm flipV="1">
            <a:off x="5376863" y="1947863"/>
            <a:ext cx="7099300" cy="60325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FEFEFE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7" name="Rectangle 4"/>
          <p:cNvSpPr>
            <a:spLocks/>
          </p:cNvSpPr>
          <p:nvPr/>
        </p:nvSpPr>
        <p:spPr bwMode="auto">
          <a:xfrm>
            <a:off x="669925" y="1947863"/>
            <a:ext cx="4743450" cy="60325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416C9B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pic>
        <p:nvPicPr>
          <p:cNvPr id="3078" name="Picture 5" descr="imag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288" y="1439863"/>
            <a:ext cx="1625600" cy="61912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pic>
        <p:nvPicPr>
          <p:cNvPr id="3079" name="Picture 6" descr="im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8325" y="8777288"/>
            <a:ext cx="1625600" cy="3302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sp>
        <p:nvSpPr>
          <p:cNvPr id="3080" name="AutoShape 7"/>
          <p:cNvSpPr>
            <a:spLocks/>
          </p:cNvSpPr>
          <p:nvPr/>
        </p:nvSpPr>
        <p:spPr bwMode="auto">
          <a:xfrm>
            <a:off x="12322175" y="8772525"/>
            <a:ext cx="139700" cy="68263"/>
          </a:xfrm>
          <a:custGeom>
            <a:avLst/>
            <a:gdLst>
              <a:gd name="T0" fmla="*/ 9448545 w 21600"/>
              <a:gd name="T1" fmla="*/ 0 h 21600"/>
              <a:gd name="T2" fmla="*/ 0 w 21600"/>
              <a:gd name="T3" fmla="*/ 2154665 h 21600"/>
              <a:gd name="T4" fmla="*/ 28343966 w 21600"/>
              <a:gd name="T5" fmla="*/ 2154665 h 21600"/>
              <a:gd name="T6" fmla="*/ 37794147 w 21600"/>
              <a:gd name="T7" fmla="*/ 0 h 21600"/>
              <a:gd name="T8" fmla="*/ 9448545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600" h="21600">
                <a:moveTo>
                  <a:pt x="5400" y="0"/>
                </a:moveTo>
                <a:lnTo>
                  <a:pt x="0" y="21600"/>
                </a:lnTo>
                <a:lnTo>
                  <a:pt x="16199" y="21600"/>
                </a:lnTo>
                <a:lnTo>
                  <a:pt x="21600" y="0"/>
                </a:lnTo>
                <a:lnTo>
                  <a:pt x="5400" y="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1082675" y="390525"/>
            <a:ext cx="11271250" cy="1625600"/>
          </a:xfrm>
        </p:spPr>
        <p:txBody>
          <a:bodyPr lIns="88900" rIns="88900"/>
          <a:lstStyle/>
          <a:p>
            <a:pPr defTabSz="649288" eaLnBrk="1"/>
            <a:r>
              <a:rPr lang="en-US" sz="62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Registry: </a:t>
            </a:r>
            <a:r>
              <a:rPr lang="en-US" sz="6200" dirty="0" err="1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RegTAP</a:t>
            </a:r>
            <a:r>
              <a:rPr lang="en-US" sz="62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and Schema</a:t>
            </a:r>
            <a:endParaRPr lang="en-US" dirty="0" smtClean="0"/>
          </a:p>
        </p:txBody>
      </p:sp>
      <p:sp>
        <p:nvSpPr>
          <p:cNvPr id="308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895350" y="2471738"/>
            <a:ext cx="11596688" cy="5953125"/>
          </a:xfrm>
        </p:spPr>
        <p:txBody>
          <a:bodyPr lIns="88900" rIns="88900" anchor="t"/>
          <a:lstStyle/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err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RegTAP</a:t>
            </a: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: Draft proposal for registry search using TAP over a standard data model in a relational database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Think </a:t>
            </a:r>
            <a:r>
              <a:rPr lang="en-US" sz="3200" dirty="0" err="1" smtClean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ObsTAP</a:t>
            </a:r>
            <a:r>
              <a:rPr lang="en-US" sz="3200" dirty="0" smtClean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equivalent for registry metadata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Functional without ADQL spatial queries: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None/>
            </a:pPr>
            <a:r>
              <a:rPr lang="en-US" sz="3200" dirty="0" smtClean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	</a:t>
            </a:r>
            <a:r>
              <a:rPr lang="en-US" sz="3200" dirty="0" smtClean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easier to implement server and client side</a:t>
            </a:r>
            <a:endParaRPr lang="en-US" sz="3200" dirty="0" smtClean="0">
              <a:solidFill>
                <a:schemeClr val="accent2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VAO Registry/Ops group contributing to standard based on prior experiences with relational registry database.</a:t>
            </a:r>
          </a:p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5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C</a:t>
            </a: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ompatible with newest resource types</a:t>
            </a:r>
          </a:p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Interoperable, testable across registries</a:t>
            </a:r>
          </a:p>
        </p:txBody>
      </p:sp>
      <p:sp>
        <p:nvSpPr>
          <p:cNvPr id="3083" name="Rectangle 10"/>
          <p:cNvSpPr>
            <a:spLocks/>
          </p:cNvSpPr>
          <p:nvPr/>
        </p:nvSpPr>
        <p:spPr bwMode="auto">
          <a:xfrm>
            <a:off x="762000" y="8882063"/>
            <a:ext cx="2909888" cy="44132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88900" tIns="50800" rIns="88900" bIns="50800">
            <a:spAutoFit/>
          </a:bodyPr>
          <a:lstStyle/>
          <a:p>
            <a:pPr algn="l" defTabSz="649288"/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16 </a:t>
            </a:r>
            <a:r>
              <a:rPr lang="en-US" sz="2200" dirty="0">
                <a:latin typeface="Arial" pitchFamily="34" charset="0"/>
                <a:cs typeface="Arial" pitchFamily="34" charset="0"/>
                <a:sym typeface="Arial" pitchFamily="34" charset="0"/>
              </a:rPr>
              <a:t>May </a:t>
            </a:r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2013</a:t>
            </a:r>
            <a:endParaRPr lang="en-US" dirty="0"/>
          </a:p>
        </p:txBody>
      </p:sp>
      <p:sp>
        <p:nvSpPr>
          <p:cNvPr id="3084" name="Rectangle 11"/>
          <p:cNvSpPr>
            <a:spLocks/>
          </p:cNvSpPr>
          <p:nvPr/>
        </p:nvSpPr>
        <p:spPr bwMode="auto">
          <a:xfrm>
            <a:off x="3959225" y="8882063"/>
            <a:ext cx="5895975" cy="4445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88900" tIns="50800" rIns="88900" bIns="50800">
            <a:spAutoFit/>
          </a:bodyPr>
          <a:lstStyle/>
          <a:p>
            <a:pPr algn="l" defTabSz="649288"/>
            <a:r>
              <a:rPr lang="en-US" sz="2200" dirty="0">
                <a:latin typeface="Arial" pitchFamily="34" charset="0"/>
                <a:cs typeface="Arial" pitchFamily="34" charset="0"/>
                <a:sym typeface="Arial" pitchFamily="34" charset="0"/>
              </a:rPr>
              <a:t>IVOA Interoperability Meeting -- </a:t>
            </a:r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Heidelberg</a:t>
            </a:r>
            <a:endParaRPr lang="en-US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 flipH="1" flipV="1">
            <a:off x="569913" y="8759825"/>
            <a:ext cx="7099300" cy="60325"/>
          </a:xfrm>
          <a:prstGeom prst="rect">
            <a:avLst/>
          </a:prstGeom>
          <a:gradFill rotWithShape="0">
            <a:gsLst>
              <a:gs pos="0">
                <a:srgbClr val="FEFEFE"/>
              </a:gs>
              <a:gs pos="100000">
                <a:srgbClr val="416C9B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5" name="Rectangle 2"/>
          <p:cNvSpPr>
            <a:spLocks/>
          </p:cNvSpPr>
          <p:nvPr/>
        </p:nvSpPr>
        <p:spPr bwMode="auto">
          <a:xfrm flipH="1">
            <a:off x="7610475" y="8761413"/>
            <a:ext cx="4743450" cy="61912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000000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6" name="Rectangle 3"/>
          <p:cNvSpPr>
            <a:spLocks/>
          </p:cNvSpPr>
          <p:nvPr/>
        </p:nvSpPr>
        <p:spPr bwMode="auto">
          <a:xfrm flipV="1">
            <a:off x="5376863" y="1947863"/>
            <a:ext cx="7099300" cy="60325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FEFEFE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7" name="Rectangle 4"/>
          <p:cNvSpPr>
            <a:spLocks/>
          </p:cNvSpPr>
          <p:nvPr/>
        </p:nvSpPr>
        <p:spPr bwMode="auto">
          <a:xfrm>
            <a:off x="669925" y="1947863"/>
            <a:ext cx="4743450" cy="60325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416C9B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pic>
        <p:nvPicPr>
          <p:cNvPr id="3078" name="Picture 5" descr="imag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288" y="1439863"/>
            <a:ext cx="1625600" cy="61912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pic>
        <p:nvPicPr>
          <p:cNvPr id="3079" name="Picture 6" descr="im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8325" y="8777288"/>
            <a:ext cx="1625600" cy="3302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sp>
        <p:nvSpPr>
          <p:cNvPr id="3080" name="AutoShape 7"/>
          <p:cNvSpPr>
            <a:spLocks/>
          </p:cNvSpPr>
          <p:nvPr/>
        </p:nvSpPr>
        <p:spPr bwMode="auto">
          <a:xfrm>
            <a:off x="12322175" y="8772525"/>
            <a:ext cx="139700" cy="68263"/>
          </a:xfrm>
          <a:custGeom>
            <a:avLst/>
            <a:gdLst>
              <a:gd name="T0" fmla="*/ 9448545 w 21600"/>
              <a:gd name="T1" fmla="*/ 0 h 21600"/>
              <a:gd name="T2" fmla="*/ 0 w 21600"/>
              <a:gd name="T3" fmla="*/ 2154665 h 21600"/>
              <a:gd name="T4" fmla="*/ 28343966 w 21600"/>
              <a:gd name="T5" fmla="*/ 2154665 h 21600"/>
              <a:gd name="T6" fmla="*/ 37794147 w 21600"/>
              <a:gd name="T7" fmla="*/ 0 h 21600"/>
              <a:gd name="T8" fmla="*/ 9448545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600" h="21600">
                <a:moveTo>
                  <a:pt x="5400" y="0"/>
                </a:moveTo>
                <a:lnTo>
                  <a:pt x="0" y="21600"/>
                </a:lnTo>
                <a:lnTo>
                  <a:pt x="16199" y="21600"/>
                </a:lnTo>
                <a:lnTo>
                  <a:pt x="21600" y="0"/>
                </a:lnTo>
                <a:lnTo>
                  <a:pt x="5400" y="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1082675" y="390525"/>
            <a:ext cx="11271250" cy="1625600"/>
          </a:xfrm>
        </p:spPr>
        <p:txBody>
          <a:bodyPr lIns="88900" rIns="88900"/>
          <a:lstStyle/>
          <a:p>
            <a:pPr defTabSz="649288" eaLnBrk="1"/>
            <a:r>
              <a:rPr lang="en-US" sz="62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VAO Registry Schema: History</a:t>
            </a:r>
            <a:endParaRPr lang="en-US" dirty="0" smtClean="0"/>
          </a:p>
        </p:txBody>
      </p:sp>
      <p:sp>
        <p:nvSpPr>
          <p:cNvPr id="308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895350" y="2209800"/>
            <a:ext cx="11596688" cy="6215063"/>
          </a:xfrm>
        </p:spPr>
        <p:txBody>
          <a:bodyPr lIns="88900" rIns="88900" anchor="t"/>
          <a:lstStyle/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VAO Registry at Space Telescope has always used an underlying relational database</a:t>
            </a: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.</a:t>
            </a:r>
          </a:p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Implementation in Microsoft </a:t>
            </a:r>
            <a:r>
              <a:rPr lang="en-US" sz="4000" dirty="0" err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Sql</a:t>
            </a: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Server (2012)</a:t>
            </a:r>
            <a:endParaRPr lang="en-US" sz="4000" dirty="0" smtClean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Uses an internally developed non-standard relational </a:t>
            </a: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schema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Imports </a:t>
            </a:r>
            <a:r>
              <a:rPr lang="en-US" sz="3200" dirty="0" err="1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VOResource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1.0 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as XML via XSLT to SQL</a:t>
            </a:r>
            <a:endParaRPr lang="en-US" sz="3200" dirty="0" smtClean="0">
              <a:solidFill>
                <a:schemeClr val="accent6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Evolves to support new resource types for new 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standards after approva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l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at IVOA level (Cone Search, 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SIA, SSA, TAP, </a:t>
            </a:r>
            <a:r>
              <a:rPr lang="en-US" sz="3200" dirty="0" err="1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DataService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1.0 but 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NOT 1.1)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err="1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Fulltext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-indexed for 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fast keyword 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search of active resources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Saves all resource update history across IVOA Registries.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endParaRPr lang="en-US" sz="3200" dirty="0" smtClean="0">
              <a:solidFill>
                <a:schemeClr val="accent6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None/>
            </a:pPr>
            <a:endParaRPr lang="en-US" sz="3200" dirty="0" smtClean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3083" name="Rectangle 10"/>
          <p:cNvSpPr>
            <a:spLocks/>
          </p:cNvSpPr>
          <p:nvPr/>
        </p:nvSpPr>
        <p:spPr bwMode="auto">
          <a:xfrm>
            <a:off x="762000" y="8882063"/>
            <a:ext cx="2909888" cy="44132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88900" tIns="50800" rIns="88900" bIns="50800">
            <a:spAutoFit/>
          </a:bodyPr>
          <a:lstStyle/>
          <a:p>
            <a:pPr algn="l" defTabSz="649288"/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16 </a:t>
            </a:r>
            <a:r>
              <a:rPr lang="en-US" sz="2200" dirty="0">
                <a:latin typeface="Arial" pitchFamily="34" charset="0"/>
                <a:cs typeface="Arial" pitchFamily="34" charset="0"/>
                <a:sym typeface="Arial" pitchFamily="34" charset="0"/>
              </a:rPr>
              <a:t>May </a:t>
            </a:r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2013</a:t>
            </a:r>
            <a:endParaRPr lang="en-US" dirty="0"/>
          </a:p>
        </p:txBody>
      </p:sp>
      <p:sp>
        <p:nvSpPr>
          <p:cNvPr id="3084" name="Rectangle 11"/>
          <p:cNvSpPr>
            <a:spLocks/>
          </p:cNvSpPr>
          <p:nvPr/>
        </p:nvSpPr>
        <p:spPr bwMode="auto">
          <a:xfrm>
            <a:off x="3959225" y="8882063"/>
            <a:ext cx="5895975" cy="4445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88900" tIns="50800" rIns="88900" bIns="50800">
            <a:spAutoFit/>
          </a:bodyPr>
          <a:lstStyle/>
          <a:p>
            <a:pPr algn="l" defTabSz="649288"/>
            <a:r>
              <a:rPr lang="en-US" sz="2200" dirty="0">
                <a:latin typeface="Arial" pitchFamily="34" charset="0"/>
                <a:cs typeface="Arial" pitchFamily="34" charset="0"/>
                <a:sym typeface="Arial" pitchFamily="34" charset="0"/>
              </a:rPr>
              <a:t>IVOA Interoperability Meeting -- </a:t>
            </a:r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Heidelberg</a:t>
            </a:r>
            <a:endParaRPr lang="en-US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 flipH="1" flipV="1">
            <a:off x="569913" y="8759825"/>
            <a:ext cx="7099300" cy="60325"/>
          </a:xfrm>
          <a:prstGeom prst="rect">
            <a:avLst/>
          </a:prstGeom>
          <a:gradFill rotWithShape="0">
            <a:gsLst>
              <a:gs pos="0">
                <a:srgbClr val="FEFEFE"/>
              </a:gs>
              <a:gs pos="100000">
                <a:srgbClr val="416C9B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5" name="Rectangle 2"/>
          <p:cNvSpPr>
            <a:spLocks/>
          </p:cNvSpPr>
          <p:nvPr/>
        </p:nvSpPr>
        <p:spPr bwMode="auto">
          <a:xfrm flipH="1">
            <a:off x="7610475" y="8761413"/>
            <a:ext cx="4743450" cy="61912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000000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6" name="Rectangle 3"/>
          <p:cNvSpPr>
            <a:spLocks/>
          </p:cNvSpPr>
          <p:nvPr/>
        </p:nvSpPr>
        <p:spPr bwMode="auto">
          <a:xfrm flipV="1">
            <a:off x="5376863" y="1947863"/>
            <a:ext cx="7099300" cy="60325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FEFEFE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7" name="Rectangle 4"/>
          <p:cNvSpPr>
            <a:spLocks/>
          </p:cNvSpPr>
          <p:nvPr/>
        </p:nvSpPr>
        <p:spPr bwMode="auto">
          <a:xfrm>
            <a:off x="669925" y="1947863"/>
            <a:ext cx="4743450" cy="60325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416C9B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pic>
        <p:nvPicPr>
          <p:cNvPr id="3078" name="Picture 5" descr="imag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288" y="1439863"/>
            <a:ext cx="1625600" cy="61912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pic>
        <p:nvPicPr>
          <p:cNvPr id="3079" name="Picture 6" descr="im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8325" y="8777288"/>
            <a:ext cx="1625600" cy="3302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sp>
        <p:nvSpPr>
          <p:cNvPr id="3080" name="AutoShape 7"/>
          <p:cNvSpPr>
            <a:spLocks/>
          </p:cNvSpPr>
          <p:nvPr/>
        </p:nvSpPr>
        <p:spPr bwMode="auto">
          <a:xfrm>
            <a:off x="12322175" y="8772525"/>
            <a:ext cx="139700" cy="68263"/>
          </a:xfrm>
          <a:custGeom>
            <a:avLst/>
            <a:gdLst>
              <a:gd name="T0" fmla="*/ 9448545 w 21600"/>
              <a:gd name="T1" fmla="*/ 0 h 21600"/>
              <a:gd name="T2" fmla="*/ 0 w 21600"/>
              <a:gd name="T3" fmla="*/ 2154665 h 21600"/>
              <a:gd name="T4" fmla="*/ 28343966 w 21600"/>
              <a:gd name="T5" fmla="*/ 2154665 h 21600"/>
              <a:gd name="T6" fmla="*/ 37794147 w 21600"/>
              <a:gd name="T7" fmla="*/ 0 h 21600"/>
              <a:gd name="T8" fmla="*/ 9448545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600" h="21600">
                <a:moveTo>
                  <a:pt x="5400" y="0"/>
                </a:moveTo>
                <a:lnTo>
                  <a:pt x="0" y="21600"/>
                </a:lnTo>
                <a:lnTo>
                  <a:pt x="16199" y="21600"/>
                </a:lnTo>
                <a:lnTo>
                  <a:pt x="21600" y="0"/>
                </a:lnTo>
                <a:lnTo>
                  <a:pt x="5400" y="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1082675" y="390525"/>
            <a:ext cx="11271250" cy="1625600"/>
          </a:xfrm>
        </p:spPr>
        <p:txBody>
          <a:bodyPr lIns="88900" rIns="88900"/>
          <a:lstStyle/>
          <a:p>
            <a:pPr defTabSz="649288" eaLnBrk="1"/>
            <a:r>
              <a:rPr lang="en-US" sz="62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Registry Schema: Interfaces</a:t>
            </a:r>
            <a:endParaRPr lang="en-US" dirty="0" smtClean="0"/>
          </a:p>
        </p:txBody>
      </p:sp>
      <p:sp>
        <p:nvSpPr>
          <p:cNvPr id="308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895350" y="2471738"/>
            <a:ext cx="11596688" cy="5953125"/>
          </a:xfrm>
        </p:spPr>
        <p:txBody>
          <a:bodyPr lIns="88900" rIns="88900" anchor="t"/>
          <a:lstStyle/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Existing Interfaces (updated internally to new schema)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OAI Standard 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(Cross-registry resource harvesting)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Non-standard keyword search (Used by several VO tools)</a:t>
            </a:r>
          </a:p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New Interfaces (made for new schema)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TAP (based on the </a:t>
            </a:r>
            <a:r>
              <a:rPr lang="en-US" sz="3200" dirty="0" err="1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RegTAP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draft)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Simple REST-based keyword search (based on </a:t>
            </a:r>
            <a:r>
              <a:rPr lang="en-US" sz="3200" dirty="0" err="1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VOParis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work)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None/>
            </a:pPr>
            <a:endParaRPr lang="en-US" sz="3200" dirty="0" smtClean="0">
              <a:solidFill>
                <a:schemeClr val="accent6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857250" lvl="1" indent="-476250" algn="ctr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None/>
            </a:pPr>
            <a:r>
              <a:rPr lang="en-US" sz="4000" dirty="0" smtClean="0">
                <a:solidFill>
                  <a:schemeClr val="bg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(What’s not on this list? </a:t>
            </a:r>
            <a:r>
              <a:rPr lang="en-US" sz="4000" dirty="0" smtClean="0">
                <a:solidFill>
                  <a:schemeClr val="bg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Registry </a:t>
            </a:r>
            <a:r>
              <a:rPr lang="en-US" sz="4000" dirty="0" smtClean="0">
                <a:solidFill>
                  <a:schemeClr val="bg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standard SOAP-based search interface.)</a:t>
            </a:r>
          </a:p>
        </p:txBody>
      </p:sp>
      <p:sp>
        <p:nvSpPr>
          <p:cNvPr id="3083" name="Rectangle 10"/>
          <p:cNvSpPr>
            <a:spLocks/>
          </p:cNvSpPr>
          <p:nvPr/>
        </p:nvSpPr>
        <p:spPr bwMode="auto">
          <a:xfrm>
            <a:off x="762000" y="8882063"/>
            <a:ext cx="2909888" cy="44132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88900" tIns="50800" rIns="88900" bIns="50800">
            <a:spAutoFit/>
          </a:bodyPr>
          <a:lstStyle/>
          <a:p>
            <a:pPr algn="l" defTabSz="649288"/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16 </a:t>
            </a:r>
            <a:r>
              <a:rPr lang="en-US" sz="2200" dirty="0">
                <a:latin typeface="Arial" pitchFamily="34" charset="0"/>
                <a:cs typeface="Arial" pitchFamily="34" charset="0"/>
                <a:sym typeface="Arial" pitchFamily="34" charset="0"/>
              </a:rPr>
              <a:t>May </a:t>
            </a:r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2013</a:t>
            </a:r>
            <a:endParaRPr lang="en-US" dirty="0"/>
          </a:p>
        </p:txBody>
      </p:sp>
      <p:sp>
        <p:nvSpPr>
          <p:cNvPr id="3084" name="Rectangle 11"/>
          <p:cNvSpPr>
            <a:spLocks/>
          </p:cNvSpPr>
          <p:nvPr/>
        </p:nvSpPr>
        <p:spPr bwMode="auto">
          <a:xfrm>
            <a:off x="3959225" y="8882063"/>
            <a:ext cx="5895975" cy="4445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88900" tIns="50800" rIns="88900" bIns="50800">
            <a:spAutoFit/>
          </a:bodyPr>
          <a:lstStyle/>
          <a:p>
            <a:pPr algn="l" defTabSz="649288"/>
            <a:r>
              <a:rPr lang="en-US" sz="2200" dirty="0">
                <a:latin typeface="Arial" pitchFamily="34" charset="0"/>
                <a:cs typeface="Arial" pitchFamily="34" charset="0"/>
                <a:sym typeface="Arial" pitchFamily="34" charset="0"/>
              </a:rPr>
              <a:t>IVOA Interoperability Meeting -- </a:t>
            </a:r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Heidelberg</a:t>
            </a:r>
            <a:endParaRPr lang="en-US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 flipH="1" flipV="1">
            <a:off x="569913" y="8759825"/>
            <a:ext cx="7099300" cy="60325"/>
          </a:xfrm>
          <a:prstGeom prst="rect">
            <a:avLst/>
          </a:prstGeom>
          <a:gradFill rotWithShape="0">
            <a:gsLst>
              <a:gs pos="0">
                <a:srgbClr val="FEFEFE"/>
              </a:gs>
              <a:gs pos="100000">
                <a:srgbClr val="416C9B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5" name="Rectangle 2"/>
          <p:cNvSpPr>
            <a:spLocks/>
          </p:cNvSpPr>
          <p:nvPr/>
        </p:nvSpPr>
        <p:spPr bwMode="auto">
          <a:xfrm flipH="1">
            <a:off x="7610475" y="8761413"/>
            <a:ext cx="4743450" cy="61912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000000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6" name="Rectangle 3"/>
          <p:cNvSpPr>
            <a:spLocks/>
          </p:cNvSpPr>
          <p:nvPr/>
        </p:nvSpPr>
        <p:spPr bwMode="auto">
          <a:xfrm flipV="1">
            <a:off x="5376863" y="1947863"/>
            <a:ext cx="7099300" cy="60325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FEFEFE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7" name="Rectangle 4"/>
          <p:cNvSpPr>
            <a:spLocks/>
          </p:cNvSpPr>
          <p:nvPr/>
        </p:nvSpPr>
        <p:spPr bwMode="auto">
          <a:xfrm>
            <a:off x="669925" y="1947863"/>
            <a:ext cx="4743450" cy="60325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416C9B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pic>
        <p:nvPicPr>
          <p:cNvPr id="3078" name="Picture 5" descr="imag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288" y="1439863"/>
            <a:ext cx="1625600" cy="61912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pic>
        <p:nvPicPr>
          <p:cNvPr id="3079" name="Picture 6" descr="im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8325" y="8777288"/>
            <a:ext cx="1625600" cy="3302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sp>
        <p:nvSpPr>
          <p:cNvPr id="3080" name="AutoShape 7"/>
          <p:cNvSpPr>
            <a:spLocks/>
          </p:cNvSpPr>
          <p:nvPr/>
        </p:nvSpPr>
        <p:spPr bwMode="auto">
          <a:xfrm>
            <a:off x="12322175" y="8772525"/>
            <a:ext cx="139700" cy="68263"/>
          </a:xfrm>
          <a:custGeom>
            <a:avLst/>
            <a:gdLst>
              <a:gd name="T0" fmla="*/ 9448545 w 21600"/>
              <a:gd name="T1" fmla="*/ 0 h 21600"/>
              <a:gd name="T2" fmla="*/ 0 w 21600"/>
              <a:gd name="T3" fmla="*/ 2154665 h 21600"/>
              <a:gd name="T4" fmla="*/ 28343966 w 21600"/>
              <a:gd name="T5" fmla="*/ 2154665 h 21600"/>
              <a:gd name="T6" fmla="*/ 37794147 w 21600"/>
              <a:gd name="T7" fmla="*/ 0 h 21600"/>
              <a:gd name="T8" fmla="*/ 9448545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600" h="21600">
                <a:moveTo>
                  <a:pt x="5400" y="0"/>
                </a:moveTo>
                <a:lnTo>
                  <a:pt x="0" y="21600"/>
                </a:lnTo>
                <a:lnTo>
                  <a:pt x="16199" y="21600"/>
                </a:lnTo>
                <a:lnTo>
                  <a:pt x="21600" y="0"/>
                </a:lnTo>
                <a:lnTo>
                  <a:pt x="5400" y="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-279400" y="1"/>
            <a:ext cx="13792200" cy="1600200"/>
          </a:xfrm>
        </p:spPr>
        <p:txBody>
          <a:bodyPr lIns="88900" rIns="88900"/>
          <a:lstStyle/>
          <a:p>
            <a:pPr defTabSz="649288" eaLnBrk="1"/>
            <a:r>
              <a:rPr lang="en-US" sz="62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Registry Schema: Almost Standard</a:t>
            </a:r>
            <a:endParaRPr lang="en-US" dirty="0" smtClean="0"/>
          </a:p>
        </p:txBody>
      </p:sp>
      <p:sp>
        <p:nvSpPr>
          <p:cNvPr id="308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895350" y="2471738"/>
            <a:ext cx="11596688" cy="5953125"/>
          </a:xfrm>
        </p:spPr>
        <p:txBody>
          <a:bodyPr lIns="88900" rIns="88900" anchor="t"/>
          <a:lstStyle/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SQL Server is inherently case-insensitive</a:t>
            </a:r>
          </a:p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SQL Server special </a:t>
            </a: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c</a:t>
            </a: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haracters/reserved </a:t>
            </a: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w</a:t>
            </a: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ords</a:t>
            </a:r>
            <a:endParaRPr lang="en-US" sz="4000" dirty="0" smtClean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First SQL Server implementation of registry schema; will adjust standard to 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fit 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SQL Server naming conventions</a:t>
            </a:r>
            <a:endParaRPr lang="en-US" sz="3200" dirty="0" smtClean="0">
              <a:solidFill>
                <a:schemeClr val="accent6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VAO History feature: </a:t>
            </a: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Keys and Indexes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err="1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Autogenerated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primary keys required: VAO Registry’s history feature means </a:t>
            </a:r>
            <a:r>
              <a:rPr lang="en-US" sz="3200" dirty="0" err="1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ivoid+status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not necessarily unique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With query manipulation or views and indexing for speed, these generated primary keys can be invisible to user 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queries.</a:t>
            </a:r>
            <a:endParaRPr lang="en-US" sz="3200" dirty="0" smtClean="0">
              <a:solidFill>
                <a:schemeClr val="accent6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None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Coverage: Saving full XML resource in DB</a:t>
            </a:r>
            <a:endParaRPr lang="en-US" sz="4000" dirty="0" smtClean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3083" name="Rectangle 10"/>
          <p:cNvSpPr>
            <a:spLocks/>
          </p:cNvSpPr>
          <p:nvPr/>
        </p:nvSpPr>
        <p:spPr bwMode="auto">
          <a:xfrm>
            <a:off x="762000" y="8882063"/>
            <a:ext cx="2909888" cy="44132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88900" tIns="50800" rIns="88900" bIns="50800">
            <a:spAutoFit/>
          </a:bodyPr>
          <a:lstStyle/>
          <a:p>
            <a:pPr algn="l" defTabSz="649288"/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16 </a:t>
            </a:r>
            <a:r>
              <a:rPr lang="en-US" sz="2200" dirty="0">
                <a:latin typeface="Arial" pitchFamily="34" charset="0"/>
                <a:cs typeface="Arial" pitchFamily="34" charset="0"/>
                <a:sym typeface="Arial" pitchFamily="34" charset="0"/>
              </a:rPr>
              <a:t>May </a:t>
            </a:r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2013</a:t>
            </a:r>
            <a:endParaRPr lang="en-US" dirty="0"/>
          </a:p>
        </p:txBody>
      </p:sp>
      <p:sp>
        <p:nvSpPr>
          <p:cNvPr id="3084" name="Rectangle 11"/>
          <p:cNvSpPr>
            <a:spLocks/>
          </p:cNvSpPr>
          <p:nvPr/>
        </p:nvSpPr>
        <p:spPr bwMode="auto">
          <a:xfrm>
            <a:off x="3959225" y="8882063"/>
            <a:ext cx="5895975" cy="4445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88900" tIns="50800" rIns="88900" bIns="50800">
            <a:spAutoFit/>
          </a:bodyPr>
          <a:lstStyle/>
          <a:p>
            <a:pPr algn="l" defTabSz="649288"/>
            <a:r>
              <a:rPr lang="en-US" sz="2200" dirty="0">
                <a:latin typeface="Arial" pitchFamily="34" charset="0"/>
                <a:cs typeface="Arial" pitchFamily="34" charset="0"/>
                <a:sym typeface="Arial" pitchFamily="34" charset="0"/>
              </a:rPr>
              <a:t>IVOA Interoperability Meeting -- </a:t>
            </a:r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Heidelberg</a:t>
            </a:r>
            <a:endParaRPr lang="en-US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 flipH="1" flipV="1">
            <a:off x="569913" y="8759825"/>
            <a:ext cx="7099300" cy="60325"/>
          </a:xfrm>
          <a:prstGeom prst="rect">
            <a:avLst/>
          </a:prstGeom>
          <a:gradFill rotWithShape="0">
            <a:gsLst>
              <a:gs pos="0">
                <a:srgbClr val="FEFEFE"/>
              </a:gs>
              <a:gs pos="100000">
                <a:srgbClr val="416C9B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5" name="Rectangle 2"/>
          <p:cNvSpPr>
            <a:spLocks/>
          </p:cNvSpPr>
          <p:nvPr/>
        </p:nvSpPr>
        <p:spPr bwMode="auto">
          <a:xfrm flipH="1">
            <a:off x="7610475" y="8761413"/>
            <a:ext cx="4743450" cy="61912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000000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6" name="Rectangle 3"/>
          <p:cNvSpPr>
            <a:spLocks/>
          </p:cNvSpPr>
          <p:nvPr/>
        </p:nvSpPr>
        <p:spPr bwMode="auto">
          <a:xfrm flipV="1">
            <a:off x="5376863" y="1947863"/>
            <a:ext cx="7099300" cy="60325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FEFEFE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7" name="Rectangle 4"/>
          <p:cNvSpPr>
            <a:spLocks/>
          </p:cNvSpPr>
          <p:nvPr/>
        </p:nvSpPr>
        <p:spPr bwMode="auto">
          <a:xfrm>
            <a:off x="669925" y="1947863"/>
            <a:ext cx="4743450" cy="60325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416C9B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pic>
        <p:nvPicPr>
          <p:cNvPr id="3078" name="Picture 5" descr="imag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288" y="1439863"/>
            <a:ext cx="1625600" cy="61912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pic>
        <p:nvPicPr>
          <p:cNvPr id="3079" name="Picture 6" descr="im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8325" y="8777288"/>
            <a:ext cx="1625600" cy="3302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sp>
        <p:nvSpPr>
          <p:cNvPr id="3080" name="AutoShape 7"/>
          <p:cNvSpPr>
            <a:spLocks/>
          </p:cNvSpPr>
          <p:nvPr/>
        </p:nvSpPr>
        <p:spPr bwMode="auto">
          <a:xfrm>
            <a:off x="12322175" y="8772525"/>
            <a:ext cx="139700" cy="68263"/>
          </a:xfrm>
          <a:custGeom>
            <a:avLst/>
            <a:gdLst>
              <a:gd name="T0" fmla="*/ 9448545 w 21600"/>
              <a:gd name="T1" fmla="*/ 0 h 21600"/>
              <a:gd name="T2" fmla="*/ 0 w 21600"/>
              <a:gd name="T3" fmla="*/ 2154665 h 21600"/>
              <a:gd name="T4" fmla="*/ 28343966 w 21600"/>
              <a:gd name="T5" fmla="*/ 2154665 h 21600"/>
              <a:gd name="T6" fmla="*/ 37794147 w 21600"/>
              <a:gd name="T7" fmla="*/ 0 h 21600"/>
              <a:gd name="T8" fmla="*/ 9448545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600" h="21600">
                <a:moveTo>
                  <a:pt x="5400" y="0"/>
                </a:moveTo>
                <a:lnTo>
                  <a:pt x="0" y="21600"/>
                </a:lnTo>
                <a:lnTo>
                  <a:pt x="16199" y="21600"/>
                </a:lnTo>
                <a:lnTo>
                  <a:pt x="21600" y="0"/>
                </a:lnTo>
                <a:lnTo>
                  <a:pt x="5400" y="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-279400" y="1"/>
            <a:ext cx="13792200" cy="1600200"/>
          </a:xfrm>
        </p:spPr>
        <p:txBody>
          <a:bodyPr lIns="88900" rIns="88900"/>
          <a:lstStyle/>
          <a:p>
            <a:pPr defTabSz="649288" eaLnBrk="1"/>
            <a:r>
              <a:rPr lang="en-US" sz="62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Registry Schema: Issues</a:t>
            </a:r>
            <a:endParaRPr lang="en-US" dirty="0" smtClean="0"/>
          </a:p>
        </p:txBody>
      </p:sp>
      <p:sp>
        <p:nvSpPr>
          <p:cNvPr id="308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06400" y="2133600"/>
            <a:ext cx="12268200" cy="6477000"/>
          </a:xfrm>
        </p:spPr>
        <p:txBody>
          <a:bodyPr lIns="88900" rIns="88900" anchor="t"/>
          <a:lstStyle/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Speed: searching string keys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Even when indexed, slower than matching 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on </a:t>
            </a:r>
            <a:r>
              <a:rPr lang="en-US" sz="3200" dirty="0" err="1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autogenerated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integer keys.</a:t>
            </a:r>
          </a:p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Speed: joins of formerly single-table data </a:t>
            </a: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for common queries</a:t>
            </a:r>
            <a:endParaRPr lang="en-US" sz="4000" dirty="0" smtClean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Validation 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data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Redundant summary data placed in main Resource table for 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filtering by view and/or 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non-standard 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interfaces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.</a:t>
            </a:r>
          </a:p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Primary Keys for Resource History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More complicated internal structure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; 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how do we make allowances for it in the standard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?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None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Coverage: TBD. Keeping full XML indexed.</a:t>
            </a:r>
            <a:endParaRPr lang="en-US" sz="4000" dirty="0" smtClean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3083" name="Rectangle 10"/>
          <p:cNvSpPr>
            <a:spLocks/>
          </p:cNvSpPr>
          <p:nvPr/>
        </p:nvSpPr>
        <p:spPr bwMode="auto">
          <a:xfrm>
            <a:off x="762000" y="8882063"/>
            <a:ext cx="2909888" cy="44132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88900" tIns="50800" rIns="88900" bIns="50800">
            <a:spAutoFit/>
          </a:bodyPr>
          <a:lstStyle/>
          <a:p>
            <a:pPr algn="l" defTabSz="649288"/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16 </a:t>
            </a:r>
            <a:r>
              <a:rPr lang="en-US" sz="2200" dirty="0">
                <a:latin typeface="Arial" pitchFamily="34" charset="0"/>
                <a:cs typeface="Arial" pitchFamily="34" charset="0"/>
                <a:sym typeface="Arial" pitchFamily="34" charset="0"/>
              </a:rPr>
              <a:t>May </a:t>
            </a:r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2013</a:t>
            </a:r>
            <a:endParaRPr lang="en-US" dirty="0"/>
          </a:p>
        </p:txBody>
      </p:sp>
      <p:sp>
        <p:nvSpPr>
          <p:cNvPr id="3084" name="Rectangle 11"/>
          <p:cNvSpPr>
            <a:spLocks/>
          </p:cNvSpPr>
          <p:nvPr/>
        </p:nvSpPr>
        <p:spPr bwMode="auto">
          <a:xfrm>
            <a:off x="3959225" y="8882063"/>
            <a:ext cx="5895975" cy="4445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88900" tIns="50800" rIns="88900" bIns="50800">
            <a:spAutoFit/>
          </a:bodyPr>
          <a:lstStyle/>
          <a:p>
            <a:pPr algn="l" defTabSz="649288"/>
            <a:r>
              <a:rPr lang="en-US" sz="2200" dirty="0">
                <a:latin typeface="Arial" pitchFamily="34" charset="0"/>
                <a:cs typeface="Arial" pitchFamily="34" charset="0"/>
                <a:sym typeface="Arial" pitchFamily="34" charset="0"/>
              </a:rPr>
              <a:t>IVOA Interoperability Meeting -- </a:t>
            </a:r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Heidelberg</a:t>
            </a:r>
            <a:endParaRPr lang="en-US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 flipH="1" flipV="1">
            <a:off x="569913" y="8759825"/>
            <a:ext cx="7099300" cy="60325"/>
          </a:xfrm>
          <a:prstGeom prst="rect">
            <a:avLst/>
          </a:prstGeom>
          <a:gradFill rotWithShape="0">
            <a:gsLst>
              <a:gs pos="0">
                <a:srgbClr val="FEFEFE"/>
              </a:gs>
              <a:gs pos="100000">
                <a:srgbClr val="416C9B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5" name="Rectangle 2"/>
          <p:cNvSpPr>
            <a:spLocks/>
          </p:cNvSpPr>
          <p:nvPr/>
        </p:nvSpPr>
        <p:spPr bwMode="auto">
          <a:xfrm flipH="1">
            <a:off x="7610475" y="8761413"/>
            <a:ext cx="4743450" cy="61912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000000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6" name="Rectangle 3"/>
          <p:cNvSpPr>
            <a:spLocks/>
          </p:cNvSpPr>
          <p:nvPr/>
        </p:nvSpPr>
        <p:spPr bwMode="auto">
          <a:xfrm flipV="1">
            <a:off x="5376863" y="1947863"/>
            <a:ext cx="7099300" cy="60325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FEFEFE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7" name="Rectangle 4"/>
          <p:cNvSpPr>
            <a:spLocks/>
          </p:cNvSpPr>
          <p:nvPr/>
        </p:nvSpPr>
        <p:spPr bwMode="auto">
          <a:xfrm>
            <a:off x="669925" y="1947863"/>
            <a:ext cx="4743450" cy="60325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416C9B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pic>
        <p:nvPicPr>
          <p:cNvPr id="3078" name="Picture 5" descr="imag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288" y="1439863"/>
            <a:ext cx="1625600" cy="61912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pic>
        <p:nvPicPr>
          <p:cNvPr id="3079" name="Picture 6" descr="im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8325" y="8777288"/>
            <a:ext cx="1625600" cy="3302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sp>
        <p:nvSpPr>
          <p:cNvPr id="3080" name="AutoShape 7"/>
          <p:cNvSpPr>
            <a:spLocks/>
          </p:cNvSpPr>
          <p:nvPr/>
        </p:nvSpPr>
        <p:spPr bwMode="auto">
          <a:xfrm>
            <a:off x="12322175" y="8772525"/>
            <a:ext cx="139700" cy="68263"/>
          </a:xfrm>
          <a:custGeom>
            <a:avLst/>
            <a:gdLst>
              <a:gd name="T0" fmla="*/ 9448545 w 21600"/>
              <a:gd name="T1" fmla="*/ 0 h 21600"/>
              <a:gd name="T2" fmla="*/ 0 w 21600"/>
              <a:gd name="T3" fmla="*/ 2154665 h 21600"/>
              <a:gd name="T4" fmla="*/ 28343966 w 21600"/>
              <a:gd name="T5" fmla="*/ 2154665 h 21600"/>
              <a:gd name="T6" fmla="*/ 37794147 w 21600"/>
              <a:gd name="T7" fmla="*/ 0 h 21600"/>
              <a:gd name="T8" fmla="*/ 9448545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600" h="21600">
                <a:moveTo>
                  <a:pt x="5400" y="0"/>
                </a:moveTo>
                <a:lnTo>
                  <a:pt x="0" y="21600"/>
                </a:lnTo>
                <a:lnTo>
                  <a:pt x="16199" y="21600"/>
                </a:lnTo>
                <a:lnTo>
                  <a:pt x="21600" y="0"/>
                </a:lnTo>
                <a:lnTo>
                  <a:pt x="5400" y="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-279400" y="1"/>
            <a:ext cx="13792200" cy="1600200"/>
          </a:xfrm>
        </p:spPr>
        <p:txBody>
          <a:bodyPr lIns="88900" rIns="88900"/>
          <a:lstStyle/>
          <a:p>
            <a:pPr defTabSz="649288" eaLnBrk="1"/>
            <a:r>
              <a:rPr lang="en-US" sz="62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Registry Upgrade: Status</a:t>
            </a:r>
            <a:endParaRPr lang="en-US" dirty="0" smtClean="0"/>
          </a:p>
        </p:txBody>
      </p:sp>
      <p:sp>
        <p:nvSpPr>
          <p:cNvPr id="308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895350" y="2471738"/>
            <a:ext cx="11596688" cy="5953125"/>
          </a:xfrm>
        </p:spPr>
        <p:txBody>
          <a:bodyPr lIns="88900" rIns="88900" anchor="t"/>
          <a:lstStyle/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Preliminary DB in test contains (nearly) full </a:t>
            </a:r>
            <a:r>
              <a:rPr lang="en-US" sz="4000" dirty="0" err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RofR</a:t>
            </a:r>
            <a:endParaRPr lang="en-US" sz="4000" dirty="0" smtClean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Updating VAO ‘home’ registry records to </a:t>
            </a:r>
            <a:r>
              <a:rPr lang="en-US" sz="3200" dirty="0" err="1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DataService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1.1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Harvesting from scratch: not porting history information from old VAO Registry relational schema.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Missing records only from temporary OAI harvesting issues across </a:t>
            </a:r>
            <a:r>
              <a:rPr lang="en-US" sz="3200" dirty="0" err="1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RofR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.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None/>
            </a:pPr>
            <a:endParaRPr lang="en-US" sz="3200" dirty="0" smtClean="0">
              <a:solidFill>
                <a:schemeClr val="accent6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Standard will change to rename 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columns to avoid </a:t>
            </a:r>
            <a:r>
              <a:rPr lang="en-US" sz="3200" dirty="0" err="1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SqlServer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reserved words.</a:t>
            </a:r>
            <a:endParaRPr lang="en-US" sz="3200" dirty="0" smtClean="0">
              <a:solidFill>
                <a:schemeClr val="accent6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Unknown changes ahead regarding history feature and key management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.</a:t>
            </a:r>
            <a:endParaRPr lang="en-US" sz="3200" dirty="0" smtClean="0">
              <a:solidFill>
                <a:schemeClr val="accent6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3083" name="Rectangle 10"/>
          <p:cNvSpPr>
            <a:spLocks/>
          </p:cNvSpPr>
          <p:nvPr/>
        </p:nvSpPr>
        <p:spPr bwMode="auto">
          <a:xfrm>
            <a:off x="762000" y="8882063"/>
            <a:ext cx="2909888" cy="44132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88900" tIns="50800" rIns="88900" bIns="50800">
            <a:spAutoFit/>
          </a:bodyPr>
          <a:lstStyle/>
          <a:p>
            <a:pPr algn="l" defTabSz="649288"/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16 </a:t>
            </a:r>
            <a:r>
              <a:rPr lang="en-US" sz="2200" dirty="0">
                <a:latin typeface="Arial" pitchFamily="34" charset="0"/>
                <a:cs typeface="Arial" pitchFamily="34" charset="0"/>
                <a:sym typeface="Arial" pitchFamily="34" charset="0"/>
              </a:rPr>
              <a:t>May </a:t>
            </a:r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2013</a:t>
            </a:r>
            <a:endParaRPr lang="en-US" dirty="0"/>
          </a:p>
        </p:txBody>
      </p:sp>
      <p:sp>
        <p:nvSpPr>
          <p:cNvPr id="3084" name="Rectangle 11"/>
          <p:cNvSpPr>
            <a:spLocks/>
          </p:cNvSpPr>
          <p:nvPr/>
        </p:nvSpPr>
        <p:spPr bwMode="auto">
          <a:xfrm>
            <a:off x="3959225" y="8882063"/>
            <a:ext cx="5895975" cy="4445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88900" tIns="50800" rIns="88900" bIns="50800">
            <a:spAutoFit/>
          </a:bodyPr>
          <a:lstStyle/>
          <a:p>
            <a:pPr algn="l" defTabSz="649288"/>
            <a:r>
              <a:rPr lang="en-US" sz="2200" dirty="0">
                <a:latin typeface="Arial" pitchFamily="34" charset="0"/>
                <a:cs typeface="Arial" pitchFamily="34" charset="0"/>
                <a:sym typeface="Arial" pitchFamily="34" charset="0"/>
              </a:rPr>
              <a:t>IVOA Interoperability Meeting -- </a:t>
            </a:r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Heidelberg</a:t>
            </a:r>
            <a:endParaRPr lang="en-US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 flipH="1" flipV="1">
            <a:off x="569913" y="8759825"/>
            <a:ext cx="7099300" cy="60325"/>
          </a:xfrm>
          <a:prstGeom prst="rect">
            <a:avLst/>
          </a:prstGeom>
          <a:gradFill rotWithShape="0">
            <a:gsLst>
              <a:gs pos="0">
                <a:srgbClr val="FEFEFE"/>
              </a:gs>
              <a:gs pos="100000">
                <a:srgbClr val="416C9B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5" name="Rectangle 2"/>
          <p:cNvSpPr>
            <a:spLocks/>
          </p:cNvSpPr>
          <p:nvPr/>
        </p:nvSpPr>
        <p:spPr bwMode="auto">
          <a:xfrm flipH="1">
            <a:off x="7610475" y="8761413"/>
            <a:ext cx="4743450" cy="61912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000000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6" name="Rectangle 3"/>
          <p:cNvSpPr>
            <a:spLocks/>
          </p:cNvSpPr>
          <p:nvPr/>
        </p:nvSpPr>
        <p:spPr bwMode="auto">
          <a:xfrm flipV="1">
            <a:off x="5376863" y="1947863"/>
            <a:ext cx="7099300" cy="60325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FEFEFE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7" name="Rectangle 4"/>
          <p:cNvSpPr>
            <a:spLocks/>
          </p:cNvSpPr>
          <p:nvPr/>
        </p:nvSpPr>
        <p:spPr bwMode="auto">
          <a:xfrm>
            <a:off x="669925" y="1947863"/>
            <a:ext cx="4743450" cy="60325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416C9B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pic>
        <p:nvPicPr>
          <p:cNvPr id="3078" name="Picture 5" descr="imag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288" y="1439863"/>
            <a:ext cx="1625600" cy="61912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pic>
        <p:nvPicPr>
          <p:cNvPr id="3079" name="Picture 6" descr="im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8325" y="8777288"/>
            <a:ext cx="1625600" cy="3302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sp>
        <p:nvSpPr>
          <p:cNvPr id="3080" name="AutoShape 7"/>
          <p:cNvSpPr>
            <a:spLocks/>
          </p:cNvSpPr>
          <p:nvPr/>
        </p:nvSpPr>
        <p:spPr bwMode="auto">
          <a:xfrm>
            <a:off x="12322175" y="8772525"/>
            <a:ext cx="139700" cy="68263"/>
          </a:xfrm>
          <a:custGeom>
            <a:avLst/>
            <a:gdLst>
              <a:gd name="T0" fmla="*/ 9448545 w 21600"/>
              <a:gd name="T1" fmla="*/ 0 h 21600"/>
              <a:gd name="T2" fmla="*/ 0 w 21600"/>
              <a:gd name="T3" fmla="*/ 2154665 h 21600"/>
              <a:gd name="T4" fmla="*/ 28343966 w 21600"/>
              <a:gd name="T5" fmla="*/ 2154665 h 21600"/>
              <a:gd name="T6" fmla="*/ 37794147 w 21600"/>
              <a:gd name="T7" fmla="*/ 0 h 21600"/>
              <a:gd name="T8" fmla="*/ 9448545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600" h="21600">
                <a:moveTo>
                  <a:pt x="5400" y="0"/>
                </a:moveTo>
                <a:lnTo>
                  <a:pt x="0" y="21600"/>
                </a:lnTo>
                <a:lnTo>
                  <a:pt x="16199" y="21600"/>
                </a:lnTo>
                <a:lnTo>
                  <a:pt x="21600" y="0"/>
                </a:lnTo>
                <a:lnTo>
                  <a:pt x="5400" y="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-279400" y="1"/>
            <a:ext cx="13792200" cy="1600200"/>
          </a:xfrm>
        </p:spPr>
        <p:txBody>
          <a:bodyPr lIns="88900" rIns="88900"/>
          <a:lstStyle/>
          <a:p>
            <a:pPr defTabSz="649288" eaLnBrk="1"/>
            <a:r>
              <a:rPr lang="en-US" sz="62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Registry Upgrade: Status</a:t>
            </a:r>
            <a:endParaRPr lang="en-US" dirty="0" smtClean="0"/>
          </a:p>
        </p:txBody>
      </p:sp>
      <p:sp>
        <p:nvSpPr>
          <p:cNvPr id="308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895350" y="2471738"/>
            <a:ext cx="11596688" cy="5953125"/>
          </a:xfrm>
        </p:spPr>
        <p:txBody>
          <a:bodyPr lIns="88900" rIns="88900" anchor="t"/>
          <a:lstStyle/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TAP </a:t>
            </a: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interface: in prototype, release in July.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Will continue updating to </a:t>
            </a:r>
            <a:r>
              <a:rPr lang="en-US" sz="3200" dirty="0" err="1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RegTAP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standard as a unique platform test case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.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Based on C# TAP service at </a:t>
            </a:r>
            <a:r>
              <a:rPr lang="en-US" sz="3200" dirty="0" err="1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STScI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, built in collaboration with VAO TAP Server in Java at JHU.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  <a:hlinkClick r:id="rId4"/>
              </a:rPr>
              <a:t>http://vaodev.stsci.edu/regtap/tapservice.aspx</a:t>
            </a:r>
            <a:endParaRPr lang="en-US" sz="3200" dirty="0" smtClean="0">
              <a:solidFill>
                <a:schemeClr val="accent6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None/>
            </a:pPr>
            <a:endParaRPr lang="en-US" sz="3200" dirty="0" smtClean="0">
              <a:solidFill>
                <a:schemeClr val="accent6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REST interface: in prototype, unknown date.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Based on existing </a:t>
            </a:r>
            <a:r>
              <a:rPr lang="en-US" sz="3200" dirty="0" err="1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VOParis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work and existing non-standard VAO keyword search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.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Need to decide upon output format.</a:t>
            </a:r>
            <a:endParaRPr lang="en-US" sz="3200" dirty="0" smtClean="0">
              <a:solidFill>
                <a:schemeClr val="accent6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3083" name="Rectangle 10"/>
          <p:cNvSpPr>
            <a:spLocks/>
          </p:cNvSpPr>
          <p:nvPr/>
        </p:nvSpPr>
        <p:spPr bwMode="auto">
          <a:xfrm>
            <a:off x="762000" y="8882063"/>
            <a:ext cx="2909888" cy="44132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88900" tIns="50800" rIns="88900" bIns="50800">
            <a:spAutoFit/>
          </a:bodyPr>
          <a:lstStyle/>
          <a:p>
            <a:pPr algn="l" defTabSz="649288"/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16 </a:t>
            </a:r>
            <a:r>
              <a:rPr lang="en-US" sz="2200" dirty="0">
                <a:latin typeface="Arial" pitchFamily="34" charset="0"/>
                <a:cs typeface="Arial" pitchFamily="34" charset="0"/>
                <a:sym typeface="Arial" pitchFamily="34" charset="0"/>
              </a:rPr>
              <a:t>May </a:t>
            </a:r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2013</a:t>
            </a:r>
            <a:endParaRPr lang="en-US" dirty="0"/>
          </a:p>
        </p:txBody>
      </p:sp>
      <p:sp>
        <p:nvSpPr>
          <p:cNvPr id="3084" name="Rectangle 11"/>
          <p:cNvSpPr>
            <a:spLocks/>
          </p:cNvSpPr>
          <p:nvPr/>
        </p:nvSpPr>
        <p:spPr bwMode="auto">
          <a:xfrm>
            <a:off x="3959225" y="8882063"/>
            <a:ext cx="5895975" cy="4445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88900" tIns="50800" rIns="88900" bIns="50800">
            <a:spAutoFit/>
          </a:bodyPr>
          <a:lstStyle/>
          <a:p>
            <a:pPr algn="l" defTabSz="649288"/>
            <a:r>
              <a:rPr lang="en-US" sz="2200" dirty="0">
                <a:latin typeface="Arial" pitchFamily="34" charset="0"/>
                <a:cs typeface="Arial" pitchFamily="34" charset="0"/>
                <a:sym typeface="Arial" pitchFamily="34" charset="0"/>
              </a:rPr>
              <a:t>IVOA Interoperability Meeting -- </a:t>
            </a:r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Heidelberg</a:t>
            </a:r>
            <a:endParaRPr lang="en-US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12700" cap="flat" cmpd="sng" algn="ctr">
              <a:solidFill>
                <a:schemeClr val="tx1"/>
              </a:solidFill>
              <a:prstDash val="solid"/>
              <a:miter lim="0"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12700" cap="flat" cmpd="sng" algn="ctr">
              <a:solidFill>
                <a:schemeClr val="tx1"/>
              </a:solidFill>
              <a:prstDash val="solid"/>
              <a:miter lim="0"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583</Words>
  <Application>Microsoft Office PowerPoint</Application>
  <PresentationFormat>Custom</PresentationFormat>
  <Paragraphs>79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VAO Registry Relational Schema: Updates and New Interface(s) </vt:lpstr>
      <vt:lpstr>Registry: RegTAP and Schema</vt:lpstr>
      <vt:lpstr>VAO Registry Schema: History</vt:lpstr>
      <vt:lpstr>Registry Schema: Interfaces</vt:lpstr>
      <vt:lpstr>Registry Schema: Almost Standard</vt:lpstr>
      <vt:lpstr>Registry Schema: Issues</vt:lpstr>
      <vt:lpstr>Registry Upgrade: Status</vt:lpstr>
      <vt:lpstr>Registry Upgrade: Status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Registry Relational Schema and Interfaces</dc:title>
  <dc:creator>Theresa Dower</dc:creator>
  <cp:lastModifiedBy>theresa dower</cp:lastModifiedBy>
  <cp:revision>50</cp:revision>
  <dcterms:modified xsi:type="dcterms:W3CDTF">2013-05-16T10:35:50Z</dcterms:modified>
</cp:coreProperties>
</file>