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7" r:id="rId4"/>
    <p:sldId id="260" r:id="rId5"/>
    <p:sldId id="280" r:id="rId6"/>
    <p:sldId id="281" r:id="rId7"/>
    <p:sldId id="282" r:id="rId8"/>
    <p:sldId id="285" r:id="rId9"/>
    <p:sldId id="268" r:id="rId10"/>
    <p:sldId id="269" r:id="rId11"/>
    <p:sldId id="278" r:id="rId12"/>
    <p:sldId id="283" r:id="rId13"/>
    <p:sldId id="274" r:id="rId14"/>
    <p:sldId id="287" r:id="rId15"/>
    <p:sldId id="271" r:id="rId16"/>
    <p:sldId id="275" r:id="rId17"/>
    <p:sldId id="272" r:id="rId18"/>
    <p:sldId id="284" r:id="rId19"/>
    <p:sldId id="273" r:id="rId20"/>
    <p:sldId id="266" r:id="rId21"/>
    <p:sldId id="277" r:id="rId22"/>
    <p:sldId id="276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3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vo-urp.googlecode.com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volute.googlecode.com/svn/trunk/projects/theory/snapdm/specification/html/SimDB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volute.googlecode.com/svn/trunk/projects/theory/snapdm/specification/html/SimDB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oa.net/Documents/SimDM/20120503/REC-SimulationDataModel-1.00-20120503.htm" TargetMode="External"/><Relationship Id="rId2" Type="http://schemas.openxmlformats.org/officeDocument/2006/relationships/hyperlink" Target="http://ivoa.net/Documents/SimDM/20120503/uml/SimDM_INTERMEDIATE.x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volute.googlecode.com/svn/trunk/projects/theory/snapdm/specification/html/SimDB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alformod.mpa-garching.mpg.de/dev/SimDM-browser" TargetMode="External"/><Relationship Id="rId4" Type="http://schemas.openxmlformats.org/officeDocument/2006/relationships/hyperlink" Target="http://ivoa.net/Documents/SimDM/20120503/uml/SimDM_INTERMEDIATE.x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xg.me.uk/note/2009/utype-question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VO-URP:</a:t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 smtClean="0"/>
              <a:t>data modeling, UTYPEs and more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Gerard Lemson</a:t>
            </a:r>
          </a:p>
          <a:p>
            <a:r>
              <a:rPr lang="en-US" dirty="0" smtClean="0"/>
              <a:t>Laurent Bourges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992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IVOA </a:t>
            </a:r>
            <a:r>
              <a:rPr lang="en-US" dirty="0"/>
              <a:t>models </a:t>
            </a:r>
            <a:r>
              <a:rPr lang="en-US" dirty="0" smtClean="0"/>
              <a:t>rather non-uniform.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</a:t>
            </a:r>
            <a:r>
              <a:rPr lang="en-US" dirty="0" smtClean="0"/>
              <a:t>UML</a:t>
            </a:r>
            <a:endParaRPr lang="en-US" dirty="0" smtClean="0"/>
          </a:p>
          <a:p>
            <a:pPr lvl="1"/>
            <a:r>
              <a:rPr lang="en-US" dirty="0" smtClean="0"/>
              <a:t>mainly </a:t>
            </a:r>
            <a:r>
              <a:rPr lang="en-US" dirty="0"/>
              <a:t>as </a:t>
            </a:r>
            <a:r>
              <a:rPr lang="en-US" dirty="0" smtClean="0"/>
              <a:t>illustration, not rigorous </a:t>
            </a:r>
            <a:endParaRPr lang="en-US" dirty="0" smtClean="0"/>
          </a:p>
          <a:p>
            <a:r>
              <a:rPr lang="en-US" dirty="0" smtClean="0"/>
              <a:t>Most XSD</a:t>
            </a:r>
            <a:r>
              <a:rPr lang="en-US" dirty="0"/>
              <a:t> (incl. </a:t>
            </a:r>
            <a:r>
              <a:rPr lang="en-US" dirty="0" err="1"/>
              <a:t>VOResource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/>
              <a:t>with different </a:t>
            </a:r>
            <a:r>
              <a:rPr lang="en-US" dirty="0" smtClean="0"/>
              <a:t>“style</a:t>
            </a:r>
            <a:r>
              <a:rPr 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in general not equivalent to UML</a:t>
            </a:r>
            <a:endParaRPr lang="en-US" dirty="0"/>
          </a:p>
          <a:p>
            <a:r>
              <a:rPr lang="en-US" dirty="0" smtClean="0"/>
              <a:t>Some RDB (</a:t>
            </a:r>
            <a:r>
              <a:rPr lang="en-US" dirty="0" err="1" smtClean="0"/>
              <a:t>ObsCore</a:t>
            </a:r>
            <a:r>
              <a:rPr lang="en-US" dirty="0" smtClean="0"/>
              <a:t>, </a:t>
            </a:r>
            <a:r>
              <a:rPr lang="en-US" dirty="0" err="1" smtClean="0"/>
              <a:t>SimDM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Some(most?) UTYPE-s</a:t>
            </a:r>
          </a:p>
          <a:p>
            <a:pPr lvl="1"/>
            <a:r>
              <a:rPr lang="en-US" dirty="0" smtClean="0"/>
              <a:t>Separately defined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415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of data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Non-uniformity of modeling language makes this a technically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n-US" i="1" dirty="0" smtClean="0"/>
              <a:t>conceptually</a:t>
            </a:r>
            <a:r>
              <a:rPr lang="en-US" dirty="0" smtClean="0"/>
              <a:t> non-trivial process</a:t>
            </a:r>
          </a:p>
          <a:p>
            <a:pPr lvl="1"/>
            <a:r>
              <a:rPr lang="en-US" dirty="0" smtClean="0"/>
              <a:t>Queries, implying transformations of models, complicate matters even more.</a:t>
            </a:r>
          </a:p>
          <a:p>
            <a:r>
              <a:rPr lang="en-US" dirty="0" smtClean="0"/>
              <a:t>Idea seems to be that UTYPE-s will help</a:t>
            </a:r>
          </a:p>
          <a:p>
            <a:pPr lvl="1"/>
            <a:r>
              <a:rPr lang="en-US" dirty="0" smtClean="0"/>
              <a:t>I doubt that very much, unless for trivial use cases.</a:t>
            </a:r>
          </a:p>
          <a:p>
            <a:r>
              <a:rPr lang="en-US" dirty="0" smtClean="0"/>
              <a:t>It is not a natural solution in any case.</a:t>
            </a:r>
          </a:p>
          <a:p>
            <a:r>
              <a:rPr lang="en-US" dirty="0" smtClean="0"/>
              <a:t>Natural would be if different data models would be expressed in common language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sing common </a:t>
            </a:r>
            <a:r>
              <a:rPr lang="en-US" b="1" dirty="0" smtClean="0"/>
              <a:t>meta-model</a:t>
            </a:r>
          </a:p>
        </p:txBody>
      </p:sp>
    </p:spTree>
    <p:extLst>
      <p:ext uri="{BB962C8B-B14F-4D97-AF65-F5344CB8AC3E}">
        <p14:creationId xmlns:p14="http://schemas.microsoft.com/office/powerpoint/2010/main" val="87245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example what this could look like: </a:t>
            </a:r>
            <a:endParaRPr lang="de-DE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VO-URP</a:t>
            </a:r>
            <a:endParaRPr lang="de-DE" sz="4800" dirty="0">
              <a:solidFill>
                <a:schemeClr val="tx1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  <a:hlinkClick r:id="rId2"/>
              </a:rPr>
              <a:t>http://vo-urp.googlecode.com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72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Spin-off from Simulation Database (</a:t>
            </a:r>
            <a:r>
              <a:rPr lang="en-US" dirty="0" err="1" smtClean="0"/>
              <a:t>SimDB</a:t>
            </a:r>
            <a:r>
              <a:rPr lang="en-US" dirty="0" smtClean="0"/>
              <a:t>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UML for complete data model</a:t>
            </a:r>
          </a:p>
          <a:p>
            <a:pPr lvl="1"/>
            <a:r>
              <a:rPr lang="en-US" dirty="0" smtClean="0"/>
              <a:t>Including documentation text</a:t>
            </a:r>
          </a:p>
          <a:p>
            <a:r>
              <a:rPr lang="en-US" dirty="0" smtClean="0"/>
              <a:t>Do NOT write other representations by hand</a:t>
            </a:r>
          </a:p>
          <a:p>
            <a:pPr lvl="1"/>
            <a:r>
              <a:rPr lang="en-US" dirty="0" smtClean="0"/>
              <a:t>Automate generation using XSLT</a:t>
            </a:r>
          </a:p>
          <a:p>
            <a:r>
              <a:rPr lang="en-US" dirty="0" smtClean="0"/>
              <a:t>From XMI </a:t>
            </a:r>
            <a:r>
              <a:rPr lang="en-US" dirty="0" smtClean="0">
                <a:sym typeface="Wingdings"/>
              </a:rPr>
              <a:t></a:t>
            </a:r>
          </a:p>
          <a:p>
            <a:pPr lvl="1"/>
            <a:r>
              <a:rPr lang="en-US" dirty="0" smtClean="0"/>
              <a:t>XSD + template XML docs</a:t>
            </a:r>
          </a:p>
          <a:p>
            <a:pPr lvl="1"/>
            <a:r>
              <a:rPr lang="en-US" dirty="0" smtClean="0"/>
              <a:t>HTML+UTYPE</a:t>
            </a:r>
          </a:p>
          <a:p>
            <a:pPr lvl="1"/>
            <a:r>
              <a:rPr lang="en-US" dirty="0" smtClean="0"/>
              <a:t>DDL+TAP_SCHEMA</a:t>
            </a:r>
          </a:p>
          <a:p>
            <a:pPr lvl="1"/>
            <a:r>
              <a:rPr lang="en-US" dirty="0" smtClean="0"/>
              <a:t>Java +JAXB/JPA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78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50" name="Picture 2" descr="C:\workspaces\eclipse_vo_urp\SimDB-Clean\specification\uml\SimDM_D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-38099"/>
            <a:ext cx="8051800" cy="691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16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17938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SimDB</a:t>
            </a:r>
            <a:r>
              <a:rPr lang="en-US" dirty="0" smtClean="0"/>
              <a:t>, </a:t>
            </a:r>
            <a:r>
              <a:rPr lang="en-US" dirty="0" smtClean="0"/>
              <a:t>Trieste 2008</a:t>
            </a:r>
            <a:endParaRPr lang="en-US" dirty="0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371475" y="4660900"/>
            <a:ext cx="13716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RDB</a:t>
            </a:r>
          </a:p>
          <a:p>
            <a:pPr algn="ctr"/>
            <a:r>
              <a:rPr lang="en-US" sz="1600" dirty="0" smtClean="0">
                <a:latin typeface="Arial" charset="0"/>
              </a:rPr>
              <a:t>schema</a:t>
            </a:r>
            <a:endParaRPr lang="en-US" sz="1600" dirty="0">
              <a:latin typeface="Arial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1895475" y="4660900"/>
            <a:ext cx="14478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</a:rPr>
              <a:t>XML </a:t>
            </a:r>
            <a:endParaRPr lang="en-US" sz="1600" dirty="0" smtClean="0">
              <a:latin typeface="Arial" charset="0"/>
            </a:endParaRPr>
          </a:p>
          <a:p>
            <a:pPr algn="ctr"/>
            <a:r>
              <a:rPr lang="en-US" sz="1600" dirty="0" smtClean="0">
                <a:latin typeface="Arial" charset="0"/>
              </a:rPr>
              <a:t>schema</a:t>
            </a:r>
            <a:endParaRPr lang="en-US" sz="1600" dirty="0">
              <a:latin typeface="Arial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3514725" y="4660900"/>
            <a:ext cx="13716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</a:rPr>
              <a:t>UTYPES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4981575" y="4660900"/>
            <a:ext cx="14859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</a:rPr>
              <a:t>HTML</a:t>
            </a:r>
          </a:p>
          <a:p>
            <a:pPr algn="ctr"/>
            <a:r>
              <a:rPr lang="en-US" sz="1600" dirty="0" smtClean="0">
                <a:latin typeface="Arial" charset="0"/>
              </a:rPr>
              <a:t>doc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24586" name="AutoShape 10"/>
          <p:cNvCxnSpPr>
            <a:cxnSpLocks noChangeShapeType="1"/>
            <a:stCxn id="74" idx="3"/>
            <a:endCxn id="24582" idx="0"/>
          </p:cNvCxnSpPr>
          <p:nvPr/>
        </p:nvCxnSpPr>
        <p:spPr bwMode="auto">
          <a:xfrm flipH="1">
            <a:off x="4314825" y="2361407"/>
            <a:ext cx="91281" cy="2299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0" name="AutoShape 14"/>
          <p:cNvSpPr>
            <a:spLocks/>
          </p:cNvSpPr>
          <p:nvPr/>
        </p:nvSpPr>
        <p:spPr bwMode="auto">
          <a:xfrm>
            <a:off x="8296275" y="4346575"/>
            <a:ext cx="304800" cy="1447800"/>
          </a:xfrm>
          <a:prstGeom prst="rightBrace">
            <a:avLst>
              <a:gd name="adj1" fmla="val 395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600">
              <a:latin typeface="Arial" charset="0"/>
            </a:endParaRPr>
          </a:p>
        </p:txBody>
      </p:sp>
      <p:cxnSp>
        <p:nvCxnSpPr>
          <p:cNvPr id="24593" name="AutoShape 17"/>
          <p:cNvCxnSpPr>
            <a:cxnSpLocks noChangeShapeType="1"/>
            <a:stCxn id="74" idx="3"/>
            <a:endCxn id="24581" idx="0"/>
          </p:cNvCxnSpPr>
          <p:nvPr/>
        </p:nvCxnSpPr>
        <p:spPr bwMode="auto">
          <a:xfrm flipH="1">
            <a:off x="2733675" y="2361407"/>
            <a:ext cx="1672431" cy="2299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4" name="AutoShape 18"/>
          <p:cNvCxnSpPr>
            <a:cxnSpLocks noChangeShapeType="1"/>
            <a:stCxn id="74" idx="3"/>
            <a:endCxn id="24580" idx="0"/>
          </p:cNvCxnSpPr>
          <p:nvPr/>
        </p:nvCxnSpPr>
        <p:spPr bwMode="auto">
          <a:xfrm flipH="1">
            <a:off x="1171575" y="2361407"/>
            <a:ext cx="3234531" cy="2299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5" name="Text Box 19"/>
          <p:cNvSpPr txBox="1">
            <a:spLocks noChangeArrowheads="1"/>
          </p:cNvSpPr>
          <p:nvPr/>
        </p:nvSpPr>
        <p:spPr bwMode="auto">
          <a:xfrm rot="16200000">
            <a:off x="7975600" y="4768850"/>
            <a:ext cx="164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" charset="0"/>
              </a:rPr>
              <a:t>Physical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representation</a:t>
            </a:r>
          </a:p>
        </p:txBody>
      </p:sp>
      <p:cxnSp>
        <p:nvCxnSpPr>
          <p:cNvPr id="24601" name="AutoShape 25"/>
          <p:cNvCxnSpPr>
            <a:cxnSpLocks noChangeShapeType="1"/>
            <a:stCxn id="74" idx="3"/>
            <a:endCxn id="24583" idx="0"/>
          </p:cNvCxnSpPr>
          <p:nvPr/>
        </p:nvCxnSpPr>
        <p:spPr bwMode="auto">
          <a:xfrm>
            <a:off x="4406106" y="2361407"/>
            <a:ext cx="1432719" cy="2299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602" name="AutoShape 26">
            <a:hlinkClick r:id="rId2"/>
          </p:cNvPr>
          <p:cNvSpPr>
            <a:spLocks noChangeArrowheads="1"/>
          </p:cNvSpPr>
          <p:nvPr/>
        </p:nvSpPr>
        <p:spPr bwMode="auto">
          <a:xfrm>
            <a:off x="228600" y="4441825"/>
            <a:ext cx="8096250" cy="1295400"/>
          </a:xfrm>
          <a:prstGeom prst="cube">
            <a:avLst>
              <a:gd name="adj" fmla="val 25000"/>
            </a:avLst>
          </a:prstGeom>
          <a:solidFill>
            <a:schemeClr val="accent1">
              <a:alpha val="3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0" name="AutoShape 7"/>
          <p:cNvSpPr>
            <a:spLocks noChangeArrowheads="1"/>
          </p:cNvSpPr>
          <p:nvPr/>
        </p:nvSpPr>
        <p:spPr bwMode="auto">
          <a:xfrm>
            <a:off x="6543675" y="4679950"/>
            <a:ext cx="14859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Java w.</a:t>
            </a:r>
            <a:endParaRPr lang="en-US" sz="1600" dirty="0">
              <a:latin typeface="Arial" charset="0"/>
            </a:endParaRPr>
          </a:p>
          <a:p>
            <a:pPr algn="ctr"/>
            <a:r>
              <a:rPr lang="en-US" sz="1600" dirty="0" smtClean="0">
                <a:latin typeface="Arial" charset="0"/>
              </a:rPr>
              <a:t>JAXB, JPA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71" name="AutoShape 25"/>
          <p:cNvCxnSpPr>
            <a:cxnSpLocks noChangeShapeType="1"/>
            <a:stCxn id="74" idx="3"/>
            <a:endCxn id="70" idx="0"/>
          </p:cNvCxnSpPr>
          <p:nvPr/>
        </p:nvCxnSpPr>
        <p:spPr bwMode="auto">
          <a:xfrm>
            <a:off x="4406106" y="2361407"/>
            <a:ext cx="2994819" cy="231854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AutoShape 4"/>
          <p:cNvSpPr>
            <a:spLocks noChangeArrowheads="1"/>
          </p:cNvSpPr>
          <p:nvPr/>
        </p:nvSpPr>
        <p:spPr bwMode="auto">
          <a:xfrm>
            <a:off x="3355975" y="1447007"/>
            <a:ext cx="2328862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 err="1" smtClean="0">
                <a:latin typeface="Arial" charset="0"/>
              </a:rPr>
              <a:t>MagicDraw</a:t>
            </a:r>
            <a:r>
              <a:rPr lang="en-US" sz="1400" dirty="0" smtClean="0">
                <a:latin typeface="Arial" charset="0"/>
              </a:rPr>
              <a:t> CE 12.1</a:t>
            </a:r>
          </a:p>
          <a:p>
            <a:pPr algn="ctr"/>
            <a:r>
              <a:rPr lang="en-US" sz="1400" dirty="0" smtClean="0">
                <a:latin typeface="Arial" charset="0"/>
              </a:rPr>
              <a:t>UML2.0 (with profile)</a:t>
            </a:r>
            <a:endParaRPr lang="en-US" sz="1400" dirty="0">
              <a:latin typeface="Arial" charset="0"/>
            </a:endParaRP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507423" y="3048000"/>
            <a:ext cx="8223827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Generally </a:t>
            </a:r>
            <a:r>
              <a:rPr lang="en-US" sz="1600" dirty="0" err="1">
                <a:latin typeface="Arial" charset="0"/>
              </a:rPr>
              <a:t>l</a:t>
            </a:r>
            <a:r>
              <a:rPr lang="en-US" sz="1600" dirty="0" err="1" smtClean="0">
                <a:latin typeface="Arial" charset="0"/>
              </a:rPr>
              <a:t>ossy</a:t>
            </a:r>
            <a:r>
              <a:rPr lang="en-US" sz="1600" dirty="0" smtClean="0">
                <a:latin typeface="Arial" charset="0"/>
              </a:rPr>
              <a:t> transformation (XSLT)</a:t>
            </a:r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3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VO-URP representation:</a:t>
            </a:r>
            <a:br>
              <a:rPr lang="en-US" dirty="0" smtClean="0"/>
            </a:br>
            <a:r>
              <a:rPr lang="en-US" dirty="0" smtClean="0"/>
              <a:t>.</a:t>
            </a:r>
            <a:r>
              <a:rPr lang="en-US" dirty="0" err="1" smtClean="0"/>
              <a:t>vo-urp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different </a:t>
            </a:r>
            <a:r>
              <a:rPr lang="en-US" dirty="0"/>
              <a:t>X</a:t>
            </a:r>
            <a:r>
              <a:rPr lang="en-US" dirty="0" smtClean="0"/>
              <a:t>MI dialects</a:t>
            </a:r>
          </a:p>
          <a:p>
            <a:r>
              <a:rPr lang="en-US" dirty="0" smtClean="0"/>
              <a:t>XMI complex for XSLT</a:t>
            </a:r>
          </a:p>
          <a:p>
            <a:r>
              <a:rPr lang="en-US" dirty="0" smtClean="0"/>
              <a:t>Need for simpler representation, also for use in web app (Laurent)</a:t>
            </a:r>
          </a:p>
          <a:p>
            <a:r>
              <a:rPr lang="en-US" dirty="0" smtClean="0"/>
              <a:t>Representation of UML Profile in XML Schema</a:t>
            </a:r>
          </a:p>
          <a:p>
            <a:pPr lvl="1"/>
            <a:r>
              <a:rPr lang="en-US" dirty="0" smtClean="0"/>
              <a:t>vo-urp.xsd (intermediateModel.xsd)</a:t>
            </a:r>
            <a:endParaRPr lang="de-DE" dirty="0"/>
          </a:p>
          <a:p>
            <a:r>
              <a:rPr lang="en-US" dirty="0" smtClean="0"/>
              <a:t>Domain Specific Language in sense of MOF</a:t>
            </a:r>
          </a:p>
          <a:p>
            <a:pPr lvl="1"/>
            <a:r>
              <a:rPr lang="en-US" dirty="0" smtClean="0"/>
              <a:t>A MOF level 2 </a:t>
            </a:r>
            <a:r>
              <a:rPr lang="en-US" i="1" dirty="0" smtClean="0"/>
              <a:t>meta-model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821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VO-URP Data model representations</a:t>
            </a:r>
            <a:endParaRPr lang="en-US" dirty="0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304800" y="5087937"/>
            <a:ext cx="13716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RDB:</a:t>
            </a:r>
          </a:p>
          <a:p>
            <a:pPr algn="ctr"/>
            <a:r>
              <a:rPr lang="en-US" sz="1600" dirty="0" smtClean="0">
                <a:latin typeface="Arial" charset="0"/>
              </a:rPr>
              <a:t>DDL + TAP</a:t>
            </a:r>
          </a:p>
          <a:p>
            <a:pPr algn="ctr"/>
            <a:r>
              <a:rPr lang="en-US" sz="1600" dirty="0" smtClean="0">
                <a:latin typeface="Arial" charset="0"/>
              </a:rPr>
              <a:t>schema</a:t>
            </a:r>
            <a:endParaRPr lang="en-US" sz="1600" dirty="0">
              <a:latin typeface="Arial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1828800" y="5087937"/>
            <a:ext cx="14478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</a:rPr>
              <a:t>XML </a:t>
            </a:r>
            <a:endParaRPr lang="en-US" sz="1600" dirty="0" smtClean="0">
              <a:latin typeface="Arial" charset="0"/>
            </a:endParaRPr>
          </a:p>
          <a:p>
            <a:pPr algn="ctr"/>
            <a:r>
              <a:rPr lang="en-US" sz="1600" dirty="0" smtClean="0">
                <a:latin typeface="Arial" charset="0"/>
              </a:rPr>
              <a:t>schema</a:t>
            </a:r>
            <a:endParaRPr lang="en-US" sz="1600" dirty="0">
              <a:latin typeface="Arial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3448050" y="5087937"/>
            <a:ext cx="13716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</a:rPr>
              <a:t>UTYPES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4914900" y="5087937"/>
            <a:ext cx="14859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</a:rPr>
              <a:t>HTML</a:t>
            </a:r>
          </a:p>
          <a:p>
            <a:pPr algn="ctr"/>
            <a:r>
              <a:rPr lang="en-US" sz="1600" dirty="0" smtClean="0">
                <a:latin typeface="Arial" charset="0"/>
              </a:rPr>
              <a:t>doc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24586" name="AutoShape 10"/>
          <p:cNvCxnSpPr>
            <a:cxnSpLocks noChangeShapeType="1"/>
            <a:stCxn id="32" idx="3"/>
            <a:endCxn id="24582" idx="0"/>
          </p:cNvCxnSpPr>
          <p:nvPr/>
        </p:nvCxnSpPr>
        <p:spPr bwMode="auto">
          <a:xfrm flipH="1">
            <a:off x="4248150" y="3587894"/>
            <a:ext cx="38100" cy="150004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0" name="AutoShape 14"/>
          <p:cNvSpPr>
            <a:spLocks/>
          </p:cNvSpPr>
          <p:nvPr/>
        </p:nvSpPr>
        <p:spPr bwMode="auto">
          <a:xfrm>
            <a:off x="8229600" y="4773612"/>
            <a:ext cx="304800" cy="1447800"/>
          </a:xfrm>
          <a:prstGeom prst="rightBrace">
            <a:avLst>
              <a:gd name="adj1" fmla="val 395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600">
              <a:latin typeface="Arial" charset="0"/>
            </a:endParaRPr>
          </a:p>
        </p:txBody>
      </p:sp>
      <p:cxnSp>
        <p:nvCxnSpPr>
          <p:cNvPr id="24593" name="AutoShape 17"/>
          <p:cNvCxnSpPr>
            <a:cxnSpLocks noChangeShapeType="1"/>
            <a:stCxn id="32" idx="3"/>
            <a:endCxn id="24581" idx="0"/>
          </p:cNvCxnSpPr>
          <p:nvPr/>
        </p:nvCxnSpPr>
        <p:spPr bwMode="auto">
          <a:xfrm flipH="1">
            <a:off x="2667000" y="3587894"/>
            <a:ext cx="1619250" cy="150004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4" name="AutoShape 18"/>
          <p:cNvCxnSpPr>
            <a:cxnSpLocks noChangeShapeType="1"/>
            <a:stCxn id="32" idx="3"/>
            <a:endCxn id="24580" idx="0"/>
          </p:cNvCxnSpPr>
          <p:nvPr/>
        </p:nvCxnSpPr>
        <p:spPr bwMode="auto">
          <a:xfrm flipH="1">
            <a:off x="1104900" y="3587894"/>
            <a:ext cx="3181350" cy="150004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5" name="Text Box 19"/>
          <p:cNvSpPr txBox="1">
            <a:spLocks noChangeArrowheads="1"/>
          </p:cNvSpPr>
          <p:nvPr/>
        </p:nvSpPr>
        <p:spPr bwMode="auto">
          <a:xfrm rot="16200000">
            <a:off x="7908925" y="5195887"/>
            <a:ext cx="164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" charset="0"/>
              </a:rPr>
              <a:t>Physical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representation</a:t>
            </a:r>
          </a:p>
        </p:txBody>
      </p:sp>
      <p:cxnSp>
        <p:nvCxnSpPr>
          <p:cNvPr id="24601" name="AutoShape 25"/>
          <p:cNvCxnSpPr>
            <a:cxnSpLocks noChangeShapeType="1"/>
            <a:stCxn id="32" idx="3"/>
            <a:endCxn id="24583" idx="0"/>
          </p:cNvCxnSpPr>
          <p:nvPr/>
        </p:nvCxnSpPr>
        <p:spPr bwMode="auto">
          <a:xfrm>
            <a:off x="4286250" y="3587894"/>
            <a:ext cx="1485900" cy="150004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AutoShape 7"/>
          <p:cNvSpPr>
            <a:spLocks noChangeArrowheads="1"/>
          </p:cNvSpPr>
          <p:nvPr/>
        </p:nvSpPr>
        <p:spPr bwMode="auto">
          <a:xfrm>
            <a:off x="6477000" y="5106987"/>
            <a:ext cx="14859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Java w.</a:t>
            </a:r>
            <a:endParaRPr lang="en-US" sz="1600" dirty="0">
              <a:latin typeface="Arial" charset="0"/>
            </a:endParaRPr>
          </a:p>
          <a:p>
            <a:pPr algn="ctr"/>
            <a:r>
              <a:rPr lang="en-US" sz="1600" dirty="0" smtClean="0">
                <a:latin typeface="Arial" charset="0"/>
              </a:rPr>
              <a:t>JAXB, JPA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71" name="AutoShape 25"/>
          <p:cNvCxnSpPr>
            <a:cxnSpLocks noChangeShapeType="1"/>
            <a:stCxn id="32" idx="3"/>
            <a:endCxn id="70" idx="0"/>
          </p:cNvCxnSpPr>
          <p:nvPr/>
        </p:nvCxnSpPr>
        <p:spPr bwMode="auto">
          <a:xfrm>
            <a:off x="4286250" y="3587894"/>
            <a:ext cx="3048000" cy="15190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AutoShape 4"/>
          <p:cNvSpPr>
            <a:spLocks noChangeArrowheads="1"/>
          </p:cNvSpPr>
          <p:nvPr/>
        </p:nvSpPr>
        <p:spPr bwMode="auto">
          <a:xfrm>
            <a:off x="95250" y="673101"/>
            <a:ext cx="2328862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 err="1" smtClean="0">
                <a:latin typeface="Arial" charset="0"/>
              </a:rPr>
              <a:t>MagicDraw</a:t>
            </a:r>
            <a:r>
              <a:rPr lang="en-US" sz="1400" dirty="0" smtClean="0">
                <a:latin typeface="Arial" charset="0"/>
              </a:rPr>
              <a:t> CE 12.1</a:t>
            </a:r>
          </a:p>
          <a:p>
            <a:pPr algn="ctr"/>
            <a:r>
              <a:rPr lang="en-US" sz="1400" dirty="0" smtClean="0">
                <a:latin typeface="Arial" charset="0"/>
              </a:rPr>
              <a:t>UML2.0 (with profile)</a:t>
            </a:r>
            <a:endParaRPr lang="en-US" sz="1400" dirty="0">
              <a:latin typeface="Arial" charset="0"/>
            </a:endParaRPr>
          </a:p>
        </p:txBody>
      </p:sp>
      <p:sp>
        <p:nvSpPr>
          <p:cNvPr id="75" name="AutoShape 4"/>
          <p:cNvSpPr>
            <a:spLocks noChangeArrowheads="1"/>
          </p:cNvSpPr>
          <p:nvPr/>
        </p:nvSpPr>
        <p:spPr bwMode="auto">
          <a:xfrm>
            <a:off x="2395538" y="668340"/>
            <a:ext cx="2328862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 err="1" smtClean="0">
                <a:latin typeface="Arial" charset="0"/>
              </a:rPr>
              <a:t>MagicDraw</a:t>
            </a:r>
            <a:r>
              <a:rPr lang="en-US" sz="1400" dirty="0" smtClean="0">
                <a:latin typeface="Arial" charset="0"/>
              </a:rPr>
              <a:t> CE 16.5</a:t>
            </a:r>
          </a:p>
          <a:p>
            <a:pPr algn="ctr"/>
            <a:r>
              <a:rPr lang="en-US" sz="1400" dirty="0" smtClean="0">
                <a:latin typeface="Arial" charset="0"/>
              </a:rPr>
              <a:t>UML 2.2 (with </a:t>
            </a:r>
            <a:r>
              <a:rPr lang="en-US" sz="1400" dirty="0">
                <a:latin typeface="Arial" charset="0"/>
              </a:rPr>
              <a:t>profile</a:t>
            </a:r>
            <a:r>
              <a:rPr lang="en-US" sz="1400" dirty="0" smtClean="0">
                <a:latin typeface="Arial" charset="0"/>
              </a:rPr>
              <a:t>)</a:t>
            </a:r>
            <a:endParaRPr lang="en-US" sz="1400" dirty="0">
              <a:latin typeface="Arial" charset="0"/>
            </a:endParaRPr>
          </a:p>
        </p:txBody>
      </p: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4648200" y="663576"/>
            <a:ext cx="17907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 err="1" smtClean="0">
                <a:latin typeface="Arial" charset="0"/>
              </a:rPr>
              <a:t>Modelio</a:t>
            </a:r>
            <a:endParaRPr lang="en-US" sz="1400" dirty="0" smtClean="0">
              <a:latin typeface="Arial" charset="0"/>
            </a:endParaRPr>
          </a:p>
          <a:p>
            <a:pPr algn="ctr"/>
            <a:r>
              <a:rPr lang="en-US" sz="1400" dirty="0" smtClean="0">
                <a:latin typeface="Arial" charset="0"/>
              </a:rPr>
              <a:t>UML2.1.1</a:t>
            </a:r>
            <a:endParaRPr lang="en-US" sz="1400" dirty="0">
              <a:latin typeface="Arial" charset="0"/>
            </a:endParaRPr>
          </a:p>
        </p:txBody>
      </p:sp>
      <p:sp>
        <p:nvSpPr>
          <p:cNvPr id="81" name="AutoShape 4"/>
          <p:cNvSpPr>
            <a:spLocks noChangeArrowheads="1"/>
          </p:cNvSpPr>
          <p:nvPr/>
        </p:nvSpPr>
        <p:spPr bwMode="auto">
          <a:xfrm>
            <a:off x="6324600" y="668337"/>
            <a:ext cx="1790700" cy="91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 err="1" smtClean="0">
                <a:latin typeface="Arial" charset="0"/>
              </a:rPr>
              <a:t>SimDM</a:t>
            </a:r>
            <a:r>
              <a:rPr lang="en-US" sz="1400" dirty="0" smtClean="0">
                <a:latin typeface="Arial" charset="0"/>
              </a:rPr>
              <a:t>/Protocol</a:t>
            </a:r>
            <a:endParaRPr lang="en-US" sz="1400" dirty="0">
              <a:latin typeface="Arial" charset="0"/>
            </a:endParaRP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355312" y="3835399"/>
            <a:ext cx="8223827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Generally </a:t>
            </a:r>
            <a:r>
              <a:rPr lang="en-US" sz="1600" dirty="0" err="1">
                <a:latin typeface="Arial" charset="0"/>
              </a:rPr>
              <a:t>l</a:t>
            </a:r>
            <a:r>
              <a:rPr lang="en-US" sz="1600" dirty="0" err="1" smtClean="0">
                <a:latin typeface="Arial" charset="0"/>
              </a:rPr>
              <a:t>ossy</a:t>
            </a:r>
            <a:r>
              <a:rPr lang="en-US" sz="1600" dirty="0" smtClean="0">
                <a:latin typeface="Arial" charset="0"/>
              </a:rPr>
              <a:t> transformation (XSLT)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94" name="AutoShape 25"/>
          <p:cNvCxnSpPr>
            <a:cxnSpLocks noChangeShapeType="1"/>
            <a:stCxn id="74" idx="3"/>
            <a:endCxn id="32" idx="0"/>
          </p:cNvCxnSpPr>
          <p:nvPr/>
        </p:nvCxnSpPr>
        <p:spPr bwMode="auto">
          <a:xfrm>
            <a:off x="1145381" y="1587501"/>
            <a:ext cx="3369469" cy="10859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AutoShape 25"/>
          <p:cNvCxnSpPr>
            <a:cxnSpLocks noChangeShapeType="1"/>
            <a:stCxn id="75" idx="3"/>
            <a:endCxn id="32" idx="0"/>
          </p:cNvCxnSpPr>
          <p:nvPr/>
        </p:nvCxnSpPr>
        <p:spPr bwMode="auto">
          <a:xfrm>
            <a:off x="3445669" y="1582740"/>
            <a:ext cx="1069181" cy="1090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AutoShape 25"/>
          <p:cNvCxnSpPr>
            <a:cxnSpLocks noChangeShapeType="1"/>
            <a:stCxn id="76" idx="3"/>
            <a:endCxn id="32" idx="0"/>
          </p:cNvCxnSpPr>
          <p:nvPr/>
        </p:nvCxnSpPr>
        <p:spPr bwMode="auto">
          <a:xfrm flipH="1">
            <a:off x="4514850" y="1577976"/>
            <a:ext cx="914400" cy="109551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AutoShape 25"/>
          <p:cNvCxnSpPr>
            <a:cxnSpLocks noChangeShapeType="1"/>
            <a:stCxn id="81" idx="3"/>
            <a:endCxn id="32" idx="0"/>
          </p:cNvCxnSpPr>
          <p:nvPr/>
        </p:nvCxnSpPr>
        <p:spPr bwMode="auto">
          <a:xfrm flipH="1">
            <a:off x="4514850" y="1582737"/>
            <a:ext cx="2590800" cy="10907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Rectangle 3"/>
          <p:cNvSpPr>
            <a:spLocks noChangeArrowheads="1"/>
          </p:cNvSpPr>
          <p:nvPr/>
        </p:nvSpPr>
        <p:spPr bwMode="auto">
          <a:xfrm>
            <a:off x="804862" y="1977748"/>
            <a:ext cx="3495675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Lossless transformation (XSLT)</a:t>
            </a:r>
            <a:endParaRPr lang="en-US" sz="1600" dirty="0">
              <a:latin typeface="Arial" charset="0"/>
            </a:endParaRPr>
          </a:p>
        </p:txBody>
      </p:sp>
      <p:sp>
        <p:nvSpPr>
          <p:cNvPr id="111" name="AutoShape 14"/>
          <p:cNvSpPr>
            <a:spLocks/>
          </p:cNvSpPr>
          <p:nvPr/>
        </p:nvSpPr>
        <p:spPr bwMode="auto">
          <a:xfrm>
            <a:off x="8162925" y="516733"/>
            <a:ext cx="304800" cy="1208086"/>
          </a:xfrm>
          <a:prstGeom prst="rightBrace">
            <a:avLst>
              <a:gd name="adj1" fmla="val 395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600">
              <a:latin typeface="Arial" charset="0"/>
            </a:endParaRPr>
          </a:p>
        </p:txBody>
      </p:sp>
      <p:sp>
        <p:nvSpPr>
          <p:cNvPr id="112" name="Text Box 19"/>
          <p:cNvSpPr txBox="1">
            <a:spLocks noChangeArrowheads="1"/>
          </p:cNvSpPr>
          <p:nvPr/>
        </p:nvSpPr>
        <p:spPr bwMode="auto">
          <a:xfrm rot="16200000">
            <a:off x="8084062" y="735697"/>
            <a:ext cx="13261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UML Tools </a:t>
            </a:r>
          </a:p>
          <a:p>
            <a:pPr algn="ctr"/>
            <a:r>
              <a:rPr lang="en-US" dirty="0" smtClean="0">
                <a:latin typeface="Arial" charset="0"/>
              </a:rPr>
              <a:t>&amp; custom</a:t>
            </a:r>
            <a:endParaRPr lang="en-US" dirty="0">
              <a:latin typeface="Arial" charset="0"/>
            </a:endParaRPr>
          </a:p>
        </p:txBody>
      </p:sp>
      <p:sp>
        <p:nvSpPr>
          <p:cNvPr id="113" name="AutoShape 14"/>
          <p:cNvSpPr>
            <a:spLocks/>
          </p:cNvSpPr>
          <p:nvPr/>
        </p:nvSpPr>
        <p:spPr bwMode="auto">
          <a:xfrm>
            <a:off x="6438900" y="2624282"/>
            <a:ext cx="304800" cy="1098260"/>
          </a:xfrm>
          <a:prstGeom prst="rightBrace">
            <a:avLst>
              <a:gd name="adj1" fmla="val 395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600">
              <a:latin typeface="Arial" charset="0"/>
            </a:endParaRPr>
          </a:p>
        </p:txBody>
      </p:sp>
      <p:sp>
        <p:nvSpPr>
          <p:cNvPr id="114" name="Text Box 19"/>
          <p:cNvSpPr txBox="1">
            <a:spLocks noChangeArrowheads="1"/>
          </p:cNvSpPr>
          <p:nvPr/>
        </p:nvSpPr>
        <p:spPr bwMode="auto">
          <a:xfrm>
            <a:off x="6791156" y="2716212"/>
            <a:ext cx="212424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Domain </a:t>
            </a:r>
            <a:r>
              <a:rPr lang="en-US" dirty="0" smtClean="0">
                <a:latin typeface="Arial" charset="0"/>
              </a:rPr>
              <a:t>Specific </a:t>
            </a:r>
            <a:endParaRPr lang="en-US" dirty="0" smtClean="0">
              <a:latin typeface="Arial" charset="0"/>
            </a:endParaRPr>
          </a:p>
          <a:p>
            <a:pPr algn="ctr"/>
            <a:r>
              <a:rPr lang="en-US" dirty="0" smtClean="0">
                <a:latin typeface="Arial" charset="0"/>
              </a:rPr>
              <a:t>Language </a:t>
            </a:r>
          </a:p>
          <a:p>
            <a:pPr algn="ctr"/>
            <a:r>
              <a:rPr lang="en-US" dirty="0" smtClean="0">
                <a:latin typeface="Arial" charset="0"/>
              </a:rPr>
              <a:t>for IVOA.</a:t>
            </a:r>
          </a:p>
        </p:txBody>
      </p:sp>
      <p:sp>
        <p:nvSpPr>
          <p:cNvPr id="115" name="Rectangle 3"/>
          <p:cNvSpPr>
            <a:spLocks noChangeArrowheads="1"/>
          </p:cNvSpPr>
          <p:nvPr/>
        </p:nvSpPr>
        <p:spPr bwMode="auto">
          <a:xfrm>
            <a:off x="4610100" y="1977748"/>
            <a:ext cx="28575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Custom transformation (XSLT)</a:t>
            </a:r>
            <a:endParaRPr lang="en-US" sz="1600" dirty="0">
              <a:latin typeface="Arial" charset="0"/>
            </a:endParaRPr>
          </a:p>
        </p:txBody>
      </p:sp>
      <p:sp>
        <p:nvSpPr>
          <p:cNvPr id="24602" name="AutoShape 26">
            <a:hlinkClick r:id="rId2"/>
          </p:cNvPr>
          <p:cNvSpPr>
            <a:spLocks noChangeArrowheads="1"/>
          </p:cNvSpPr>
          <p:nvPr/>
        </p:nvSpPr>
        <p:spPr bwMode="auto">
          <a:xfrm>
            <a:off x="133350" y="4792662"/>
            <a:ext cx="8096250" cy="1546226"/>
          </a:xfrm>
          <a:prstGeom prst="cube">
            <a:avLst>
              <a:gd name="adj" fmla="val 25000"/>
            </a:avLst>
          </a:prstGeom>
          <a:solidFill>
            <a:schemeClr val="accent1">
              <a:alpha val="3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2857500" y="2673494"/>
            <a:ext cx="3086100" cy="9144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charset="0"/>
              </a:rPr>
              <a:t>VO-URP  Representation</a:t>
            </a:r>
          </a:p>
          <a:p>
            <a:pPr algn="ctr"/>
            <a:r>
              <a:rPr lang="en-US" sz="1400" dirty="0" smtClean="0">
                <a:latin typeface="Arial" charset="0"/>
              </a:rPr>
              <a:t>(XML, vo-urp.xsd)</a:t>
            </a:r>
            <a:endParaRPr lang="en-US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0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vo-urp</a:t>
            </a:r>
            <a:r>
              <a:rPr lang="en-US" dirty="0" smtClean="0"/>
              <a:t> as domain specific language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XSD schema </a:t>
            </a:r>
            <a:r>
              <a:rPr lang="en-US" dirty="0" smtClean="0"/>
              <a:t>representing UML2 profile</a:t>
            </a:r>
          </a:p>
          <a:p>
            <a:r>
              <a:rPr lang="en-US" dirty="0" smtClean="0"/>
              <a:t>Profile </a:t>
            </a:r>
          </a:p>
          <a:p>
            <a:pPr lvl="1"/>
            <a:r>
              <a:rPr lang="en-US" dirty="0" smtClean="0"/>
              <a:t>subset of modeling elements, extension through stereotypes/tags, predefined types</a:t>
            </a:r>
          </a:p>
          <a:p>
            <a:pPr lvl="1"/>
            <a:r>
              <a:rPr lang="en-US" dirty="0" smtClean="0"/>
              <a:t>See Appendix B </a:t>
            </a:r>
            <a:r>
              <a:rPr lang="en-US" dirty="0" err="1" smtClean="0">
                <a:hlinkClick r:id="rId3"/>
              </a:rPr>
              <a:t>SimDM</a:t>
            </a:r>
            <a:r>
              <a:rPr lang="en-US" dirty="0" smtClean="0">
                <a:hlinkClick r:id="rId3"/>
              </a:rPr>
              <a:t> </a:t>
            </a:r>
            <a:r>
              <a:rPr lang="en-US" dirty="0" smtClean="0"/>
              <a:t>REC</a:t>
            </a:r>
            <a:endParaRPr lang="en-US" dirty="0"/>
          </a:p>
          <a:p>
            <a:r>
              <a:rPr lang="en-US" dirty="0" smtClean="0"/>
              <a:t>Used explicitly in VO-URP browser web application</a:t>
            </a:r>
          </a:p>
          <a:p>
            <a:r>
              <a:rPr lang="en-US" dirty="0" smtClean="0"/>
              <a:t>TBD</a:t>
            </a:r>
          </a:p>
          <a:p>
            <a:pPr lvl="1"/>
            <a:r>
              <a:rPr lang="en-US" dirty="0" smtClean="0"/>
              <a:t>Make conventions/rules explicit</a:t>
            </a:r>
          </a:p>
          <a:p>
            <a:pPr lvl="1"/>
            <a:r>
              <a:rPr lang="en-US" dirty="0" smtClean="0"/>
              <a:t>Expand types</a:t>
            </a:r>
          </a:p>
          <a:p>
            <a:pPr lvl="1"/>
            <a:r>
              <a:rPr lang="en-US" dirty="0" smtClean="0"/>
              <a:t>Add mapping configuration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63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350" y="590550"/>
            <a:ext cx="9277350" cy="634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VO-URP: </a:t>
            </a:r>
            <a:r>
              <a:rPr lang="en-US" dirty="0" smtClean="0"/>
              <a:t>Reference Web </a:t>
            </a:r>
            <a:r>
              <a:rPr lang="en-US" dirty="0" smtClean="0"/>
              <a:t>Application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304664" y="2697576"/>
            <a:ext cx="6550341" cy="1906275"/>
            <a:chOff x="2304664" y="2697576"/>
            <a:chExt cx="6550341" cy="1906275"/>
          </a:xfrm>
        </p:grpSpPr>
        <p:sp>
          <p:nvSpPr>
            <p:cNvPr id="24580" name="AutoShape 4"/>
            <p:cNvSpPr>
              <a:spLocks noChangeArrowheads="1"/>
            </p:cNvSpPr>
            <p:nvPr/>
          </p:nvSpPr>
          <p:spPr bwMode="auto">
            <a:xfrm>
              <a:off x="2563178" y="3862402"/>
              <a:ext cx="1094423" cy="595095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Arial" charset="0"/>
                </a:rPr>
                <a:t>RDB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4581" name="AutoShape 5"/>
            <p:cNvSpPr>
              <a:spLocks noChangeArrowheads="1"/>
            </p:cNvSpPr>
            <p:nvPr/>
          </p:nvSpPr>
          <p:spPr bwMode="auto">
            <a:xfrm>
              <a:off x="3793489" y="3862403"/>
              <a:ext cx="1155224" cy="595095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Arial" charset="0"/>
                </a:rPr>
                <a:t>XSD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4582" name="AutoShape 6"/>
            <p:cNvSpPr>
              <a:spLocks noChangeArrowheads="1"/>
            </p:cNvSpPr>
            <p:nvPr/>
          </p:nvSpPr>
          <p:spPr bwMode="auto">
            <a:xfrm>
              <a:off x="5032625" y="3862404"/>
              <a:ext cx="1094423" cy="595095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Arial" charset="0"/>
                </a:rPr>
                <a:t>UTYPES</a:t>
              </a:r>
            </a:p>
          </p:txBody>
        </p:sp>
        <p:sp>
          <p:nvSpPr>
            <p:cNvPr id="24583" name="AutoShape 7"/>
            <p:cNvSpPr>
              <a:spLocks noChangeArrowheads="1"/>
            </p:cNvSpPr>
            <p:nvPr/>
          </p:nvSpPr>
          <p:spPr bwMode="auto">
            <a:xfrm>
              <a:off x="6172201" y="3862405"/>
              <a:ext cx="1185625" cy="595095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Arial" charset="0"/>
                </a:rPr>
                <a:t>HTML</a:t>
              </a:r>
              <a:endParaRPr lang="en-US" sz="1600" dirty="0">
                <a:latin typeface="Arial" charset="0"/>
              </a:endParaRPr>
            </a:p>
          </p:txBody>
        </p:sp>
        <p:cxnSp>
          <p:nvCxnSpPr>
            <p:cNvPr id="24586" name="AutoShape 10"/>
            <p:cNvCxnSpPr>
              <a:cxnSpLocks noChangeShapeType="1"/>
              <a:endCxn id="24582" idx="0"/>
            </p:cNvCxnSpPr>
            <p:nvPr/>
          </p:nvCxnSpPr>
          <p:spPr bwMode="auto">
            <a:xfrm flipH="1">
              <a:off x="5654223" y="3313670"/>
              <a:ext cx="105373" cy="5487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3" name="AutoShape 17"/>
            <p:cNvCxnSpPr>
              <a:cxnSpLocks noChangeShapeType="1"/>
              <a:endCxn id="24581" idx="0"/>
            </p:cNvCxnSpPr>
            <p:nvPr/>
          </p:nvCxnSpPr>
          <p:spPr bwMode="auto">
            <a:xfrm flipH="1">
              <a:off x="4445488" y="3313670"/>
              <a:ext cx="1314108" cy="5487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4" name="AutoShape 18"/>
            <p:cNvCxnSpPr>
              <a:cxnSpLocks noChangeShapeType="1"/>
              <a:endCxn id="24580" idx="0"/>
            </p:cNvCxnSpPr>
            <p:nvPr/>
          </p:nvCxnSpPr>
          <p:spPr bwMode="auto">
            <a:xfrm flipH="1">
              <a:off x="3184776" y="3313670"/>
              <a:ext cx="2574820" cy="5487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601" name="AutoShape 25"/>
            <p:cNvCxnSpPr>
              <a:cxnSpLocks noChangeShapeType="1"/>
              <a:endCxn id="24583" idx="0"/>
            </p:cNvCxnSpPr>
            <p:nvPr/>
          </p:nvCxnSpPr>
          <p:spPr bwMode="auto">
            <a:xfrm>
              <a:off x="5759596" y="3313670"/>
              <a:ext cx="1079804" cy="5487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" name="AutoShape 7"/>
            <p:cNvSpPr>
              <a:spLocks noChangeArrowheads="1"/>
            </p:cNvSpPr>
            <p:nvPr/>
          </p:nvSpPr>
          <p:spPr bwMode="auto">
            <a:xfrm>
              <a:off x="7463075" y="3881455"/>
              <a:ext cx="1185625" cy="595095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Arial" charset="0"/>
                </a:rPr>
                <a:t>Java</a:t>
              </a:r>
              <a:endParaRPr lang="en-US" sz="1600" dirty="0">
                <a:latin typeface="Arial" charset="0"/>
              </a:endParaRPr>
            </a:p>
          </p:txBody>
        </p:sp>
        <p:cxnSp>
          <p:nvCxnSpPr>
            <p:cNvPr id="71" name="AutoShape 25"/>
            <p:cNvCxnSpPr>
              <a:cxnSpLocks noChangeShapeType="1"/>
              <a:endCxn id="70" idx="0"/>
            </p:cNvCxnSpPr>
            <p:nvPr/>
          </p:nvCxnSpPr>
          <p:spPr bwMode="auto">
            <a:xfrm>
              <a:off x="5759596" y="3313670"/>
              <a:ext cx="2370678" cy="5677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602" name="AutoShape 26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2304664" y="3597561"/>
              <a:ext cx="6550341" cy="1006290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31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600"/>
            </a:p>
          </p:txBody>
        </p:sp>
        <p:sp>
          <p:nvSpPr>
            <p:cNvPr id="46" name="AutoShape 4"/>
            <p:cNvSpPr>
              <a:spLocks noChangeArrowheads="1"/>
            </p:cNvSpPr>
            <p:nvPr/>
          </p:nvSpPr>
          <p:spPr bwMode="auto">
            <a:xfrm>
              <a:off x="4631623" y="2697576"/>
              <a:ext cx="2285999" cy="616094"/>
            </a:xfrm>
            <a:prstGeom prst="cube">
              <a:avLst>
                <a:gd name="adj" fmla="val 25000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rial" charset="0"/>
                  <a:hlinkClick r:id="rId4"/>
                </a:rPr>
                <a:t>VO-URP</a:t>
              </a:r>
            </a:p>
            <a:p>
              <a:pPr algn="ctr"/>
              <a:r>
                <a:rPr lang="en-US" sz="1400" dirty="0" smtClean="0">
                  <a:latin typeface="Arial" charset="0"/>
                  <a:hlinkClick r:id="rId4"/>
                </a:rPr>
                <a:t> </a:t>
              </a:r>
              <a:r>
                <a:rPr lang="en-US" sz="1400" dirty="0">
                  <a:latin typeface="Arial" charset="0"/>
                  <a:hlinkClick r:id="rId4"/>
                </a:rPr>
                <a:t>representation</a:t>
              </a:r>
              <a:endParaRPr lang="en-US" sz="1400" dirty="0">
                <a:latin typeface="Arial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720859" y="6172200"/>
            <a:ext cx="5927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http://galformod.mpa-garching.mpg.de/dev/SimDM-browser</a:t>
            </a:r>
            <a:r>
              <a:rPr lang="en-US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429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1: overview of VO-URP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Omar</a:t>
            </a:r>
          </a:p>
          <a:p>
            <a:r>
              <a:rPr lang="en-US" dirty="0" smtClean="0"/>
              <a:t>VO-URP = Virtual Observatory UML Representation Pipeline</a:t>
            </a:r>
          </a:p>
          <a:p>
            <a:r>
              <a:rPr lang="en-US" dirty="0" smtClean="0"/>
              <a:t>Used in </a:t>
            </a:r>
            <a:r>
              <a:rPr lang="en-US" dirty="0" err="1" smtClean="0"/>
              <a:t>SimDM</a:t>
            </a:r>
            <a:r>
              <a:rPr lang="en-US" dirty="0" smtClean="0"/>
              <a:t> to facilitate </a:t>
            </a:r>
            <a:r>
              <a:rPr lang="en-US" dirty="0" err="1" smtClean="0"/>
              <a:t>DMing</a:t>
            </a:r>
            <a:r>
              <a:rPr lang="en-US" dirty="0" smtClean="0"/>
              <a:t> effort</a:t>
            </a:r>
          </a:p>
          <a:p>
            <a:r>
              <a:rPr lang="en-US" dirty="0" smtClean="0"/>
              <a:t>Defines a syntax for UTYPE-s that is used in UTYPE doc (Mireille)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826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VO-URP and UTYPE-s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assumptions</a:t>
            </a:r>
          </a:p>
          <a:p>
            <a:pPr lvl="1"/>
            <a:r>
              <a:rPr lang="en-US" dirty="0" smtClean="0"/>
              <a:t>A UTYPE is a term that in the context of a data model identifies an element of that data model uniquely.</a:t>
            </a:r>
          </a:p>
          <a:p>
            <a:r>
              <a:rPr lang="en-US" dirty="0" smtClean="0"/>
              <a:t>To ensure uniqueness followin</a:t>
            </a:r>
            <a:r>
              <a:rPr lang="en-US" dirty="0" smtClean="0"/>
              <a:t>g syntax </a:t>
            </a:r>
            <a:r>
              <a:rPr lang="en-US" dirty="0" smtClean="0"/>
              <a:t>sufficient.</a:t>
            </a:r>
          </a:p>
          <a:p>
            <a:pPr lvl="1"/>
            <a:r>
              <a:rPr lang="en-US" dirty="0" smtClean="0"/>
              <a:t>NB based on concepts in .</a:t>
            </a:r>
            <a:r>
              <a:rPr lang="en-US" dirty="0" err="1" smtClean="0"/>
              <a:t>vo-urp</a:t>
            </a:r>
            <a:r>
              <a:rPr lang="en-US" dirty="0" smtClean="0"/>
              <a:t> representation!!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878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VO-URP’s UTYPE BNF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err="1"/>
              <a:t>utype</a:t>
            </a:r>
            <a:r>
              <a:rPr lang="en-GB" sz="2000" dirty="0"/>
              <a:t>		</a:t>
            </a:r>
            <a:r>
              <a:rPr lang="en-GB" sz="2000" dirty="0" smtClean="0"/>
              <a:t>:=</a:t>
            </a:r>
            <a:r>
              <a:rPr lang="en-GB" sz="2000" dirty="0"/>
              <a:t>	[model-</a:t>
            </a:r>
            <a:r>
              <a:rPr lang="en-GB" sz="2000" dirty="0" err="1"/>
              <a:t>utype</a:t>
            </a:r>
            <a:r>
              <a:rPr lang="en-GB" sz="2000" dirty="0"/>
              <a:t> | package-</a:t>
            </a:r>
            <a:r>
              <a:rPr lang="en-GB" sz="2000" dirty="0" err="1"/>
              <a:t>utype</a:t>
            </a:r>
            <a:r>
              <a:rPr lang="en-GB" sz="2000" dirty="0"/>
              <a:t> | class-</a:t>
            </a:r>
            <a:r>
              <a:rPr lang="en-GB" sz="2000" dirty="0" err="1"/>
              <a:t>utype</a:t>
            </a:r>
            <a:r>
              <a:rPr lang="en-GB" sz="2000" dirty="0"/>
              <a:t> |</a:t>
            </a:r>
            <a:endParaRPr lang="de-DE" sz="2000" dirty="0"/>
          </a:p>
          <a:p>
            <a:pPr marL="0" indent="0">
              <a:buNone/>
            </a:pPr>
            <a:r>
              <a:rPr lang="en-GB" sz="2000" dirty="0"/>
              <a:t>				attribute-</a:t>
            </a:r>
            <a:r>
              <a:rPr lang="en-GB" sz="2000" dirty="0" err="1"/>
              <a:t>utype</a:t>
            </a:r>
            <a:r>
              <a:rPr lang="en-GB" sz="2000" dirty="0"/>
              <a:t> | collection-</a:t>
            </a:r>
            <a:r>
              <a:rPr lang="en-GB" sz="2000" dirty="0" err="1"/>
              <a:t>utype</a:t>
            </a:r>
            <a:r>
              <a:rPr lang="en-GB" sz="2000" dirty="0"/>
              <a:t> |</a:t>
            </a:r>
            <a:endParaRPr lang="de-DE" sz="2000" dirty="0"/>
          </a:p>
          <a:p>
            <a:pPr marL="0" indent="0">
              <a:buNone/>
            </a:pPr>
            <a:r>
              <a:rPr lang="en-GB" sz="2000" dirty="0"/>
              <a:t>				reference-</a:t>
            </a:r>
            <a:r>
              <a:rPr lang="en-GB" sz="2000" dirty="0" err="1"/>
              <a:t>utype</a:t>
            </a:r>
            <a:r>
              <a:rPr lang="en-GB" sz="2000" dirty="0"/>
              <a:t> | container-</a:t>
            </a:r>
            <a:r>
              <a:rPr lang="en-GB" sz="2000" dirty="0" err="1"/>
              <a:t>utype</a:t>
            </a:r>
            <a:r>
              <a:rPr lang="en-GB" sz="2000" dirty="0"/>
              <a:t> </a:t>
            </a:r>
            <a:endParaRPr lang="de-DE" sz="2000" dirty="0"/>
          </a:p>
          <a:p>
            <a:pPr marL="0" indent="0">
              <a:buNone/>
            </a:pPr>
            <a:r>
              <a:rPr lang="en-GB" sz="2000" dirty="0"/>
              <a:t>model-</a:t>
            </a:r>
            <a:r>
              <a:rPr lang="en-GB" sz="2000" dirty="0" err="1"/>
              <a:t>utype</a:t>
            </a:r>
            <a:r>
              <a:rPr lang="en-GB" sz="2000" dirty="0"/>
              <a:t>	</a:t>
            </a:r>
            <a:r>
              <a:rPr lang="en-GB" sz="2000" dirty="0" smtClean="0"/>
              <a:t>:= </a:t>
            </a:r>
            <a:r>
              <a:rPr lang="en-GB" sz="2000" dirty="0"/>
              <a:t>	&lt;model-name&gt;</a:t>
            </a:r>
            <a:endParaRPr lang="de-DE" sz="2000" dirty="0"/>
          </a:p>
          <a:p>
            <a:pPr marL="0" indent="0">
              <a:buNone/>
            </a:pPr>
            <a:r>
              <a:rPr lang="en-GB" sz="2000" dirty="0"/>
              <a:t>package-</a:t>
            </a:r>
            <a:r>
              <a:rPr lang="en-GB" sz="2000" dirty="0" err="1"/>
              <a:t>utype</a:t>
            </a:r>
            <a:r>
              <a:rPr lang="en-GB" sz="2000" dirty="0"/>
              <a:t>	:=	model-</a:t>
            </a:r>
            <a:r>
              <a:rPr lang="en-GB" sz="2000" dirty="0" err="1"/>
              <a:t>utype</a:t>
            </a:r>
            <a:r>
              <a:rPr lang="en-GB" sz="2000" dirty="0"/>
              <a:t> “:/” </a:t>
            </a:r>
            <a:r>
              <a:rPr lang="en-GB" sz="2000" dirty="0" smtClean="0"/>
              <a:t>package-</a:t>
            </a:r>
            <a:r>
              <a:rPr lang="en-GB" sz="2000" dirty="0" err="1" smtClean="0"/>
              <a:t>hierch</a:t>
            </a:r>
            <a:endParaRPr lang="de-DE" sz="2000" dirty="0"/>
          </a:p>
          <a:p>
            <a:pPr marL="0" indent="0">
              <a:buNone/>
            </a:pPr>
            <a:r>
              <a:rPr lang="en-GB" sz="2000" dirty="0" smtClean="0"/>
              <a:t>package-</a:t>
            </a:r>
            <a:r>
              <a:rPr lang="en-GB" sz="2000" dirty="0" err="1" smtClean="0"/>
              <a:t>hierch</a:t>
            </a:r>
            <a:r>
              <a:rPr lang="en-GB" sz="2000" dirty="0" smtClean="0"/>
              <a:t>	:= </a:t>
            </a:r>
            <a:r>
              <a:rPr lang="en-GB" sz="2000" dirty="0"/>
              <a:t>	&lt;package-name&gt; [“/” &lt;package-name&gt;]*</a:t>
            </a:r>
            <a:endParaRPr lang="de-DE" sz="2000" dirty="0"/>
          </a:p>
          <a:p>
            <a:pPr marL="0" indent="0">
              <a:buNone/>
            </a:pPr>
            <a:r>
              <a:rPr lang="en-GB" sz="2000" dirty="0"/>
              <a:t>class-</a:t>
            </a:r>
            <a:r>
              <a:rPr lang="en-GB" sz="2000" dirty="0" err="1"/>
              <a:t>utype</a:t>
            </a:r>
            <a:r>
              <a:rPr lang="en-GB" sz="2000" dirty="0"/>
              <a:t>	</a:t>
            </a:r>
            <a:r>
              <a:rPr lang="en-GB" sz="2000" dirty="0" smtClean="0"/>
              <a:t>:=</a:t>
            </a:r>
            <a:r>
              <a:rPr lang="en-GB" sz="2000" dirty="0"/>
              <a:t>	package-</a:t>
            </a:r>
            <a:r>
              <a:rPr lang="en-GB" sz="2000" dirty="0" err="1"/>
              <a:t>utype</a:t>
            </a:r>
            <a:r>
              <a:rPr lang="en-GB" sz="2000" dirty="0"/>
              <a:t> “/” &lt;class-name&gt;</a:t>
            </a:r>
            <a:endParaRPr lang="de-DE" sz="2000" dirty="0"/>
          </a:p>
          <a:p>
            <a:pPr marL="0" indent="0">
              <a:buNone/>
            </a:pPr>
            <a:r>
              <a:rPr lang="en-GB" sz="2000" dirty="0"/>
              <a:t>attribute-</a:t>
            </a:r>
            <a:r>
              <a:rPr lang="en-GB" sz="2000" dirty="0" err="1"/>
              <a:t>utype</a:t>
            </a:r>
            <a:r>
              <a:rPr lang="en-GB" sz="2000" dirty="0"/>
              <a:t>	:=	class-</a:t>
            </a:r>
            <a:r>
              <a:rPr lang="en-GB" sz="2000" dirty="0" err="1"/>
              <a:t>utype</a:t>
            </a:r>
            <a:r>
              <a:rPr lang="en-GB" sz="2000" dirty="0"/>
              <a:t> “.” attribute</a:t>
            </a:r>
            <a:endParaRPr lang="de-DE" sz="2000" dirty="0"/>
          </a:p>
          <a:p>
            <a:pPr marL="0" indent="0">
              <a:buNone/>
            </a:pPr>
            <a:r>
              <a:rPr lang="en-GB" sz="2000" dirty="0"/>
              <a:t>attribute		:=	[primitive-</a:t>
            </a:r>
            <a:r>
              <a:rPr lang="en-GB" sz="2000" dirty="0" err="1"/>
              <a:t>attr</a:t>
            </a:r>
            <a:r>
              <a:rPr lang="en-GB" sz="2000" dirty="0"/>
              <a:t> | </a:t>
            </a:r>
            <a:r>
              <a:rPr lang="en-GB" sz="2000" dirty="0" err="1"/>
              <a:t>struct-attr</a:t>
            </a:r>
            <a:r>
              <a:rPr lang="en-GB" sz="2000" dirty="0"/>
              <a:t>]</a:t>
            </a:r>
            <a:endParaRPr lang="de-DE" sz="2000" dirty="0"/>
          </a:p>
          <a:p>
            <a:pPr marL="0" indent="0">
              <a:buNone/>
            </a:pPr>
            <a:r>
              <a:rPr lang="en-GB" sz="2000" dirty="0"/>
              <a:t>primitive-</a:t>
            </a:r>
            <a:r>
              <a:rPr lang="en-GB" sz="2000" dirty="0" err="1"/>
              <a:t>attr</a:t>
            </a:r>
            <a:r>
              <a:rPr lang="en-GB" sz="2000" dirty="0"/>
              <a:t>	:=	&lt;attribute-name&gt;</a:t>
            </a:r>
            <a:endParaRPr lang="de-DE" sz="2000" dirty="0"/>
          </a:p>
          <a:p>
            <a:pPr marL="0" indent="0">
              <a:buNone/>
            </a:pPr>
            <a:r>
              <a:rPr lang="en-GB" sz="2000" dirty="0" err="1"/>
              <a:t>struct-attr</a:t>
            </a:r>
            <a:r>
              <a:rPr lang="en-GB" sz="2000" dirty="0"/>
              <a:t>	</a:t>
            </a:r>
            <a:r>
              <a:rPr lang="en-GB" sz="2000" dirty="0" smtClean="0"/>
              <a:t>:=</a:t>
            </a:r>
            <a:r>
              <a:rPr lang="en-GB" sz="2000" dirty="0"/>
              <a:t>	&lt;attribute-name&gt; “.” attribute</a:t>
            </a:r>
            <a:endParaRPr lang="de-DE" sz="2000" dirty="0"/>
          </a:p>
          <a:p>
            <a:pPr marL="0" indent="0">
              <a:buNone/>
            </a:pPr>
            <a:r>
              <a:rPr lang="en-GB" sz="2000" dirty="0"/>
              <a:t>collection-</a:t>
            </a:r>
            <a:r>
              <a:rPr lang="en-GB" sz="2000" dirty="0" err="1"/>
              <a:t>utype</a:t>
            </a:r>
            <a:r>
              <a:rPr lang="en-GB" sz="2000" dirty="0"/>
              <a:t>	:=	class-</a:t>
            </a:r>
            <a:r>
              <a:rPr lang="en-GB" sz="2000" dirty="0" err="1"/>
              <a:t>utype</a:t>
            </a:r>
            <a:r>
              <a:rPr lang="en-GB" sz="2000" dirty="0"/>
              <a:t> “.” &lt;collection-name&gt;</a:t>
            </a:r>
            <a:endParaRPr lang="de-DE" sz="2000" dirty="0"/>
          </a:p>
          <a:p>
            <a:pPr marL="0" indent="0">
              <a:buNone/>
            </a:pPr>
            <a:r>
              <a:rPr lang="en-GB" sz="2000" dirty="0"/>
              <a:t>reference-</a:t>
            </a:r>
            <a:r>
              <a:rPr lang="en-GB" sz="2000" dirty="0" err="1"/>
              <a:t>utype</a:t>
            </a:r>
            <a:r>
              <a:rPr lang="en-GB" sz="2000" dirty="0"/>
              <a:t>	:=	class-</a:t>
            </a:r>
            <a:r>
              <a:rPr lang="en-GB" sz="2000" dirty="0" err="1"/>
              <a:t>utype</a:t>
            </a:r>
            <a:r>
              <a:rPr lang="en-GB" sz="2000" dirty="0"/>
              <a:t> “.” &lt;reference-name&gt;</a:t>
            </a:r>
            <a:endParaRPr lang="de-DE" sz="2000" dirty="0"/>
          </a:p>
          <a:p>
            <a:pPr marL="0" indent="0">
              <a:buNone/>
            </a:pPr>
            <a:r>
              <a:rPr lang="en-GB" sz="2000" dirty="0"/>
              <a:t>container-</a:t>
            </a:r>
            <a:r>
              <a:rPr lang="en-GB" sz="2000" dirty="0" err="1"/>
              <a:t>utype</a:t>
            </a:r>
            <a:r>
              <a:rPr lang="en-GB" sz="2000" dirty="0"/>
              <a:t>	:=	class-</a:t>
            </a:r>
            <a:r>
              <a:rPr lang="en-GB" sz="2000" dirty="0" err="1"/>
              <a:t>utype</a:t>
            </a:r>
            <a:r>
              <a:rPr lang="en-GB" sz="2000" dirty="0"/>
              <a:t> “.” “</a:t>
            </a:r>
            <a:r>
              <a:rPr lang="en-GB" sz="2000" dirty="0" err="1" smtClean="0"/>
              <a:t>CONTAINER”a</a:t>
            </a:r>
            <a:endParaRPr lang="de-DE" sz="2000" dirty="0"/>
          </a:p>
          <a:p>
            <a:pPr marL="0" indent="0">
              <a:buNone/>
            </a:pPr>
            <a:r>
              <a:rPr lang="en-GB" sz="2000" dirty="0"/>
              <a:t>identifier-</a:t>
            </a:r>
            <a:r>
              <a:rPr lang="en-GB" sz="2000" dirty="0" err="1"/>
              <a:t>utype</a:t>
            </a:r>
            <a:r>
              <a:rPr lang="en-GB" sz="2000" dirty="0"/>
              <a:t>	:=	class-</a:t>
            </a:r>
            <a:r>
              <a:rPr lang="en-GB" sz="2000" dirty="0" err="1"/>
              <a:t>utype</a:t>
            </a:r>
            <a:r>
              <a:rPr lang="en-GB" sz="2000" dirty="0"/>
              <a:t> “.” “ID”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29906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UTYPE-s in VO-URP/</a:t>
            </a:r>
            <a:r>
              <a:rPr lang="en-US" dirty="0" err="1" smtClean="0"/>
              <a:t>SimDM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identification of model elements</a:t>
            </a:r>
            <a:endParaRPr lang="en-US" dirty="0"/>
          </a:p>
          <a:p>
            <a:pPr lvl="1"/>
            <a:r>
              <a:rPr lang="en-US" dirty="0"/>
              <a:t>a HTML document (part of spec) has anchors at each position where a definition of an element is made.</a:t>
            </a:r>
            <a:br>
              <a:rPr lang="en-US" dirty="0"/>
            </a:br>
            <a:r>
              <a:rPr lang="en-US" dirty="0"/>
              <a:t>&lt;base-</a:t>
            </a:r>
            <a:r>
              <a:rPr lang="en-US" dirty="0" err="1"/>
              <a:t>url</a:t>
            </a:r>
            <a:r>
              <a:rPr lang="en-US" dirty="0"/>
              <a:t>&gt;#&lt;</a:t>
            </a:r>
            <a:r>
              <a:rPr lang="en-US" dirty="0" err="1"/>
              <a:t>utype</a:t>
            </a:r>
            <a:r>
              <a:rPr lang="en-US" dirty="0"/>
              <a:t>&gt; will bring you to that element.</a:t>
            </a:r>
          </a:p>
          <a:p>
            <a:pPr lvl="1"/>
            <a:r>
              <a:rPr lang="en-US" dirty="0"/>
              <a:t>The .</a:t>
            </a:r>
            <a:r>
              <a:rPr lang="en-US" dirty="0" err="1"/>
              <a:t>vo-urp</a:t>
            </a:r>
            <a:r>
              <a:rPr lang="en-US" dirty="0"/>
              <a:t> representation has for each modeling element a &lt;</a:t>
            </a:r>
            <a:r>
              <a:rPr lang="en-US" dirty="0" err="1"/>
              <a:t>utype</a:t>
            </a:r>
            <a:r>
              <a:rPr lang="en-US" dirty="0"/>
              <a:t>&gt; giving explicitly the </a:t>
            </a:r>
            <a:r>
              <a:rPr lang="en-US" dirty="0" smtClean="0"/>
              <a:t>UTYPE for </a:t>
            </a:r>
            <a:r>
              <a:rPr lang="en-US" dirty="0"/>
              <a:t>that  </a:t>
            </a:r>
            <a:r>
              <a:rPr lang="en-US" dirty="0" smtClean="0"/>
              <a:t>element, plus full definition.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Less </a:t>
            </a:r>
            <a:r>
              <a:rPr lang="en-US" dirty="0"/>
              <a:t>essential: </a:t>
            </a:r>
            <a:r>
              <a:rPr lang="en-US" dirty="0" err="1"/>
              <a:t>utypes</a:t>
            </a:r>
            <a:r>
              <a:rPr lang="en-US" dirty="0"/>
              <a:t> can be parsed and one could walk from the root of the </a:t>
            </a:r>
            <a:r>
              <a:rPr lang="en-US" dirty="0" smtClean="0"/>
              <a:t>.</a:t>
            </a:r>
            <a:r>
              <a:rPr lang="en-US" dirty="0" err="1" smtClean="0"/>
              <a:t>vo-urp</a:t>
            </a:r>
            <a:r>
              <a:rPr lang="en-US" dirty="0" smtClean="0"/>
              <a:t> </a:t>
            </a:r>
            <a:r>
              <a:rPr lang="en-US" dirty="0"/>
              <a:t>representation down to the element.</a:t>
            </a:r>
          </a:p>
          <a:p>
            <a:pPr lvl="2"/>
            <a:r>
              <a:rPr lang="en-US" dirty="0" smtClean="0"/>
              <a:t>Precise </a:t>
            </a:r>
            <a:r>
              <a:rPr lang="en-US" dirty="0"/>
              <a:t>syntax </a:t>
            </a:r>
            <a:r>
              <a:rPr lang="en-US" dirty="0" smtClean="0"/>
              <a:t>somewhat arbitrary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827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suggestion</a:t>
            </a:r>
            <a:br>
              <a:rPr lang="en-US" dirty="0" smtClean="0"/>
            </a:br>
            <a:r>
              <a:rPr lang="en-US" sz="3100" dirty="0"/>
              <a:t>(possibly) independent of UTYPE </a:t>
            </a:r>
            <a:r>
              <a:rPr lang="en-US" sz="3100" dirty="0" smtClean="0"/>
              <a:t>discussion</a:t>
            </a:r>
            <a:r>
              <a:rPr lang="en-US" dirty="0"/>
              <a:t/>
            </a:r>
            <a:br>
              <a:rPr lang="en-US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Data modeling is not </a:t>
            </a:r>
            <a:r>
              <a:rPr lang="en-US" dirty="0" smtClean="0"/>
              <a:t>easy.</a:t>
            </a:r>
            <a:br>
              <a:rPr lang="en-US" dirty="0" smtClean="0"/>
            </a:br>
            <a:r>
              <a:rPr lang="en-US" dirty="0" smtClean="0"/>
              <a:t>Especially </a:t>
            </a:r>
            <a:r>
              <a:rPr lang="en-US" dirty="0"/>
              <a:t>not in a distributed world.</a:t>
            </a:r>
            <a:endParaRPr lang="en-US" dirty="0" smtClean="0"/>
          </a:p>
          <a:p>
            <a:pPr lvl="1"/>
            <a:r>
              <a:rPr lang="en-US" dirty="0" smtClean="0"/>
              <a:t>It would be useful if the DM WG were to define a common meta-model for data modeling efforts in IVOA</a:t>
            </a:r>
          </a:p>
          <a:p>
            <a:pPr lvl="1"/>
            <a:r>
              <a:rPr lang="en-US" dirty="0" smtClean="0"/>
              <a:t>Allows compliance rules and validation</a:t>
            </a:r>
          </a:p>
          <a:p>
            <a:pPr lvl="1"/>
            <a:r>
              <a:rPr lang="en-US" dirty="0" smtClean="0"/>
              <a:t>Mappings can also be </a:t>
            </a:r>
            <a:r>
              <a:rPr lang="en-US" dirty="0" err="1" smtClean="0"/>
              <a:t>standardised</a:t>
            </a:r>
            <a:endParaRPr lang="en-US" dirty="0" smtClean="0"/>
          </a:p>
          <a:p>
            <a:pPr lvl="1"/>
            <a:r>
              <a:rPr lang="en-US" dirty="0" smtClean="0"/>
              <a:t>Best practices can be enforced easily</a:t>
            </a:r>
          </a:p>
          <a:p>
            <a:pPr lvl="1"/>
            <a:endParaRPr lang="en-US" dirty="0"/>
          </a:p>
          <a:p>
            <a:r>
              <a:rPr lang="en-US" dirty="0" smtClean="0"/>
              <a:t>VO-URP has a reference implementation for this and we’re happy to provide it as start </a:t>
            </a:r>
            <a:r>
              <a:rPr lang="en-US" dirty="0"/>
              <a:t>for further </a:t>
            </a:r>
            <a:r>
              <a:rPr lang="en-US" dirty="0" smtClean="0"/>
              <a:t>development.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741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2: discuss UTYPE-s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Not: What </a:t>
            </a:r>
            <a:r>
              <a:rPr lang="en-US" dirty="0" smtClean="0"/>
              <a:t>are they and what are they for?</a:t>
            </a:r>
          </a:p>
          <a:p>
            <a:pPr lvl="1"/>
            <a:r>
              <a:rPr lang="de-DE" dirty="0" smtClean="0"/>
              <a:t>See also Norman‘s </a:t>
            </a:r>
            <a:r>
              <a:rPr lang="de-DE" dirty="0" smtClean="0"/>
              <a:t>questions</a:t>
            </a:r>
            <a:br>
              <a:rPr lang="de-DE" dirty="0" smtClean="0"/>
            </a:br>
            <a:r>
              <a:rPr lang="de-DE" sz="2000" dirty="0" smtClean="0">
                <a:hlinkClick r:id="rId2"/>
              </a:rPr>
              <a:t>http</a:t>
            </a:r>
            <a:r>
              <a:rPr lang="de-DE" sz="2000" dirty="0">
                <a:hlinkClick r:id="rId2"/>
              </a:rPr>
              <a:t>://nxg.me.uk/note/2009/utype-questions</a:t>
            </a:r>
            <a:r>
              <a:rPr lang="de-DE" sz="2000" dirty="0" smtClean="0">
                <a:hlinkClick r:id="rId2"/>
              </a:rPr>
              <a:t>/</a:t>
            </a:r>
            <a:endParaRPr lang="de-DE" sz="2000" dirty="0" smtClean="0"/>
          </a:p>
          <a:p>
            <a:r>
              <a:rPr lang="en-US" dirty="0" smtClean="0"/>
              <a:t>Yes:</a:t>
            </a:r>
            <a:r>
              <a:rPr lang="en-US" b="1" dirty="0" smtClean="0"/>
              <a:t> Producing </a:t>
            </a:r>
            <a:r>
              <a:rPr lang="en-US" b="1" dirty="0" smtClean="0"/>
              <a:t>UTYPE-s</a:t>
            </a:r>
          </a:p>
          <a:p>
            <a:r>
              <a:rPr lang="en-US" dirty="0" smtClean="0"/>
              <a:t>Not much: Using </a:t>
            </a:r>
            <a:r>
              <a:rPr lang="en-US" dirty="0" smtClean="0"/>
              <a:t>UTYPE-s</a:t>
            </a:r>
          </a:p>
          <a:p>
            <a:pPr lvl="1"/>
            <a:r>
              <a:rPr lang="en-US" i="1" dirty="0" smtClean="0"/>
              <a:t>Tiger team</a:t>
            </a:r>
          </a:p>
        </p:txBody>
      </p:sp>
    </p:spTree>
    <p:extLst>
      <p:ext uri="{BB962C8B-B14F-4D97-AF65-F5344CB8AC3E}">
        <p14:creationId xmlns:p14="http://schemas.microsoft.com/office/powerpoint/2010/main" val="17165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Context: data </a:t>
            </a:r>
            <a:r>
              <a:rPr lang="en-US" dirty="0" smtClean="0"/>
              <a:t>modeling</a:t>
            </a:r>
            <a:r>
              <a:rPr lang="de-DE" dirty="0" smtClean="0"/>
              <a:t> in IVOA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257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Some in pipe-line</a:t>
            </a:r>
          </a:p>
          <a:p>
            <a:pPr lvl="1"/>
            <a:r>
              <a:rPr lang="en-US" dirty="0" smtClean="0"/>
              <a:t>Also: </a:t>
            </a:r>
            <a:r>
              <a:rPr lang="en-US" dirty="0" err="1" smtClean="0"/>
              <a:t>VOResource</a:t>
            </a:r>
            <a:r>
              <a:rPr lang="en-US" dirty="0" smtClean="0"/>
              <a:t> family of models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do we make them interoperable?</a:t>
            </a:r>
          </a:p>
          <a:p>
            <a:pPr lvl="1"/>
            <a:r>
              <a:rPr lang="en-US" dirty="0"/>
              <a:t>Standard answer </a:t>
            </a:r>
            <a:r>
              <a:rPr lang="en-US" dirty="0" smtClean="0"/>
              <a:t>seems to be: "UTYPE-s !!”</a:t>
            </a:r>
            <a:endParaRPr lang="en-US" dirty="0"/>
          </a:p>
          <a:p>
            <a:pPr lvl="1"/>
            <a:r>
              <a:rPr lang="en-US" dirty="0"/>
              <a:t>Mechanism is still missing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Very incomplete interoperability.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00200"/>
            <a:ext cx="8909050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39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one do with models?</a:t>
            </a:r>
          </a:p>
          <a:p>
            <a:pPr lvl="1"/>
            <a:r>
              <a:rPr lang="en-US" dirty="0"/>
              <a:t>Create instances</a:t>
            </a:r>
          </a:p>
          <a:p>
            <a:pPr lvl="1"/>
            <a:r>
              <a:rPr lang="en-US" dirty="0"/>
              <a:t>Needs a </a:t>
            </a:r>
            <a:r>
              <a:rPr lang="en-US" dirty="0" err="1"/>
              <a:t>serialisation</a:t>
            </a:r>
            <a:r>
              <a:rPr lang="en-US" dirty="0"/>
              <a:t>/representation mechanism</a:t>
            </a:r>
          </a:p>
          <a:p>
            <a:r>
              <a:rPr lang="en-US" dirty="0"/>
              <a:t>What we do with instances depends on representation</a:t>
            </a:r>
          </a:p>
          <a:p>
            <a:pPr lvl="1"/>
            <a:r>
              <a:rPr lang="en-US" dirty="0"/>
              <a:t>XML: write them, send them, upload them, transform them (XSLT) </a:t>
            </a:r>
          </a:p>
          <a:p>
            <a:pPr lvl="1"/>
            <a:r>
              <a:rPr lang="en-US" dirty="0"/>
              <a:t>RDB: insert them in DB, query </a:t>
            </a:r>
            <a:r>
              <a:rPr lang="en-US" dirty="0" smtClean="0"/>
              <a:t>DB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65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Potentially we want to do more with a model:</a:t>
            </a:r>
          </a:p>
          <a:p>
            <a:pPr lvl="1"/>
            <a:r>
              <a:rPr lang="en-US" dirty="0"/>
              <a:t>Mapping: Create alternative representations of the model, as faithfully as </a:t>
            </a:r>
            <a:r>
              <a:rPr lang="en-US" dirty="0" smtClean="0"/>
              <a:t>possible (Java, C#,…)</a:t>
            </a:r>
            <a:endParaRPr lang="en-US" dirty="0"/>
          </a:p>
          <a:p>
            <a:pPr lvl="1"/>
            <a:r>
              <a:rPr lang="en-US" dirty="0"/>
              <a:t>Transformation: in queries or views, produces </a:t>
            </a:r>
            <a:r>
              <a:rPr lang="en-US" i="1" dirty="0"/>
              <a:t>ad hoc</a:t>
            </a:r>
            <a:r>
              <a:rPr lang="en-US" dirty="0"/>
              <a:t> model </a:t>
            </a:r>
          </a:p>
          <a:p>
            <a:pPr lvl="1"/>
            <a:r>
              <a:rPr lang="en-US" dirty="0"/>
              <a:t>Use: </a:t>
            </a:r>
            <a:r>
              <a:rPr lang="en-US" dirty="0" smtClean="0"/>
              <a:t>import in </a:t>
            </a:r>
            <a:r>
              <a:rPr lang="en-US" dirty="0"/>
              <a:t>other model, either </a:t>
            </a:r>
            <a:r>
              <a:rPr lang="en-US" dirty="0" smtClean="0"/>
              <a:t>original </a:t>
            </a:r>
            <a:r>
              <a:rPr lang="en-US" dirty="0"/>
              <a:t>of transformed version</a:t>
            </a:r>
          </a:p>
          <a:p>
            <a:r>
              <a:rPr lang="en-US" dirty="0"/>
              <a:t>Generally:</a:t>
            </a:r>
          </a:p>
          <a:p>
            <a:pPr lvl="1"/>
            <a:r>
              <a:rPr lang="en-US" dirty="0"/>
              <a:t>Produce a view which is </a:t>
            </a:r>
            <a:r>
              <a:rPr lang="en-US" dirty="0" smtClean="0"/>
              <a:t>a </a:t>
            </a:r>
            <a:r>
              <a:rPr lang="en-US" dirty="0"/>
              <a:t>partial representation of a transformed alternative version of some </a:t>
            </a:r>
            <a:r>
              <a:rPr lang="en-US" i="1" dirty="0"/>
              <a:t>ad hoc</a:t>
            </a:r>
            <a:r>
              <a:rPr lang="en-US" dirty="0"/>
              <a:t>  model that used part of original model in some </a:t>
            </a:r>
            <a:r>
              <a:rPr lang="en-US" dirty="0" smtClean="0"/>
              <a:t>representation.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30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1752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How do we keep track of source and meaning of information</a:t>
            </a:r>
          </a:p>
          <a:p>
            <a:endParaRPr lang="de-DE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3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can UTYPE-s </a:t>
            </a:r>
            <a:r>
              <a:rPr lang="en-US" dirty="0" smtClean="0"/>
              <a:t>help </a:t>
            </a:r>
            <a:r>
              <a:rPr lang="en-US" dirty="0" smtClean="0"/>
              <a:t>interoperability between models/representations/views?</a:t>
            </a:r>
          </a:p>
          <a:p>
            <a:pPr lvl="1"/>
            <a:r>
              <a:rPr lang="en-US" dirty="0" smtClean="0"/>
              <a:t>In what contexts?</a:t>
            </a:r>
            <a:endParaRPr lang="en-US" dirty="0" smtClean="0"/>
          </a:p>
          <a:p>
            <a:r>
              <a:rPr lang="en-US" dirty="0" smtClean="0"/>
              <a:t>How far can one use them; fields only, classes, relations?</a:t>
            </a:r>
          </a:p>
          <a:p>
            <a:r>
              <a:rPr lang="en-US" dirty="0" smtClean="0"/>
              <a:t>Meaning of query results can not be represented by simple mappings in general.</a:t>
            </a:r>
          </a:p>
          <a:p>
            <a:r>
              <a:rPr lang="en-US" dirty="0" smtClean="0"/>
              <a:t>Usefulness of UTYPEs depends very much on the model</a:t>
            </a:r>
          </a:p>
          <a:p>
            <a:pPr lvl="1"/>
            <a:r>
              <a:rPr lang="en-US" dirty="0" smtClean="0"/>
              <a:t>E.g. in </a:t>
            </a:r>
            <a:r>
              <a:rPr lang="en-US" dirty="0" err="1" smtClean="0"/>
              <a:t>SimDM</a:t>
            </a:r>
            <a:r>
              <a:rPr lang="en-US" dirty="0" smtClean="0"/>
              <a:t> UFIs would be more useful.</a:t>
            </a:r>
            <a:endParaRPr lang="en-US" dirty="0" smtClean="0"/>
          </a:p>
          <a:p>
            <a:endParaRPr lang="de-D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UTYPE-s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999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models in IVOA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MUST/SHOULD provide</a:t>
            </a:r>
            <a:endParaRPr lang="en-US" dirty="0" smtClean="0"/>
          </a:p>
          <a:p>
            <a:r>
              <a:rPr lang="en-US" dirty="0" smtClean="0"/>
              <a:t>UML</a:t>
            </a:r>
            <a:endParaRPr lang="en-US" dirty="0"/>
          </a:p>
          <a:p>
            <a:r>
              <a:rPr lang="en-US" dirty="0" smtClean="0"/>
              <a:t>XSD</a:t>
            </a:r>
            <a:endParaRPr lang="en-US" dirty="0"/>
          </a:p>
          <a:p>
            <a:r>
              <a:rPr lang="en-US" dirty="0"/>
              <a:t>UTYPE-s</a:t>
            </a:r>
          </a:p>
          <a:p>
            <a:r>
              <a:rPr lang="en-US" dirty="0" smtClean="0"/>
              <a:t>Documentation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 formal constraints on any of these representations!</a:t>
            </a:r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45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Microsoft Office PowerPoint</Application>
  <PresentationFormat>On-screen Show (4:3)</PresentationFormat>
  <Paragraphs>191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VO-URP: on data modeling, UTYPEs and more</vt:lpstr>
      <vt:lpstr>Aim 1: overview of VO-URP</vt:lpstr>
      <vt:lpstr>Aim 2: discuss UTYPE-s</vt:lpstr>
      <vt:lpstr>Context: data modeling in IVOA</vt:lpstr>
      <vt:lpstr>Instantiation</vt:lpstr>
      <vt:lpstr>Transformation</vt:lpstr>
      <vt:lpstr>Problem</vt:lpstr>
      <vt:lpstr>Questions on UTYPE-s</vt:lpstr>
      <vt:lpstr>Data models in IVOA</vt:lpstr>
      <vt:lpstr>IVOA models rather non-uniform.</vt:lpstr>
      <vt:lpstr>Interoperability of data models</vt:lpstr>
      <vt:lpstr>An example what this could look like: </vt:lpstr>
      <vt:lpstr>Spin-off from Simulation Database (SimDB)</vt:lpstr>
      <vt:lpstr>PowerPoint Presentation</vt:lpstr>
      <vt:lpstr>SimDB, Trieste 2008</vt:lpstr>
      <vt:lpstr>VO-URP representation: .vo-urp</vt:lpstr>
      <vt:lpstr>VO-URP Data model representations</vt:lpstr>
      <vt:lpstr>.vo-urp as domain specific language</vt:lpstr>
      <vt:lpstr>VO-URP: Reference Web Application</vt:lpstr>
      <vt:lpstr>VO-URP and UTYPE-s</vt:lpstr>
      <vt:lpstr>VO-URP’s UTYPE BNF</vt:lpstr>
      <vt:lpstr>Use of UTYPE-s in VO-URP/SimDM</vt:lpstr>
      <vt:lpstr>Our suggestion (possibly) independent of UTYPE discussion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VO-URP: of data modeling, UTYPEs and more</dc:title>
  <dc:creator>GerardLemson</dc:creator>
  <cp:lastModifiedBy>GerardLemson</cp:lastModifiedBy>
  <cp:revision>63</cp:revision>
  <dcterms:created xsi:type="dcterms:W3CDTF">2006-08-16T00:00:00Z</dcterms:created>
  <dcterms:modified xsi:type="dcterms:W3CDTF">2012-05-23T16:13:54Z</dcterms:modified>
</cp:coreProperties>
</file>