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79" r:id="rId4"/>
    <p:sldId id="292" r:id="rId5"/>
    <p:sldId id="278" r:id="rId6"/>
    <p:sldId id="293" r:id="rId7"/>
    <p:sldId id="294" r:id="rId8"/>
    <p:sldId id="276" r:id="rId9"/>
    <p:sldId id="277" r:id="rId10"/>
    <p:sldId id="257" r:id="rId11"/>
    <p:sldId id="259" r:id="rId12"/>
    <p:sldId id="260" r:id="rId13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544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0E66C-F095-5749-AA66-41494522D748}" type="datetime1">
              <a:rPr lang="fr-FR" smtClean="0"/>
              <a:pPr/>
              <a:t>22/05/12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79C0-289E-F84D-AD0A-F7E2581BFB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A2A0-11F3-204A-8C5B-F5DFB22F1BCB}" type="datetime1">
              <a:rPr lang="fr-FR" smtClean="0"/>
              <a:pPr/>
              <a:t>22/05/12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A9AF-65E3-304C-A188-322DC1A328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266770" y="6501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mtClean="0"/>
              <a:t>Saada an TapHandle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299" y="6356351"/>
            <a:ext cx="2719298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3B4EFE8-D4EC-CA49-8BF7-FDDE8382DB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86014"/>
            <a:ext cx="8915400" cy="61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16729" y="6356351"/>
            <a:ext cx="440472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8EB4E3"/>
                </a:solidFill>
              </a:defRPr>
            </a:lvl1pPr>
          </a:lstStyle>
          <a:p>
            <a:r>
              <a:rPr lang="fr-FR" smtClean="0"/>
              <a:t>Saada an TapHandle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65219" y="6412145"/>
            <a:ext cx="715060" cy="3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942849" y="6386996"/>
            <a:ext cx="414894" cy="3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24824" y="6299483"/>
            <a:ext cx="522248" cy="49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749091" y="6356350"/>
            <a:ext cx="73117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1198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mtClean="0"/>
              <a:t>05/2012</a:t>
            </a:r>
            <a:endParaRPr lang="fr-FR" dirty="0"/>
          </a:p>
        </p:txBody>
      </p:sp>
      <p:pic>
        <p:nvPicPr>
          <p:cNvPr id="10" name="Image 9" descr="device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49073" y="6372207"/>
            <a:ext cx="400018" cy="369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cxvcxvxcv" TargetMode="External"/><Relationship Id="rId4" Type="http://schemas.openxmlformats.org/officeDocument/2006/relationships/image" Target="../media/image6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ada.unistra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MNyKRRUNrQ" TargetMode="External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dMaTBO0GwA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0dqB5Ks2zs" TargetMode="External"/><Relationship Id="rId4" Type="http://schemas.openxmlformats.org/officeDocument/2006/relationships/hyperlink" Target="http://youtu.be/O2luWrM_lsg" TargetMode="External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Pib1SpqlLA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kZ3PrVmB_g" TargetMode="External"/><Relationship Id="rId4" Type="http://schemas.openxmlformats.org/officeDocument/2006/relationships/hyperlink" Target="http://youtu.be/csO8UIbSBnk" TargetMode="External"/><Relationship Id="rId5" Type="http://schemas.openxmlformats.org/officeDocument/2006/relationships/hyperlink" Target="http://youtu.be/1NWb7fP7xJc" TargetMode="External"/><Relationship Id="rId6" Type="http://schemas.openxmlformats.org/officeDocument/2006/relationships/hyperlink" Target="http://youtu.be/HAcJNbf9QGc" TargetMode="Externa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499869"/>
            <a:ext cx="8420100" cy="2735812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/>
              <a:t>Last News</a:t>
            </a:r>
            <a:br>
              <a:rPr lang="fr-FR" sz="6000" dirty="0" smtClean="0"/>
            </a:br>
            <a:r>
              <a:rPr lang="fr-FR" sz="6000" dirty="0" smtClean="0"/>
              <a:t>of</a:t>
            </a:r>
            <a:br>
              <a:rPr lang="fr-FR" sz="6000" dirty="0" smtClean="0"/>
            </a:br>
            <a:r>
              <a:rPr lang="fr-FR" sz="6000" dirty="0" smtClean="0"/>
              <a:t>and</a:t>
            </a:r>
            <a:endParaRPr lang="fr-FR" sz="60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7389" y="3252982"/>
            <a:ext cx="9020761" cy="273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http://saada.u</a:t>
            </a:r>
            <a:r>
              <a:rPr lang="fr-FR" sz="4400" dirty="0" smtClean="0">
                <a:latin typeface="+mj-lt"/>
                <a:ea typeface="+mj-ea"/>
                <a:cs typeface="+mj-cs"/>
                <a:hlinkClick r:id="rId2"/>
              </a:rPr>
              <a:t>nistra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.fr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4400" dirty="0" smtClean="0">
                <a:hlinkClick r:id="rId3" action="ppaction://hlinkfile"/>
              </a:rPr>
              <a:t/>
            </a:r>
            <a:br>
              <a:rPr lang="fr-FR" sz="4400" dirty="0" smtClean="0">
                <a:hlinkClick r:id="rId3" action="ppaction://hlinkfile"/>
              </a:rPr>
            </a:br>
            <a:r>
              <a:rPr lang="fr-FR" sz="4400" dirty="0" smtClean="0">
                <a:hlinkClick r:id="rId3" action="ppaction://hlinkfile"/>
              </a:rPr>
              <a:t>http://</a:t>
            </a:r>
            <a:r>
              <a:rPr lang="fr-FR" sz="4400" dirty="0" err="1" smtClean="0">
                <a:hlinkClick r:id="rId3" action="ppaction://hlinkfile"/>
              </a:rPr>
              <a:t>saada.unistra.fr/taphandle</a:t>
            </a:r>
            <a:endParaRPr lang="fr-FR" sz="440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err="1" smtClean="0">
                <a:latin typeface="+mj-lt"/>
                <a:ea typeface="+mj-ea"/>
                <a:cs typeface="+mj-cs"/>
              </a:rPr>
              <a:t>laurent.michel@astro.unistra.fr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saadatransp-tex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042" y="2395992"/>
            <a:ext cx="2018975" cy="988066"/>
          </a:xfrm>
          <a:prstGeom prst="rect">
            <a:avLst/>
          </a:prstGeom>
        </p:spPr>
      </p:pic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15" y="2217711"/>
            <a:ext cx="1700040" cy="1166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pic>
        <p:nvPicPr>
          <p:cNvPr id="10" name="Image 9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13"/>
            <a:ext cx="1018117" cy="6985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78139" y="1211772"/>
            <a:ext cx="8300933" cy="48006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Browsing TAP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services from a WEB browser in order to visualize any data format.</a:t>
            </a:r>
          </a:p>
          <a:p>
            <a:pPr marL="822960" lvl="1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800" baseline="0" dirty="0" smtClean="0"/>
              <a:t>Structured</a:t>
            </a:r>
            <a:r>
              <a:rPr lang="en-US" sz="2800" dirty="0" smtClean="0"/>
              <a:t> files (FITS, </a:t>
            </a:r>
            <a:r>
              <a:rPr lang="en-US" sz="2800" dirty="0" err="1" smtClean="0"/>
              <a:t>VOTables</a:t>
            </a:r>
            <a:r>
              <a:rPr lang="en-US" sz="2800" dirty="0" smtClean="0"/>
              <a:t>) displayed through a SAMP connection</a:t>
            </a:r>
          </a:p>
          <a:p>
            <a:pPr marL="822960" lvl="1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files (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…) displayed with the built-in browser features</a:t>
            </a:r>
            <a:b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400" dirty="0" smtClean="0"/>
          </a:p>
          <a:p>
            <a:pPr marL="365760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TAP services presented </a:t>
            </a:r>
            <a:r>
              <a:rPr lang="en-US" sz="3200" b="1" dirty="0" smtClean="0"/>
              <a:t>on a single WEB page.</a:t>
            </a:r>
          </a:p>
          <a:p>
            <a:pPr marL="365760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b="1" dirty="0" smtClean="0"/>
              <a:t>Possibility of “naked eye” data selection</a:t>
            </a:r>
            <a:br>
              <a:rPr lang="en-US" sz="3200" b="1" dirty="0" smtClean="0"/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990600" y="166338"/>
            <a:ext cx="8915400" cy="618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Key-Points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à coins arrondis 113"/>
          <p:cNvSpPr/>
          <p:nvPr/>
        </p:nvSpPr>
        <p:spPr>
          <a:xfrm>
            <a:off x="259884" y="774200"/>
            <a:ext cx="9475458" cy="2851865"/>
          </a:xfrm>
          <a:prstGeom prst="roundRect">
            <a:avLst>
              <a:gd name="adj" fmla="val 638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16000">
                <a:schemeClr val="accent3">
                  <a:lumMod val="20000"/>
                  <a:lumOff val="80000"/>
                </a:schemeClr>
              </a:gs>
              <a:gs pos="59000">
                <a:schemeClr val="accent3">
                  <a:lumMod val="20000"/>
                  <a:lumOff val="80000"/>
                </a:schemeClr>
              </a:gs>
              <a:gs pos="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à coins arrondis 112"/>
          <p:cNvSpPr/>
          <p:nvPr/>
        </p:nvSpPr>
        <p:spPr>
          <a:xfrm>
            <a:off x="7149554" y="3757852"/>
            <a:ext cx="2585788" cy="2648816"/>
          </a:xfrm>
          <a:prstGeom prst="roundRect">
            <a:avLst>
              <a:gd name="adj" fmla="val 638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16000">
                <a:schemeClr val="accent3">
                  <a:lumMod val="20000"/>
                  <a:lumOff val="80000"/>
                </a:schemeClr>
              </a:gs>
              <a:gs pos="59000">
                <a:schemeClr val="accent3">
                  <a:lumMod val="20000"/>
                  <a:lumOff val="80000"/>
                </a:schemeClr>
              </a:gs>
              <a:gs pos="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à coins arrondis 111"/>
          <p:cNvSpPr/>
          <p:nvPr/>
        </p:nvSpPr>
        <p:spPr>
          <a:xfrm>
            <a:off x="303818" y="3819767"/>
            <a:ext cx="2112736" cy="2648816"/>
          </a:xfrm>
          <a:prstGeom prst="roundRect">
            <a:avLst>
              <a:gd name="adj" fmla="val 638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16000">
                <a:schemeClr val="accent3">
                  <a:lumMod val="20000"/>
                  <a:lumOff val="80000"/>
                </a:schemeClr>
              </a:gs>
              <a:gs pos="59000">
                <a:schemeClr val="accent3">
                  <a:lumMod val="20000"/>
                  <a:lumOff val="80000"/>
                </a:schemeClr>
              </a:gs>
              <a:gs pos="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à coins arrondis 107"/>
          <p:cNvSpPr/>
          <p:nvPr/>
        </p:nvSpPr>
        <p:spPr>
          <a:xfrm>
            <a:off x="2504381" y="1985967"/>
            <a:ext cx="4555671" cy="4471801"/>
          </a:xfrm>
          <a:prstGeom prst="roundRect">
            <a:avLst>
              <a:gd name="adj" fmla="val 6385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8682" y="-66586"/>
            <a:ext cx="8915400" cy="850219"/>
          </a:xfrm>
        </p:spPr>
        <p:txBody>
          <a:bodyPr/>
          <a:lstStyle/>
          <a:p>
            <a:r>
              <a:rPr lang="en-GB" i="1" dirty="0" err="1" smtClean="0"/>
              <a:t>Taphandle</a:t>
            </a:r>
            <a:r>
              <a:rPr lang="en-GB" i="1" dirty="0" smtClean="0"/>
              <a:t> </a:t>
            </a:r>
            <a:r>
              <a:rPr lang="en-GB" b="1" dirty="0" smtClean="0"/>
              <a:t>Architecture</a:t>
            </a:r>
            <a:endParaRPr lang="en-GB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3798" y="4599727"/>
            <a:ext cx="932993" cy="10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54" y="4031365"/>
            <a:ext cx="730351" cy="6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403" y="4957962"/>
            <a:ext cx="464468" cy="4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9"/>
          <p:cNvCxnSpPr>
            <a:stCxn id="50" idx="3"/>
            <a:endCxn id="9" idx="1"/>
          </p:cNvCxnSpPr>
          <p:nvPr/>
        </p:nvCxnSpPr>
        <p:spPr>
          <a:xfrm flipV="1">
            <a:off x="6426263" y="5172333"/>
            <a:ext cx="1233140" cy="18853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94" idx="1"/>
            <a:endCxn id="9" idx="2"/>
          </p:cNvCxnSpPr>
          <p:nvPr/>
        </p:nvCxnSpPr>
        <p:spPr>
          <a:xfrm rot="10800000">
            <a:off x="7891638" y="5386702"/>
            <a:ext cx="1083227" cy="580602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9" idx="3"/>
            <a:endCxn id="7" idx="1"/>
          </p:cNvCxnSpPr>
          <p:nvPr/>
        </p:nvCxnSpPr>
        <p:spPr>
          <a:xfrm flipV="1">
            <a:off x="8123871" y="5143086"/>
            <a:ext cx="619927" cy="29246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50" idx="1"/>
            <a:endCxn id="8" idx="3"/>
          </p:cNvCxnSpPr>
          <p:nvPr/>
        </p:nvCxnSpPr>
        <p:spPr>
          <a:xfrm rot="10800000">
            <a:off x="1395504" y="4368452"/>
            <a:ext cx="1526402" cy="822735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5" idx="3"/>
            <a:endCxn id="50" idx="1"/>
          </p:cNvCxnSpPr>
          <p:nvPr/>
        </p:nvCxnSpPr>
        <p:spPr>
          <a:xfrm flipV="1">
            <a:off x="1355662" y="5191185"/>
            <a:ext cx="1566244" cy="110286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214" y="4939042"/>
            <a:ext cx="816448" cy="72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avec flèche 15"/>
          <p:cNvCxnSpPr>
            <a:endCxn id="49" idx="3"/>
          </p:cNvCxnSpPr>
          <p:nvPr/>
        </p:nvCxnSpPr>
        <p:spPr>
          <a:xfrm>
            <a:off x="1896409" y="2746060"/>
            <a:ext cx="1369994" cy="304792"/>
          </a:xfrm>
          <a:prstGeom prst="straightConnector1">
            <a:avLst/>
          </a:prstGeom>
          <a:ln w="889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883" y="944788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551388" y="2524137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TAP service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Hexagone 48"/>
          <p:cNvSpPr/>
          <p:nvPr/>
        </p:nvSpPr>
        <p:spPr>
          <a:xfrm>
            <a:off x="3266403" y="2583719"/>
            <a:ext cx="2593333" cy="93426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Proxy Server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50" name="Image 49" descr="P087_fig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907" y="4192155"/>
            <a:ext cx="3504357" cy="1998060"/>
          </a:xfrm>
          <a:prstGeom prst="rect">
            <a:avLst/>
          </a:prstGeom>
        </p:spPr>
      </p:pic>
      <p:cxnSp>
        <p:nvCxnSpPr>
          <p:cNvPr id="53" name="Connecteur droit avec flèche 52"/>
          <p:cNvCxnSpPr>
            <a:stCxn id="116" idx="2"/>
            <a:endCxn id="49" idx="4"/>
          </p:cNvCxnSpPr>
          <p:nvPr/>
        </p:nvCxnSpPr>
        <p:spPr>
          <a:xfrm rot="16200000" flipH="1">
            <a:off x="2557117" y="1640865"/>
            <a:ext cx="1191953" cy="693754"/>
          </a:xfrm>
          <a:prstGeom prst="straightConnector1">
            <a:avLst/>
          </a:prstGeom>
          <a:ln w="889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367" idx="2"/>
            <a:endCxn id="49" idx="5"/>
          </p:cNvCxnSpPr>
          <p:nvPr/>
        </p:nvCxnSpPr>
        <p:spPr>
          <a:xfrm rot="5400000">
            <a:off x="5518882" y="1570153"/>
            <a:ext cx="1120853" cy="906278"/>
          </a:xfrm>
          <a:prstGeom prst="straightConnector1">
            <a:avLst/>
          </a:prstGeom>
          <a:ln w="889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368" idx="1"/>
            <a:endCxn id="49" idx="0"/>
          </p:cNvCxnSpPr>
          <p:nvPr/>
        </p:nvCxnSpPr>
        <p:spPr>
          <a:xfrm rot="10800000" flipV="1">
            <a:off x="5859737" y="2486005"/>
            <a:ext cx="2031901" cy="564848"/>
          </a:xfrm>
          <a:prstGeom prst="straightConnector1">
            <a:avLst/>
          </a:prstGeom>
          <a:ln w="889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50" idx="0"/>
          </p:cNvCxnSpPr>
          <p:nvPr/>
        </p:nvCxnSpPr>
        <p:spPr>
          <a:xfrm rot="5400000">
            <a:off x="4337401" y="3855467"/>
            <a:ext cx="673373" cy="2"/>
          </a:xfrm>
          <a:prstGeom prst="straightConnector1">
            <a:avLst/>
          </a:prstGeom>
          <a:ln w="889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50" idx="1"/>
            <a:endCxn id="79" idx="3"/>
          </p:cNvCxnSpPr>
          <p:nvPr/>
        </p:nvCxnSpPr>
        <p:spPr>
          <a:xfrm rot="10800000" flipV="1">
            <a:off x="1190373" y="5191185"/>
            <a:ext cx="1731535" cy="914070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788061" y="5920589"/>
            <a:ext cx="40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89435" y="3757852"/>
            <a:ext cx="1272577" cy="69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ZoneTexte 82"/>
          <p:cNvSpPr txBox="1"/>
          <p:nvPr/>
        </p:nvSpPr>
        <p:spPr>
          <a:xfrm>
            <a:off x="3676032" y="1796826"/>
            <a:ext cx="1626367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UWS/TAP/XML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320558" y="3626065"/>
            <a:ext cx="718929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JSON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4044568" y="5294568"/>
            <a:ext cx="1424839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AJAX/</a:t>
            </a:r>
            <a:r>
              <a:rPr lang="en-GB" i="1" dirty="0" err="1" smtClean="0">
                <a:solidFill>
                  <a:schemeClr val="accent1">
                    <a:lumMod val="75000"/>
                  </a:schemeClr>
                </a:solidFill>
              </a:rPr>
              <a:t>JQuery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974864" y="5782638"/>
            <a:ext cx="40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….</a:t>
            </a:r>
            <a:endParaRPr lang="en-GB" dirty="0"/>
          </a:p>
        </p:txBody>
      </p:sp>
      <p:cxnSp>
        <p:nvCxnSpPr>
          <p:cNvPr id="96" name="Connecteur droit 95"/>
          <p:cNvCxnSpPr>
            <a:stCxn id="81" idx="1"/>
            <a:endCxn id="9" idx="0"/>
          </p:cNvCxnSpPr>
          <p:nvPr/>
        </p:nvCxnSpPr>
        <p:spPr>
          <a:xfrm rot="10800000" flipV="1">
            <a:off x="7891637" y="4103348"/>
            <a:ext cx="597799" cy="854614"/>
          </a:xfrm>
          <a:prstGeom prst="line">
            <a:avLst/>
          </a:prstGeom>
          <a:ln w="984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650383" y="4998493"/>
            <a:ext cx="79444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SAMP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1473684" y="4939041"/>
            <a:ext cx="186621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Browser Features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5671117" y="6102405"/>
            <a:ext cx="120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Taphandle</a:t>
            </a:r>
            <a:endParaRPr lang="en-GB" i="1" dirty="0"/>
          </a:p>
        </p:txBody>
      </p:sp>
      <p:sp>
        <p:nvSpPr>
          <p:cNvPr id="116" name="ZoneTexte 115"/>
          <p:cNvSpPr txBox="1"/>
          <p:nvPr/>
        </p:nvSpPr>
        <p:spPr>
          <a:xfrm>
            <a:off x="2185437" y="1022434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TAP service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7" name="ZoneTexte 366"/>
          <p:cNvSpPr txBox="1"/>
          <p:nvPr/>
        </p:nvSpPr>
        <p:spPr>
          <a:xfrm>
            <a:off x="5911668" y="1093534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TAP service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8" name="ZoneTexte 367"/>
          <p:cNvSpPr txBox="1"/>
          <p:nvPr/>
        </p:nvSpPr>
        <p:spPr>
          <a:xfrm>
            <a:off x="7891637" y="2301339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TAP service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Espace réservé de la date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05/2012</a:t>
            </a:r>
            <a:endParaRPr lang="fr-FR" dirty="0"/>
          </a:p>
        </p:txBody>
      </p:sp>
      <p:pic>
        <p:nvPicPr>
          <p:cNvPr id="41" name="Image 40" descr="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508"/>
            <a:ext cx="1018117" cy="698500"/>
          </a:xfrm>
          <a:prstGeom prst="rect">
            <a:avLst/>
          </a:prstGeom>
        </p:spPr>
      </p:pic>
      <p:sp>
        <p:nvSpPr>
          <p:cNvPr id="43" name="Espace réservé du pied de page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260" y="166108"/>
            <a:ext cx="8915400" cy="618175"/>
          </a:xfrm>
        </p:spPr>
        <p:txBody>
          <a:bodyPr>
            <a:normAutofit fontScale="90000"/>
          </a:bodyPr>
          <a:lstStyle/>
          <a:p>
            <a:r>
              <a:rPr lang="fr-FR" i="1" smtClean="0"/>
              <a:t>Futur de TapHandle</a:t>
            </a:r>
            <a:endParaRPr lang="fr-FR" i="1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95300" y="1298629"/>
            <a:ext cx="9097749" cy="4685495"/>
          </a:xfrm>
        </p:spPr>
        <p:txBody>
          <a:bodyPr>
            <a:normAutofit/>
          </a:bodyPr>
          <a:lstStyle/>
          <a:p>
            <a:r>
              <a:rPr lang="en-GB" b="1" dirty="0" smtClean="0"/>
              <a:t>Improvement</a:t>
            </a:r>
          </a:p>
          <a:p>
            <a:pPr lvl="1"/>
            <a:r>
              <a:rPr lang="en-GB" dirty="0" smtClean="0"/>
              <a:t>Look and Feel improvement</a:t>
            </a:r>
          </a:p>
          <a:p>
            <a:pPr lvl="1"/>
            <a:r>
              <a:rPr lang="en-GB" dirty="0" smtClean="0"/>
              <a:t>ADQL Upload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Open Project</a:t>
            </a:r>
          </a:p>
          <a:p>
            <a:pPr lvl="1"/>
            <a:r>
              <a:rPr lang="en-GB" dirty="0" smtClean="0"/>
              <a:t>Contributors are welcome on</a:t>
            </a:r>
            <a:br>
              <a:rPr lang="en-GB" dirty="0" smtClean="0"/>
            </a:br>
            <a:r>
              <a:rPr lang="en-GB" u="sng" dirty="0" smtClean="0">
                <a:solidFill>
                  <a:srgbClr val="3366FF"/>
                </a:solidFill>
              </a:rPr>
              <a:t>http://</a:t>
            </a:r>
            <a:r>
              <a:rPr lang="en-GB" u="sng" dirty="0" err="1" smtClean="0">
                <a:solidFill>
                  <a:srgbClr val="3366FF"/>
                </a:solidFill>
              </a:rPr>
              <a:t>code.google.com/p/tap</a:t>
            </a:r>
            <a:r>
              <a:rPr lang="en-GB" u="sng" dirty="0" smtClean="0">
                <a:solidFill>
                  <a:srgbClr val="3366FF"/>
                </a:solidFill>
              </a:rPr>
              <a:t>-handles/</a:t>
            </a:r>
            <a:endParaRPr lang="en-GB" u="sng" dirty="0">
              <a:solidFill>
                <a:srgbClr val="3366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44"/>
            <a:ext cx="1018117" cy="6985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pic>
        <p:nvPicPr>
          <p:cNvPr id="9" name="Image 8" descr="saadatransp-tex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7" y="111481"/>
            <a:ext cx="1853021" cy="906850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124818" y="1128795"/>
            <a:ext cx="7777988" cy="48006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builds databases from data files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Code to write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 of heterogeneous dataset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host multiple data collections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persistent links between data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Meta-data tagging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units…) « by hand »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Web interface or VO protocols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Java layer on the top of an RDBMS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PostgresQL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MySQL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SQLite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141700" y="109530"/>
            <a:ext cx="8915400" cy="618175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Saada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Key-points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55" y="-4762"/>
            <a:ext cx="8122920" cy="1143000"/>
          </a:xfrm>
        </p:spPr>
        <p:txBody>
          <a:bodyPr/>
          <a:lstStyle/>
          <a:p>
            <a:r>
              <a:rPr lang="en-GB" smtClean="0"/>
              <a:t>1.6.0 Presented in 05/2011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en-GB" smtClean="0"/>
          </a:p>
        </p:txBody>
      </p:sp>
      <p:pic>
        <p:nvPicPr>
          <p:cNvPr id="11" name="Image 10" descr="saadatransp-tex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7" y="111481"/>
            <a:ext cx="1853021" cy="906850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013981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435608" y="1371272"/>
            <a:ext cx="7498080" cy="48771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	</a:t>
            </a:r>
            <a:r>
              <a:rPr lang="en-GB" sz="2400" dirty="0" smtClean="0"/>
              <a:t>Embedded database (simple file)</a:t>
            </a:r>
          </a:p>
          <a:p>
            <a:pPr lvl="1"/>
            <a:r>
              <a:rPr lang="en-GB" sz="2400" dirty="0" smtClean="0"/>
              <a:t>	Data storage in one simple file</a:t>
            </a:r>
          </a:p>
          <a:p>
            <a:pPr lvl="1"/>
            <a:r>
              <a:rPr lang="en-GB" sz="2400" dirty="0" smtClean="0"/>
              <a:t>	No client/server infrastructure to deploy</a:t>
            </a:r>
          </a:p>
          <a:p>
            <a:pPr lvl="1"/>
            <a:r>
              <a:rPr lang="en-GB" sz="2400" dirty="0" smtClean="0"/>
              <a:t>	But real limitations (tables &lt; 1e6 rows)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dirty="0" smtClean="0"/>
              <a:t>            TAP access</a:t>
            </a:r>
          </a:p>
          <a:p>
            <a:pPr lvl="1"/>
            <a:r>
              <a:rPr lang="en-GB" sz="2400" dirty="0" smtClean="0"/>
              <a:t>	Asynchronous TAP queries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            New Web interface</a:t>
            </a:r>
          </a:p>
          <a:p>
            <a:pPr lvl="1"/>
            <a:r>
              <a:rPr lang="en-GB" sz="2400" dirty="0" smtClean="0"/>
              <a:t>	Ajax based</a:t>
            </a:r>
          </a:p>
          <a:p>
            <a:pPr lvl="1"/>
            <a:r>
              <a:rPr lang="en-GB" sz="2400" dirty="0" smtClean="0"/>
              <a:t>	</a:t>
            </a:r>
            <a:r>
              <a:rPr lang="en-GB" sz="2400" dirty="0" err="1" smtClean="0"/>
              <a:t>Samp</a:t>
            </a:r>
            <a:r>
              <a:rPr lang="en-GB" sz="2400" dirty="0" smtClean="0"/>
              <a:t> (</a:t>
            </a:r>
            <a:r>
              <a:rPr lang="en-GB" sz="2400" dirty="0" err="1" smtClean="0"/>
              <a:t>WebSampConnector</a:t>
            </a:r>
            <a:r>
              <a:rPr lang="en-GB" sz="2400" dirty="0" smtClean="0"/>
              <a:t> OBSPM)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61" y="1108796"/>
            <a:ext cx="1922464" cy="814695"/>
          </a:xfrm>
          <a:prstGeom prst="rect">
            <a:avLst/>
          </a:prstGeom>
        </p:spPr>
      </p:pic>
      <p:pic>
        <p:nvPicPr>
          <p:cNvPr id="5" name="Image 4" descr="ivoa_logo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354" y="3295798"/>
            <a:ext cx="1238008" cy="641860"/>
          </a:xfrm>
          <a:prstGeom prst="rect">
            <a:avLst/>
          </a:prstGeom>
        </p:spPr>
      </p:pic>
      <p:pic>
        <p:nvPicPr>
          <p:cNvPr id="6" name="Image 5" descr="Capture d’écran 2011-05-14 à 17.53.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733" y="4565651"/>
            <a:ext cx="1084368" cy="65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Data base creation</a:t>
            </a:r>
            <a:r>
              <a:rPr lang="fr-FR" dirty="0" smtClean="0"/>
              <a:t>: </a:t>
            </a:r>
            <a:r>
              <a:rPr lang="fr-FR" dirty="0" err="1" smtClean="0"/>
              <a:t>Loading</a:t>
            </a:r>
            <a:r>
              <a:rPr lang="fr-FR" dirty="0" smtClean="0"/>
              <a:t> 3 catalogues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Readme</a:t>
            </a:r>
            <a:r>
              <a:rPr lang="fr-FR" dirty="0" smtClean="0"/>
              <a:t> files and </a:t>
            </a:r>
            <a:r>
              <a:rPr lang="fr-FR" dirty="0" err="1" smtClean="0"/>
              <a:t>linking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to </a:t>
            </a:r>
            <a:r>
              <a:rPr lang="fr-FR" dirty="0" err="1" smtClean="0"/>
              <a:t>other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Set metada</a:t>
            </a:r>
            <a:r>
              <a:rPr lang="fr-FR" dirty="0" smtClean="0"/>
              <a:t>: Setting </a:t>
            </a:r>
            <a:r>
              <a:rPr lang="fr-FR" dirty="0" err="1" smtClean="0"/>
              <a:t>UCDs</a:t>
            </a:r>
            <a:r>
              <a:rPr lang="fr-FR" dirty="0" smtClean="0"/>
              <a:t> in </a:t>
            </a:r>
            <a:r>
              <a:rPr lang="fr-FR" dirty="0" err="1" smtClean="0"/>
              <a:t>some</a:t>
            </a:r>
            <a:r>
              <a:rPr lang="fr-FR" dirty="0" smtClean="0"/>
              <a:t> table </a:t>
            </a:r>
            <a:r>
              <a:rPr lang="fr-FR" dirty="0" err="1" smtClean="0"/>
              <a:t>column</a:t>
            </a:r>
            <a:r>
              <a:rPr lang="fr-FR" dirty="0" smtClean="0"/>
              <a:t> and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to </a:t>
            </a:r>
            <a:r>
              <a:rPr lang="fr-FR" dirty="0" err="1" smtClean="0"/>
              <a:t>run</a:t>
            </a:r>
            <a:r>
              <a:rPr lang="fr-FR" dirty="0" smtClean="0"/>
              <a:t> a </a:t>
            </a:r>
            <a:r>
              <a:rPr lang="fr-FR" dirty="0" err="1" smtClean="0"/>
              <a:t>query</a:t>
            </a:r>
            <a:r>
              <a:rPr lang="fr-FR" dirty="0" smtClean="0"/>
              <a:t> on </a:t>
            </a:r>
            <a:r>
              <a:rPr lang="fr-FR" dirty="0" err="1" smtClean="0"/>
              <a:t>several</a:t>
            </a:r>
            <a:r>
              <a:rPr lang="fr-FR" dirty="0" smtClean="0"/>
              <a:t> tables 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02841" y="1418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6729" y="0"/>
            <a:ext cx="8122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saadatransp-tex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7" y="111481"/>
            <a:ext cx="1853021" cy="90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969" y="-16204"/>
            <a:ext cx="8122920" cy="1143000"/>
          </a:xfrm>
        </p:spPr>
        <p:txBody>
          <a:bodyPr/>
          <a:lstStyle/>
          <a:p>
            <a:r>
              <a:rPr lang="fr-FR" dirty="0" smtClean="0"/>
              <a:t>Saada1.7.0 (beta online)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299" y="1394156"/>
            <a:ext cx="9258873" cy="4877128"/>
          </a:xfrm>
        </p:spPr>
        <p:txBody>
          <a:bodyPr>
            <a:normAutofit/>
          </a:bodyPr>
          <a:lstStyle/>
          <a:p>
            <a:r>
              <a:rPr lang="fr-FR" dirty="0" smtClean="0"/>
              <a:t>New administration </a:t>
            </a:r>
            <a:r>
              <a:rPr lang="fr-FR" dirty="0" err="1" smtClean="0"/>
              <a:t>tool</a:t>
            </a:r>
            <a:endParaRPr lang="fr-FR" dirty="0" smtClean="0"/>
          </a:p>
          <a:p>
            <a:pPr lvl="1"/>
            <a:r>
              <a:rPr lang="fr-FR" dirty="0" err="1" smtClean="0"/>
              <a:t>Better</a:t>
            </a:r>
            <a:r>
              <a:rPr lang="fr-FR" dirty="0" smtClean="0"/>
              <a:t> look and </a:t>
            </a:r>
            <a:r>
              <a:rPr lang="fr-FR" dirty="0" err="1" smtClean="0"/>
              <a:t>feel</a:t>
            </a:r>
            <a:endParaRPr lang="fr-FR" dirty="0" smtClean="0"/>
          </a:p>
          <a:p>
            <a:pPr lvl="1"/>
            <a:r>
              <a:rPr lang="fr-FR" dirty="0" smtClean="0"/>
              <a:t>Advanced </a:t>
            </a:r>
            <a:r>
              <a:rPr lang="fr-FR" dirty="0" err="1" smtClean="0"/>
              <a:t>tool</a:t>
            </a:r>
            <a:r>
              <a:rPr lang="fr-FR" dirty="0" smtClean="0"/>
              <a:t> for VO </a:t>
            </a:r>
            <a:r>
              <a:rPr lang="fr-FR" dirty="0" err="1" smtClean="0"/>
              <a:t>publishing</a:t>
            </a:r>
            <a:r>
              <a:rPr lang="fr-FR" dirty="0" smtClean="0"/>
              <a:t>  (TAP, </a:t>
            </a:r>
            <a:r>
              <a:rPr lang="fr-FR" dirty="0" err="1" smtClean="0"/>
              <a:t>ObsCore</a:t>
            </a:r>
            <a:r>
              <a:rPr lang="fr-FR" dirty="0" smtClean="0"/>
              <a:t>…)</a:t>
            </a:r>
            <a:br>
              <a:rPr lang="fr-FR" dirty="0" smtClean="0"/>
            </a:br>
            <a:endParaRPr lang="fr-FR" dirty="0" smtClean="0"/>
          </a:p>
          <a:p>
            <a:pPr lvl="1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 dirty="0" smtClean="0"/>
          </a:p>
        </p:txBody>
      </p:sp>
      <p:pic>
        <p:nvPicPr>
          <p:cNvPr id="12" name="Image 11" descr="admi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71" y="3347928"/>
            <a:ext cx="3544777" cy="2155637"/>
          </a:xfrm>
          <a:prstGeom prst="rect">
            <a:avLst/>
          </a:prstGeom>
        </p:spPr>
      </p:pic>
      <p:pic>
        <p:nvPicPr>
          <p:cNvPr id="13" name="Image 12" descr="admi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9" y="3347928"/>
            <a:ext cx="3544777" cy="2155637"/>
          </a:xfrm>
          <a:prstGeom prst="rect">
            <a:avLst/>
          </a:prstGeom>
        </p:spPr>
      </p:pic>
      <p:pic>
        <p:nvPicPr>
          <p:cNvPr id="10" name="Image 9" descr="saadatransp-tex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7" y="111481"/>
            <a:ext cx="1853021" cy="90685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299" y="1166018"/>
            <a:ext cx="8915400" cy="2575489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hlinkClick r:id="rId2"/>
              </a:rPr>
              <a:t>Data base upgrade</a:t>
            </a:r>
            <a:r>
              <a:rPr lang="fr-FR" dirty="0" smtClean="0"/>
              <a:t>: Saada 1.7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upgrade </a:t>
            </a:r>
            <a:r>
              <a:rPr lang="fr-FR" dirty="0" err="1" smtClean="0"/>
              <a:t>tool</a:t>
            </a:r>
            <a:r>
              <a:rPr lang="fr-FR" dirty="0" smtClean="0"/>
              <a:t>.</a:t>
            </a:r>
          </a:p>
          <a:p>
            <a:r>
              <a:rPr lang="fr-FR" dirty="0" smtClean="0">
                <a:hlinkClick r:id="rId3"/>
              </a:rPr>
              <a:t>Shopping cart</a:t>
            </a:r>
            <a:r>
              <a:rPr lang="fr-FR" dirty="0" smtClean="0"/>
              <a:t>: The web interface </a:t>
            </a:r>
            <a:r>
              <a:rPr lang="fr-FR" dirty="0" err="1" smtClean="0"/>
              <a:t>provides</a:t>
            </a:r>
            <a:r>
              <a:rPr lang="fr-FR" dirty="0" smtClean="0"/>
              <a:t> a shopping </a:t>
            </a:r>
            <a:r>
              <a:rPr lang="fr-FR" dirty="0" err="1" smtClean="0"/>
              <a:t>cart</a:t>
            </a:r>
            <a:r>
              <a:rPr lang="fr-FR" dirty="0" smtClean="0"/>
              <a:t> </a:t>
            </a:r>
            <a:r>
              <a:rPr lang="fr-FR" dirty="0" err="1" smtClean="0"/>
              <a:t>facility</a:t>
            </a:r>
            <a:r>
              <a:rPr lang="fr-FR" dirty="0" smtClean="0"/>
              <a:t> </a:t>
            </a:r>
            <a:r>
              <a:rPr lang="fr-FR" dirty="0" err="1" smtClean="0"/>
              <a:t>alllowing</a:t>
            </a:r>
            <a:r>
              <a:rPr lang="fr-FR" dirty="0" smtClean="0"/>
              <a:t> to </a:t>
            </a:r>
            <a:r>
              <a:rPr lang="fr-FR" dirty="0" err="1" smtClean="0"/>
              <a:t>download</a:t>
            </a:r>
            <a:r>
              <a:rPr lang="fr-FR" dirty="0" smtClean="0"/>
              <a:t> a </a:t>
            </a:r>
            <a:r>
              <a:rPr lang="fr-FR" dirty="0" err="1" smtClean="0"/>
              <a:t>selection</a:t>
            </a:r>
            <a:r>
              <a:rPr lang="fr-FR" dirty="0" smtClean="0"/>
              <a:t> of </a:t>
            </a:r>
            <a:r>
              <a:rPr lang="fr-FR" dirty="0" err="1" smtClean="0"/>
              <a:t>product</a:t>
            </a:r>
            <a:r>
              <a:rPr lang="fr-FR" dirty="0" smtClean="0"/>
              <a:t> files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data.</a:t>
            </a:r>
          </a:p>
          <a:p>
            <a:r>
              <a:rPr lang="fr-FR" dirty="0" smtClean="0">
                <a:hlinkClick r:id="rId4"/>
              </a:rPr>
              <a:t>Delegate the shopping cart processing </a:t>
            </a:r>
            <a:r>
              <a:rPr lang="fr-FR" dirty="0" smtClean="0"/>
              <a:t> The </a:t>
            </a:r>
            <a:r>
              <a:rPr lang="fr-FR" dirty="0" err="1" smtClean="0"/>
              <a:t>shpoong</a:t>
            </a:r>
            <a:r>
              <a:rPr lang="fr-FR" dirty="0" smtClean="0"/>
              <a:t> </a:t>
            </a:r>
            <a:r>
              <a:rPr lang="fr-FR" dirty="0" err="1" smtClean="0"/>
              <a:t>cart</a:t>
            </a:r>
            <a:r>
              <a:rPr lang="fr-FR" dirty="0" smtClean="0"/>
              <a:t> content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sent to a </a:t>
            </a:r>
            <a:r>
              <a:rPr lang="fr-FR" dirty="0" err="1" smtClean="0"/>
              <a:t>third</a:t>
            </a:r>
            <a:r>
              <a:rPr lang="fr-FR" dirty="0" smtClean="0"/>
              <a:t> party (an UWS client)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02841" y="1418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6729" y="0"/>
            <a:ext cx="8122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Saada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1.7: Videos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saadatransp-tex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7" y="111481"/>
            <a:ext cx="1853021" cy="90685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320029" y="4496674"/>
            <a:ext cx="1201421" cy="709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SaadaDB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721974" y="5560772"/>
            <a:ext cx="1201421" cy="709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516018" y="3741507"/>
            <a:ext cx="1586860" cy="709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Third party UWS client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9" idx="1"/>
            <a:endCxn id="10" idx="3"/>
          </p:cNvCxnSpPr>
          <p:nvPr/>
        </p:nvCxnSpPr>
        <p:spPr>
          <a:xfrm rot="10800000" flipV="1">
            <a:off x="2923395" y="4851374"/>
            <a:ext cx="2396634" cy="10640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0"/>
            <a:endCxn id="11" idx="2"/>
          </p:cNvCxnSpPr>
          <p:nvPr/>
        </p:nvCxnSpPr>
        <p:spPr>
          <a:xfrm rot="16200000" flipV="1">
            <a:off x="1761134" y="4999220"/>
            <a:ext cx="1109866" cy="1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9" idx="1"/>
            <a:endCxn id="11" idx="3"/>
          </p:cNvCxnSpPr>
          <p:nvPr/>
        </p:nvCxnSpPr>
        <p:spPr>
          <a:xfrm rot="10800000">
            <a:off x="3102879" y="4096208"/>
            <a:ext cx="2217151" cy="7551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28954" y="4580232"/>
            <a:ext cx="1653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Send the cart </a:t>
            </a: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content </a:t>
            </a: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Json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message)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53825" y="3970347"/>
            <a:ext cx="1667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7933C"/>
                </a:solidFill>
              </a:rPr>
              <a:t>Ask for the cart </a:t>
            </a:r>
          </a:p>
          <a:p>
            <a:r>
              <a:rPr lang="en-US" i="1" dirty="0" smtClean="0">
                <a:solidFill>
                  <a:srgbClr val="77933C"/>
                </a:solidFill>
              </a:rPr>
              <a:t>content</a:t>
            </a:r>
          </a:p>
          <a:p>
            <a:r>
              <a:rPr lang="en-US" i="1" dirty="0" smtClean="0">
                <a:solidFill>
                  <a:srgbClr val="77933C"/>
                </a:solidFill>
              </a:rPr>
              <a:t>(UWS protocol)</a:t>
            </a:r>
            <a:endParaRPr lang="en-US" i="1" dirty="0">
              <a:solidFill>
                <a:srgbClr val="7793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2402841" y="1418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6729" y="0"/>
            <a:ext cx="8122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Saada 1.7: VO</a:t>
            </a:r>
            <a:r>
              <a:rPr kumimoji="0" lang="en-GB" sz="4400" b="0" i="0" u="none" strike="noStrike" kern="1200" cap="none" spc="0" normalizeH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Publication</a:t>
            </a:r>
            <a:endParaRPr kumimoji="0" lang="en-GB" sz="4400" b="0" i="0" u="none" strike="noStrike" kern="1200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saadatransp-tex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7" y="111481"/>
            <a:ext cx="1853021" cy="906850"/>
          </a:xfrm>
          <a:prstGeom prst="rect">
            <a:avLst/>
          </a:prstGeom>
        </p:spPr>
      </p:pic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238790" y="4244728"/>
            <a:ext cx="9372599" cy="154033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hlinkClick r:id="rId3"/>
              </a:rPr>
              <a:t>Authority setup</a:t>
            </a:r>
            <a:r>
              <a:rPr lang="en-GB" dirty="0" smtClean="0"/>
              <a:t> Set authority/</a:t>
            </a:r>
            <a:r>
              <a:rPr lang="en-GB" dirty="0" err="1" smtClean="0"/>
              <a:t>curation/pubisher</a:t>
            </a:r>
            <a:r>
              <a:rPr lang="en-GB" dirty="0" smtClean="0"/>
              <a:t> parameters for VO services attached to this database.</a:t>
            </a:r>
          </a:p>
          <a:p>
            <a:r>
              <a:rPr lang="en-GB" dirty="0" smtClean="0">
                <a:hlinkClick r:id="rId4"/>
              </a:rPr>
              <a:t>SAP service declaration</a:t>
            </a:r>
            <a:r>
              <a:rPr lang="en-GB" dirty="0" smtClean="0"/>
              <a:t> Publish </a:t>
            </a:r>
            <a:r>
              <a:rPr lang="en-GB" dirty="0" err="1" smtClean="0"/>
              <a:t>Saada</a:t>
            </a:r>
            <a:r>
              <a:rPr lang="en-GB" dirty="0" smtClean="0"/>
              <a:t> data collections in Simple DAL protocols</a:t>
            </a:r>
          </a:p>
          <a:p>
            <a:r>
              <a:rPr lang="en-GB" dirty="0" smtClean="0">
                <a:hlinkClick r:id="rId5"/>
              </a:rPr>
              <a:t>TAP service setup</a:t>
            </a:r>
            <a:r>
              <a:rPr lang="en-GB" dirty="0" smtClean="0"/>
              <a:t> Publish SQL table of the </a:t>
            </a:r>
            <a:r>
              <a:rPr lang="en-GB" dirty="0" err="1" smtClean="0"/>
              <a:t>SaadaDB</a:t>
            </a:r>
            <a:r>
              <a:rPr lang="en-GB" dirty="0" smtClean="0"/>
              <a:t> data </a:t>
            </a:r>
            <a:r>
              <a:rPr lang="en-GB" dirty="0" err="1" smtClean="0"/>
              <a:t>colletion</a:t>
            </a:r>
            <a:r>
              <a:rPr lang="en-GB" dirty="0" smtClean="0"/>
              <a:t> in a </a:t>
            </a:r>
            <a:r>
              <a:rPr lang="en-GB" dirty="0" err="1" smtClean="0"/>
              <a:t>TAPservice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ObsCore mapping tool</a:t>
            </a:r>
            <a:r>
              <a:rPr lang="en-GB" dirty="0" smtClean="0"/>
              <a:t> Map </a:t>
            </a:r>
            <a:r>
              <a:rPr lang="en-GB" dirty="0" err="1" smtClean="0"/>
              <a:t>SaadaDB</a:t>
            </a:r>
            <a:r>
              <a:rPr lang="en-GB" dirty="0" smtClean="0"/>
              <a:t> data collection in a </a:t>
            </a:r>
            <a:r>
              <a:rPr lang="en-GB" dirty="0" err="1" smtClean="0"/>
              <a:t>ObsCore</a:t>
            </a:r>
            <a:r>
              <a:rPr lang="en-GB" dirty="0" smtClean="0"/>
              <a:t> view</a:t>
            </a:r>
            <a:endParaRPr lang="en-GB" dirty="0"/>
          </a:p>
        </p:txBody>
      </p:sp>
      <p:grpSp>
        <p:nvGrpSpPr>
          <p:cNvPr id="42" name="Grouper 41"/>
          <p:cNvGrpSpPr/>
          <p:nvPr/>
        </p:nvGrpSpPr>
        <p:grpSpPr>
          <a:xfrm>
            <a:off x="576215" y="1269610"/>
            <a:ext cx="9035175" cy="2614844"/>
            <a:chOff x="576215" y="3565137"/>
            <a:chExt cx="9035175" cy="2614844"/>
          </a:xfrm>
        </p:grpSpPr>
        <p:grpSp>
          <p:nvGrpSpPr>
            <p:cNvPr id="41" name="Grouper 40"/>
            <p:cNvGrpSpPr/>
            <p:nvPr/>
          </p:nvGrpSpPr>
          <p:grpSpPr>
            <a:xfrm>
              <a:off x="576215" y="3565137"/>
              <a:ext cx="9035175" cy="2614844"/>
              <a:chOff x="576215" y="3741507"/>
              <a:chExt cx="9035175" cy="2614844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3804980" y="3741507"/>
                <a:ext cx="4527450" cy="261484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6203944" y="4679783"/>
                <a:ext cx="1810980" cy="9406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/>
                  <a:t>Saada Data</a:t>
                </a:r>
                <a:endParaRPr lang="en-GB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4569350" y="5196693"/>
                <a:ext cx="1810980" cy="94066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</a:rPr>
                  <a:t>Capabilities Database</a:t>
                </a: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4392964" y="4127144"/>
                <a:ext cx="1810980" cy="94066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>
                    <a:solidFill>
                      <a:schemeClr val="tx1"/>
                    </a:solidFill>
                  </a:rPr>
                  <a:t>TAP tables</a:t>
                </a:r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576215" y="4573961"/>
                <a:ext cx="1846652" cy="94066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</a:rPr>
                  <a:t>VO Registry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977533" y="3851880"/>
                <a:ext cx="1087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smtClean="0"/>
                  <a:t>SaadaDB</a:t>
                </a:r>
                <a:endParaRPr lang="en-GB" i="1"/>
              </a:p>
            </p:txBody>
          </p:sp>
          <p:cxnSp>
            <p:nvCxnSpPr>
              <p:cNvPr id="28" name="Connecteur droit avec flèche 27"/>
              <p:cNvCxnSpPr>
                <a:stCxn id="22" idx="2"/>
                <a:endCxn id="23" idx="3"/>
              </p:cNvCxnSpPr>
              <p:nvPr/>
            </p:nvCxnSpPr>
            <p:spPr>
              <a:xfrm rot="10800000">
                <a:off x="2422868" y="5044291"/>
                <a:ext cx="1382113" cy="4638"/>
              </a:xfrm>
              <a:prstGeom prst="straightConnector1">
                <a:avLst/>
              </a:prstGeom>
              <a:ln w="92075">
                <a:solidFill>
                  <a:schemeClr val="accent3">
                    <a:lumMod val="60000"/>
                    <a:lumOff val="40000"/>
                  </a:schemeClr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à coins arrondis 28"/>
              <p:cNvSpPr/>
              <p:nvPr/>
            </p:nvSpPr>
            <p:spPr>
              <a:xfrm>
                <a:off x="8696990" y="4679770"/>
                <a:ext cx="914400" cy="9144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mtClean="0"/>
                  <a:t>Admin tool</a:t>
                </a:r>
                <a:endParaRPr lang="en-GB"/>
              </a:p>
            </p:txBody>
          </p:sp>
          <p:cxnSp>
            <p:nvCxnSpPr>
              <p:cNvPr id="31" name="Connecteur en angle 30"/>
              <p:cNvCxnSpPr>
                <a:stCxn id="29" idx="0"/>
                <a:endCxn id="21" idx="0"/>
              </p:cNvCxnSpPr>
              <p:nvPr/>
            </p:nvCxnSpPr>
            <p:spPr>
              <a:xfrm rot="16200000" flipV="1">
                <a:off x="6950009" y="2475589"/>
                <a:ext cx="552626" cy="3855736"/>
              </a:xfrm>
              <a:prstGeom prst="bentConnector3">
                <a:avLst>
                  <a:gd name="adj1" fmla="val 188176"/>
                </a:avLst>
              </a:prstGeom>
              <a:ln w="666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en angle 31"/>
              <p:cNvCxnSpPr>
                <a:stCxn id="29" idx="2"/>
                <a:endCxn id="20" idx="4"/>
              </p:cNvCxnSpPr>
              <p:nvPr/>
            </p:nvCxnSpPr>
            <p:spPr>
              <a:xfrm rot="5400000">
                <a:off x="7042924" y="4026086"/>
                <a:ext cx="543183" cy="3679350"/>
              </a:xfrm>
              <a:prstGeom prst="bentConnector3">
                <a:avLst>
                  <a:gd name="adj1" fmla="val 178885"/>
                </a:avLst>
              </a:prstGeom>
              <a:ln w="666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>
                <a:stCxn id="18" idx="6"/>
                <a:endCxn id="29" idx="1"/>
              </p:cNvCxnSpPr>
              <p:nvPr/>
            </p:nvCxnSpPr>
            <p:spPr>
              <a:xfrm flipV="1">
                <a:off x="8014924" y="5136970"/>
                <a:ext cx="682066" cy="13143"/>
              </a:xfrm>
              <a:prstGeom prst="straightConnector1">
                <a:avLst/>
              </a:prstGeom>
              <a:ln w="666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010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918253" y="4716988"/>
                <a:ext cx="886727" cy="479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0" name="ZoneTexte 39"/>
            <p:cNvSpPr txBox="1"/>
            <p:nvPr/>
          </p:nvSpPr>
          <p:spPr>
            <a:xfrm>
              <a:off x="2893267" y="4938483"/>
              <a:ext cx="16008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smtClean="0"/>
                <a:t>No registry</a:t>
              </a:r>
            </a:p>
            <a:p>
              <a:r>
                <a:rPr lang="en-GB" sz="1100" i="1" smtClean="0"/>
                <a:t>Connection yet</a:t>
              </a:r>
              <a:endParaRPr lang="en-GB" sz="11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499869"/>
            <a:ext cx="8420100" cy="2735812"/>
          </a:xfrm>
        </p:spPr>
        <p:txBody>
          <a:bodyPr>
            <a:noAutofit/>
          </a:bodyPr>
          <a:lstStyle/>
          <a:p>
            <a:pPr algn="ctr"/>
            <a:r>
              <a:rPr lang="fr-FR" sz="6000" dirty="0" err="1" smtClean="0"/>
              <a:t>Browsing</a:t>
            </a:r>
            <a:r>
              <a:rPr lang="fr-FR" sz="6000" dirty="0" smtClean="0"/>
              <a:t> TAP services </a:t>
            </a:r>
            <a:br>
              <a:rPr lang="fr-FR" sz="6000" dirty="0" smtClean="0"/>
            </a:br>
            <a:r>
              <a:rPr lang="fr-FR" sz="6000" dirty="0" err="1" smtClean="0"/>
              <a:t>with</a:t>
            </a:r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6000" b="1" dirty="0" err="1" smtClean="0"/>
              <a:t>TapHandle</a:t>
            </a:r>
            <a:endParaRPr lang="fr-FR" sz="60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7389" y="3216697"/>
            <a:ext cx="9020761" cy="273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http://saada.u-strasbg.fr/taphandle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err="1" smtClean="0">
                <a:latin typeface="+mj-lt"/>
                <a:ea typeface="+mj-ea"/>
                <a:cs typeface="+mj-cs"/>
              </a:rPr>
              <a:t>Laurent.michel@astro.unistra.fr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50" y="2514297"/>
            <a:ext cx="1018117" cy="698500"/>
          </a:xfrm>
          <a:prstGeom prst="rect">
            <a:avLst/>
          </a:prstGeom>
        </p:spPr>
      </p:pic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18" y="2517951"/>
            <a:ext cx="1018117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299" y="1166018"/>
            <a:ext cx="9447793" cy="51903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Having VO services providing many kind of data about regions of interest. </a:t>
            </a:r>
          </a:p>
          <a:p>
            <a:pPr lvl="1"/>
            <a:r>
              <a:rPr lang="en-GB" dirty="0" smtClean="0"/>
              <a:t>Structured data (FITS or </a:t>
            </a:r>
            <a:r>
              <a:rPr lang="en-GB" dirty="0" err="1" smtClean="0"/>
              <a:t>VOTables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Any categories (images, spectra …)</a:t>
            </a:r>
          </a:p>
          <a:p>
            <a:pPr lvl="1"/>
            <a:r>
              <a:rPr lang="en-GB" dirty="0" smtClean="0"/>
              <a:t>Flat data  (preview, text…)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Using this data to select candidate regions for the searched.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05/2012</a:t>
            </a:r>
            <a:endParaRPr lang="fr-FR"/>
          </a:p>
        </p:txBody>
      </p:sp>
      <p:pic>
        <p:nvPicPr>
          <p:cNvPr id="8" name="Image 7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40"/>
            <a:ext cx="1018117" cy="6985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966288" y="86014"/>
            <a:ext cx="8915400" cy="618175"/>
          </a:xfrm>
        </p:spPr>
        <p:txBody>
          <a:bodyPr>
            <a:noAutofit/>
          </a:bodyPr>
          <a:lstStyle/>
          <a:p>
            <a:r>
              <a:rPr lang="en-GB" sz="3600" b="1" i="1" dirty="0" smtClean="0"/>
              <a:t>User Request</a:t>
            </a:r>
            <a:endParaRPr lang="en-GB" sz="3600" b="1" i="1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1035853" y="3218103"/>
            <a:ext cx="6157341" cy="1829524"/>
            <a:chOff x="1306927" y="2952013"/>
            <a:chExt cx="5683701" cy="1829524"/>
          </a:xfrm>
        </p:grpSpPr>
        <p:grpSp>
          <p:nvGrpSpPr>
            <p:cNvPr id="14" name="Grouper 13"/>
            <p:cNvGrpSpPr/>
            <p:nvPr/>
          </p:nvGrpSpPr>
          <p:grpSpPr>
            <a:xfrm>
              <a:off x="1306927" y="3142950"/>
              <a:ext cx="2889804" cy="1638587"/>
              <a:chOff x="1306927" y="3142950"/>
              <a:chExt cx="2889804" cy="1638587"/>
            </a:xfrm>
          </p:grpSpPr>
          <p:pic>
            <p:nvPicPr>
              <p:cNvPr id="6" name="Image 5" descr="SpectreBrut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6927" y="3142950"/>
                <a:ext cx="2889804" cy="1361588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306927" y="4504538"/>
                <a:ext cx="2702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/>
                  <a:t>XMM FITS </a:t>
                </a:r>
                <a:r>
                  <a:rPr lang="fr-FR" sz="1200" i="1" dirty="0" err="1" smtClean="0"/>
                  <a:t>spectrum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visualized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with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VOSPec</a:t>
                </a:r>
                <a:endParaRPr lang="fr-FR" sz="1200" i="1" dirty="0"/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4892395" y="2952013"/>
              <a:ext cx="2098233" cy="1829524"/>
              <a:chOff x="4892395" y="2952013"/>
              <a:chExt cx="2098233" cy="1829524"/>
            </a:xfrm>
          </p:grpSpPr>
          <p:pic>
            <p:nvPicPr>
              <p:cNvPr id="7" name="Image 6" descr="CapturePreview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2395" y="2952013"/>
                <a:ext cx="2087878" cy="1552525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5063156" y="4504538"/>
                <a:ext cx="1927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smtClean="0"/>
                  <a:t>JPEG </a:t>
                </a:r>
                <a:r>
                  <a:rPr lang="fr-FR" sz="1200" i="1" dirty="0" err="1" smtClean="0"/>
                  <a:t>preview</a:t>
                </a:r>
                <a:r>
                  <a:rPr lang="fr-FR" sz="1200" i="1" dirty="0" smtClean="0"/>
                  <a:t> of </a:t>
                </a:r>
                <a:r>
                  <a:rPr lang="fr-FR" sz="1200" i="1" dirty="0" err="1" smtClean="0"/>
                  <a:t>this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spectrum</a:t>
                </a:r>
                <a:r>
                  <a:rPr lang="fr-FR" sz="1200" i="1" dirty="0" smtClean="0"/>
                  <a:t> </a:t>
                </a:r>
                <a:endParaRPr lang="fr-FR" sz="1200" i="1" dirty="0"/>
              </a:p>
            </p:txBody>
          </p:sp>
        </p:grpSp>
      </p:grp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Saada an TapHandle</a:t>
            </a:r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966288" y="3218103"/>
            <a:ext cx="3200186" cy="1829524"/>
          </a:xfrm>
          <a:prstGeom prst="line">
            <a:avLst/>
          </a:prstGeom>
          <a:ln w="9207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0800000" flipV="1">
            <a:off x="903698" y="3287549"/>
            <a:ext cx="3301551" cy="1689686"/>
          </a:xfrm>
          <a:prstGeom prst="line">
            <a:avLst/>
          </a:prstGeom>
          <a:ln w="9207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10822</TotalTime>
  <Words>641</Words>
  <Application>Microsoft Macintosh PowerPoint</Application>
  <PresentationFormat>Format A4 (210 x 297 mm)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Last News of and</vt:lpstr>
      <vt:lpstr>Saada Key-points</vt:lpstr>
      <vt:lpstr>1.6.0 Presented in 05/2011</vt:lpstr>
      <vt:lpstr>Diapositive 4</vt:lpstr>
      <vt:lpstr>Saada1.7.0 (beta online)</vt:lpstr>
      <vt:lpstr>Diapositive 6</vt:lpstr>
      <vt:lpstr>Diapositive 7</vt:lpstr>
      <vt:lpstr>Browsing TAP services  with TapHandle</vt:lpstr>
      <vt:lpstr>User Request</vt:lpstr>
      <vt:lpstr>Key-Points</vt:lpstr>
      <vt:lpstr>Taphandle Architecture</vt:lpstr>
      <vt:lpstr>Futur de TapHandle</vt:lpstr>
    </vt:vector>
  </TitlesOfParts>
  <Company>Observatoire Astronomique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 MICHEL</dc:creator>
  <cp:lastModifiedBy>Laurent MICHEL</cp:lastModifiedBy>
  <cp:revision>92</cp:revision>
  <dcterms:created xsi:type="dcterms:W3CDTF">2012-05-21T22:54:18Z</dcterms:created>
  <dcterms:modified xsi:type="dcterms:W3CDTF">2012-05-22T03:16:20Z</dcterms:modified>
</cp:coreProperties>
</file>