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24"/>
  </p:notesMasterIdLst>
  <p:sldIdLst>
    <p:sldId id="625" r:id="rId2"/>
    <p:sldId id="794" r:id="rId3"/>
    <p:sldId id="795" r:id="rId4"/>
    <p:sldId id="793" r:id="rId5"/>
    <p:sldId id="805" r:id="rId6"/>
    <p:sldId id="807" r:id="rId7"/>
    <p:sldId id="808" r:id="rId8"/>
    <p:sldId id="809" r:id="rId9"/>
    <p:sldId id="811" r:id="rId10"/>
    <p:sldId id="810" r:id="rId11"/>
    <p:sldId id="797" r:id="rId12"/>
    <p:sldId id="796" r:id="rId13"/>
    <p:sldId id="799" r:id="rId14"/>
    <p:sldId id="812" r:id="rId15"/>
    <p:sldId id="800" r:id="rId16"/>
    <p:sldId id="801" r:id="rId17"/>
    <p:sldId id="813" r:id="rId18"/>
    <p:sldId id="803" r:id="rId19"/>
    <p:sldId id="708" r:id="rId20"/>
    <p:sldId id="804" r:id="rId21"/>
    <p:sldId id="814" r:id="rId22"/>
    <p:sldId id="629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3366"/>
    <a:srgbClr val="003300"/>
    <a:srgbClr val="FF0000"/>
    <a:srgbClr val="00FF00"/>
    <a:srgbClr val="663300"/>
    <a:srgbClr val="FF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14" autoAdjust="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mydoc\events\1011_cvo10\lectures\voworkshop_history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8099518810148729E-2"/>
          <c:y val="2.8252405949256341E-2"/>
          <c:w val="0.89745603674540686"/>
          <c:h val="0.6892166083406240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attendees</c:v>
                </c:pt>
              </c:strCache>
            </c:strRef>
          </c:tx>
          <c:cat>
            <c:numRef>
              <c:f>Sheet1!$A$2:$A$10</c:f>
              <c:numCache>
                <c:formatCode>General</c:formatCode>
                <c:ptCount val="9"/>
                <c:pt idx="0">
                  <c:v>2001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1">
                  <c:v>36</c:v>
                </c:pt>
                <c:pt idx="2">
                  <c:v>30</c:v>
                </c:pt>
                <c:pt idx="3">
                  <c:v>27</c:v>
                </c:pt>
                <c:pt idx="4">
                  <c:v>47</c:v>
                </c:pt>
                <c:pt idx="5">
                  <c:v>40</c:v>
                </c:pt>
                <c:pt idx="6">
                  <c:v>57</c:v>
                </c:pt>
                <c:pt idx="7">
                  <c:v>63</c:v>
                </c:pt>
                <c:pt idx="8">
                  <c:v>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798912"/>
        <c:axId val="28813568"/>
      </c:lineChart>
      <c:catAx>
        <c:axId val="27798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813568"/>
        <c:crosses val="autoZero"/>
        <c:auto val="1"/>
        <c:lblAlgn val="ctr"/>
        <c:lblOffset val="100"/>
        <c:noMultiLvlLbl val="0"/>
      </c:catAx>
      <c:valAx>
        <c:axId val="28813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7989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fld id="{74487C66-5E18-4A5D-852C-73A6F2CBBC2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43193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pPr algn="r"/>
            <a:fld id="{76956800-739A-4DDB-9F57-5A00516889FB}" type="slidenum">
              <a:rPr lang="zh-CN" altLang="en-US" sz="1200"/>
              <a:pPr algn="r"/>
              <a:t>2</a:t>
            </a:fld>
            <a:endParaRPr lang="en-US" altLang="zh-CN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ln/>
        </p:spPr>
      </p:sp>
      <p:sp>
        <p:nvSpPr>
          <p:cNvPr id="21508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pPr algn="r"/>
            <a:fld id="{A0B6E56F-9417-48AB-A699-FBA76ABAED52}" type="slidenum">
              <a:rPr lang="zh-CN" altLang="en-US" sz="1200"/>
              <a:pPr algn="r"/>
              <a:t>3</a:t>
            </a:fld>
            <a:endParaRPr lang="en-US" altLang="zh-CN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mtClean="0"/>
              <a:t>微软资深的研究员</a:t>
            </a:r>
            <a:r>
              <a:rPr lang="en-US" altLang="zh-CN" smtClean="0"/>
              <a:t>Jim Gray</a:t>
            </a:r>
            <a:r>
              <a:rPr lang="zh-CN" altLang="en-US" smtClean="0"/>
              <a:t>博士给虚拟天文台起了一个很形象很好听的名字，</a:t>
            </a:r>
            <a:r>
              <a:rPr lang="en-US" altLang="zh-CN" smtClean="0"/>
              <a:t>Worldwide Telescope</a:t>
            </a:r>
            <a:r>
              <a:rPr lang="zh-CN" altLang="en-US" smtClean="0"/>
              <a:t>。这张幻灯片是从</a:t>
            </a:r>
            <a:r>
              <a:rPr lang="en-US" altLang="zh-CN" smtClean="0"/>
              <a:t>Jim</a:t>
            </a:r>
            <a:r>
              <a:rPr lang="zh-CN" altLang="en-US" smtClean="0"/>
              <a:t>以前的讲稿中截取的。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487C66-5E18-4A5D-852C-73A6F2CBBC27}" type="slidenum">
              <a:rPr lang="zh-CN" altLang="en-US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325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58406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3774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5037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80897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73256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0943165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93768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39237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19451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69036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0219993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8052620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VOPPTTemplate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5838"/>
            <a:ext cx="9144000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417638"/>
          </a:xfrm>
          <a:prstGeom prst="rect">
            <a:avLst/>
          </a:prstGeom>
          <a:solidFill>
            <a:srgbClr val="33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EPO Activities from China-VO</a:t>
            </a:r>
            <a:endParaRPr lang="zh-CN" altLang="en-US" smtClean="0"/>
          </a:p>
        </p:txBody>
      </p:sp>
      <p:sp>
        <p:nvSpPr>
          <p:cNvPr id="2051" name="副标题 4"/>
          <p:cNvSpPr>
            <a:spLocks noGrp="1"/>
          </p:cNvSpPr>
          <p:nvPr>
            <p:ph type="subTitle" idx="1"/>
          </p:nvPr>
        </p:nvSpPr>
        <p:spPr>
          <a:xfrm>
            <a:off x="755650" y="4857750"/>
            <a:ext cx="7488238" cy="1357313"/>
          </a:xfrm>
        </p:spPr>
        <p:txBody>
          <a:bodyPr/>
          <a:lstStyle/>
          <a:p>
            <a:pPr eaLnBrk="1" hangingPunct="1"/>
            <a:r>
              <a:rPr lang="en-US" altLang="zh-CN" smtClean="0">
                <a:latin typeface="楷体" pitchFamily="49" charset="-122"/>
                <a:ea typeface="楷体" pitchFamily="49" charset="-122"/>
              </a:rPr>
              <a:t>Chenzhou CUI</a:t>
            </a:r>
          </a:p>
          <a:p>
            <a:pPr eaLnBrk="1" hangingPunct="1"/>
            <a:r>
              <a:rPr lang="en-US" altLang="zh-CN" sz="2400" smtClean="0">
                <a:latin typeface="楷体" pitchFamily="49" charset="-122"/>
                <a:ea typeface="楷体" pitchFamily="49" charset="-122"/>
              </a:rPr>
              <a:t>National Astronomical Observatory of China</a:t>
            </a:r>
          </a:p>
        </p:txBody>
      </p:sp>
      <p:pic>
        <p:nvPicPr>
          <p:cNvPr id="2052" name="图片 4" descr="cvo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28625"/>
            <a:ext cx="17859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20"/>
          </a:xfrm>
        </p:spPr>
        <p:txBody>
          <a:bodyPr/>
          <a:lstStyle/>
          <a:p>
            <a:r>
              <a:rPr lang="en-US" altLang="zh-CN" dirty="0" smtClean="0"/>
              <a:t>MSRA ten years anniversary, November, 2008</a:t>
            </a:r>
          </a:p>
        </p:txBody>
      </p:sp>
      <p:sp>
        <p:nvSpPr>
          <p:cNvPr id="921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Collaboration between MSR and China-VO started …</a:t>
            </a:r>
          </a:p>
        </p:txBody>
      </p:sp>
      <p:pic>
        <p:nvPicPr>
          <p:cNvPr id="309252" name="Picture 4" descr="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6858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3" name="Picture 5" descr="MSRA_aw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133600"/>
            <a:ext cx="3267075" cy="2849563"/>
          </a:xfrm>
          <a:prstGeom prst="rect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700808"/>
            <a:ext cx="6267450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31720"/>
            <a:ext cx="5711512" cy="4283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23407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smtClean="0"/>
              <a:t>Total Solar Eclipse Live Broadcast in IYA2009</a:t>
            </a:r>
          </a:p>
        </p:txBody>
      </p:sp>
      <p:sp>
        <p:nvSpPr>
          <p:cNvPr id="303107" name="Rectangle 3"/>
          <p:cNvSpPr>
            <a:spLocks noGrp="1"/>
          </p:cNvSpPr>
          <p:nvPr>
            <p:ph type="body" idx="1"/>
          </p:nvPr>
        </p:nvSpPr>
        <p:spPr>
          <a:xfrm>
            <a:off x="457200" y="2852738"/>
            <a:ext cx="8229600" cy="32734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2400" b="1" smtClean="0">
                <a:solidFill>
                  <a:schemeClr val="accent2"/>
                </a:solidFill>
                <a:latin typeface="华文楷体" pitchFamily="2" charset="-122"/>
                <a:ea typeface="华文楷体" pitchFamily="2" charset="-122"/>
              </a:rPr>
              <a:t>Huge Audience</a:t>
            </a:r>
          </a:p>
          <a:p>
            <a:pPr>
              <a:lnSpc>
                <a:spcPct val="80000"/>
              </a:lnSpc>
            </a:pPr>
            <a:r>
              <a:rPr lang="en-US" altLang="zh-CN" sz="2400" smtClean="0">
                <a:latin typeface="华文楷体" pitchFamily="2" charset="-122"/>
                <a:ea typeface="华文楷体" pitchFamily="2" charset="-122"/>
              </a:rPr>
              <a:t>30</a:t>
            </a:r>
            <a:r>
              <a:rPr lang="zh-CN" altLang="en-US" sz="240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400" smtClean="0">
                <a:latin typeface="华文楷体" pitchFamily="2" charset="-122"/>
                <a:ea typeface="华文楷体" pitchFamily="2" charset="-122"/>
              </a:rPr>
              <a:t>signed clients</a:t>
            </a:r>
          </a:p>
          <a:p>
            <a:pPr>
              <a:lnSpc>
                <a:spcPct val="80000"/>
              </a:lnSpc>
            </a:pPr>
            <a:r>
              <a:rPr lang="en-US" altLang="zh-CN" sz="2400" smtClean="0">
                <a:latin typeface="华文楷体" pitchFamily="2" charset="-122"/>
                <a:ea typeface="华文楷体" pitchFamily="2" charset="-122"/>
              </a:rPr>
              <a:t>Network portal: 17</a:t>
            </a:r>
            <a:endParaRPr lang="zh-CN" altLang="en-US" sz="240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2400" smtClean="0">
                <a:latin typeface="华文楷体" pitchFamily="2" charset="-122"/>
                <a:ea typeface="华文楷体" pitchFamily="2" charset="-122"/>
              </a:rPr>
              <a:t>TV station: 10</a:t>
            </a:r>
            <a:endParaRPr lang="zh-CN" altLang="en-US" sz="240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2400" smtClean="0">
                <a:latin typeface="华文楷体" pitchFamily="2" charset="-122"/>
                <a:ea typeface="华文楷体" pitchFamily="2" charset="-122"/>
              </a:rPr>
              <a:t>Mobile portal: 1</a:t>
            </a:r>
            <a:endParaRPr lang="zh-CN" altLang="en-US" sz="240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2400" smtClean="0">
                <a:latin typeface="华文楷体" pitchFamily="2" charset="-122"/>
                <a:ea typeface="华文楷体" pitchFamily="2" charset="-122"/>
              </a:rPr>
              <a:t>IPv6 portal: 2</a:t>
            </a:r>
          </a:p>
          <a:p>
            <a:pPr>
              <a:lnSpc>
                <a:spcPct val="80000"/>
              </a:lnSpc>
            </a:pPr>
            <a:r>
              <a:rPr lang="en-US" altLang="zh-CN" sz="2400" smtClean="0">
                <a:latin typeface="华文楷体" pitchFamily="2" charset="-122"/>
                <a:ea typeface="华文楷体" pitchFamily="2" charset="-122"/>
              </a:rPr>
              <a:t>Website click: &gt; 230M </a:t>
            </a:r>
            <a:endParaRPr lang="zh-CN" altLang="en-US" sz="2400" smtClean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2292" name="Picture 4" descr="eclipse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5562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0" name="Picture 6" descr="cli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720975"/>
            <a:ext cx="446405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659467" y="3206217"/>
            <a:ext cx="4378693" cy="3272380"/>
            <a:chOff x="659467" y="3206217"/>
            <a:chExt cx="4378693" cy="3272380"/>
          </a:xfrm>
        </p:grpSpPr>
        <p:pic>
          <p:nvPicPr>
            <p:cNvPr id="7" name="Picture 4" descr="S_RAO_20090721_IMG_755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467" y="3206217"/>
              <a:ext cx="4378693" cy="2917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10108" y="6140043"/>
              <a:ext cx="2031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err="1" smtClean="0"/>
                <a:t>Rothney</a:t>
              </a:r>
              <a:r>
                <a:rPr lang="en-US" altLang="zh-CN" sz="1600" dirty="0" smtClean="0"/>
                <a:t> Obs., Canada</a:t>
              </a:r>
              <a:endParaRPr lang="zh-CN" altLang="en-US" sz="1600" dirty="0"/>
            </a:p>
          </p:txBody>
        </p:sp>
      </p:grpSp>
      <p:sp>
        <p:nvSpPr>
          <p:cNvPr id="303111" name="WordArt 7"/>
          <p:cNvSpPr>
            <a:spLocks noChangeArrowheads="1" noChangeShapeType="1" noTextEdit="1"/>
          </p:cNvSpPr>
          <p:nvPr/>
        </p:nvSpPr>
        <p:spPr bwMode="auto">
          <a:xfrm rot="-1490544">
            <a:off x="1476375" y="3716338"/>
            <a:ext cx="6467475" cy="941387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  <a:scene3d>
              <a:camera prst="legacyPerspectiveFront">
                <a:rot lat="19799998" lon="19439996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altLang="zh-CN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BF00"/>
                    </a:gs>
                    <a:gs pos="10001">
                      <a:srgbClr val="F27300"/>
                    </a:gs>
                    <a:gs pos="25000">
                      <a:srgbClr val="8F0040"/>
                    </a:gs>
                    <a:gs pos="50000">
                      <a:srgbClr val="400040"/>
                    </a:gs>
                    <a:gs pos="80000">
                      <a:srgbClr val="000040"/>
                    </a:gs>
                    <a:gs pos="100000">
                      <a:srgbClr val="000000"/>
                    </a:gs>
                  </a:gsLst>
                  <a:lin ang="2700000" scaled="1"/>
                </a:gradFill>
                <a:latin typeface="Arial Black"/>
              </a:rPr>
              <a:t>WWT was used as backup</a:t>
            </a:r>
            <a:endParaRPr lang="zh-CN" alt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BF00"/>
                  </a:gs>
                  <a:gs pos="10001">
                    <a:srgbClr val="F27300"/>
                  </a:gs>
                  <a:gs pos="25000">
                    <a:srgbClr val="8F0040"/>
                  </a:gs>
                  <a:gs pos="50000">
                    <a:srgbClr val="400040"/>
                  </a:gs>
                  <a:gs pos="80000">
                    <a:srgbClr val="000040"/>
                  </a:gs>
                  <a:gs pos="100000">
                    <a:srgbClr val="000000"/>
                  </a:gs>
                </a:gsLst>
                <a:lin ang="2700000" scaled="1"/>
              </a:gradFill>
              <a:latin typeface="Arial Black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3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30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07" grpId="0" build="p"/>
      <p:bldP spid="3031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WWT Community Beijing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800" smtClean="0"/>
              <a:t>WWT Localization</a:t>
            </a:r>
          </a:p>
          <a:p>
            <a:r>
              <a:rPr lang="en-US" altLang="zh-CN" sz="2800" smtClean="0"/>
              <a:t>Community server and resource mirror/cache</a:t>
            </a:r>
          </a:p>
          <a:p>
            <a:r>
              <a:rPr lang="en-US" altLang="zh-CN" sz="2800" smtClean="0"/>
              <a:t>Tutorials and documents in Chinese</a:t>
            </a:r>
          </a:p>
          <a:p>
            <a:r>
              <a:rPr lang="en-US" altLang="zh-CN" sz="2800" smtClean="0"/>
              <a:t>BBS forum </a:t>
            </a:r>
          </a:p>
        </p:txBody>
      </p:sp>
      <p:pic>
        <p:nvPicPr>
          <p:cNvPr id="302085" name="Picture 5" descr="wwt_c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1196975"/>
            <a:ext cx="5675312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7" name="Picture 7" descr="wwtb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133600"/>
            <a:ext cx="5400675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WWT Guided Tour Design Contest</a:t>
            </a:r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It is just under going …</a:t>
            </a:r>
          </a:p>
          <a:p>
            <a:endParaRPr lang="en-US" altLang="zh-CN" smtClean="0"/>
          </a:p>
        </p:txBody>
      </p:sp>
      <p:pic>
        <p:nvPicPr>
          <p:cNvPr id="13316" name="Picture 4" descr="tours201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717947"/>
            <a:ext cx="5004048" cy="3079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81" name="Picture 5" descr="wwt_kv_v4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34" y="1700808"/>
            <a:ext cx="3425704" cy="4896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700088"/>
            <a:ext cx="8904287" cy="545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Award Ceremony (2010.11.9)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5163240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78155"/>
            <a:ext cx="4722104" cy="3153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84168" y="2060848"/>
            <a:ext cx="3010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@ Beijing Planetarium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6889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Various Network Media Involved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Academic portals (i.e. NAOC, CAS)</a:t>
            </a:r>
          </a:p>
          <a:p>
            <a:r>
              <a:rPr lang="en-US" altLang="zh-CN" smtClean="0"/>
              <a:t>Public portals</a:t>
            </a:r>
          </a:p>
          <a:p>
            <a:r>
              <a:rPr lang="en-US" altLang="zh-CN" smtClean="0"/>
              <a:t>Blogs</a:t>
            </a:r>
          </a:p>
          <a:p>
            <a:r>
              <a:rPr lang="en-US" altLang="zh-CN" smtClean="0"/>
              <a:t>Twitter similar portals</a:t>
            </a:r>
          </a:p>
          <a:p>
            <a:r>
              <a:rPr lang="en-US" altLang="zh-CN" smtClean="0"/>
              <a:t>Video portals</a:t>
            </a:r>
          </a:p>
          <a:p>
            <a:r>
              <a:rPr lang="en-US" altLang="zh-CN" smtClean="0"/>
              <a:t>Forums</a:t>
            </a:r>
          </a:p>
        </p:txBody>
      </p:sp>
      <p:pic>
        <p:nvPicPr>
          <p:cNvPr id="307204" name="Picture 4" descr="naoc_newsrele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05038"/>
            <a:ext cx="57721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5" name="Picture 5" descr="cas_newsrele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773238"/>
            <a:ext cx="4537075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6" name="Picture 6" descr="sina_newrele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492375"/>
            <a:ext cx="52387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7" name="Picture 7" descr="youku_vide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205038"/>
            <a:ext cx="52387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8" name="Picture 8" descr="msn_spa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924175"/>
            <a:ext cx="577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9" name="Picture 9" descr="msra_tblog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213100"/>
            <a:ext cx="57721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30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425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30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30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WWT Teacher Training 2010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800" smtClean="0"/>
              <a:t>WWT based curriculum at CCNU</a:t>
            </a:r>
          </a:p>
          <a:p>
            <a:r>
              <a:rPr lang="en-US" altLang="zh-CN" sz="2800" smtClean="0"/>
              <a:t>WWT teacher training, Aug 1-3, 2010</a:t>
            </a:r>
          </a:p>
          <a:p>
            <a:r>
              <a:rPr lang="en-US" altLang="zh-CN" sz="2800" smtClean="0"/>
              <a:t>~40 attendees</a:t>
            </a:r>
          </a:p>
          <a:p>
            <a:r>
              <a:rPr lang="en-US" altLang="zh-CN" sz="2800" smtClean="0"/>
              <a:t>Very positive </a:t>
            </a:r>
          </a:p>
          <a:p>
            <a:pPr>
              <a:buFont typeface="Wingdings" pitchFamily="2" charset="2"/>
              <a:buNone/>
            </a:pPr>
            <a:r>
              <a:rPr lang="en-US" altLang="zh-CN" sz="2800" smtClean="0"/>
              <a:t>	feedback</a:t>
            </a:r>
          </a:p>
          <a:p>
            <a:endParaRPr lang="en-US" altLang="zh-CN" sz="2800" smtClean="0"/>
          </a:p>
        </p:txBody>
      </p:sp>
      <p:pic>
        <p:nvPicPr>
          <p:cNvPr id="15364" name="Picture 4" descr="group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781300"/>
            <a:ext cx="5472113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29" name="Picture 5" descr="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28" y="4149080"/>
            <a:ext cx="3508980" cy="2466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WWT Teachers Training 2011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July 22-26, 2011</a:t>
            </a:r>
          </a:p>
          <a:p>
            <a:r>
              <a:rPr lang="en-US" altLang="zh-CN" dirty="0" smtClean="0"/>
              <a:t>Inner Mongolia</a:t>
            </a:r>
          </a:p>
          <a:p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39" y="2780928"/>
            <a:ext cx="5390332" cy="354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5535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Published papers</a:t>
            </a:r>
          </a:p>
        </p:txBody>
      </p:sp>
      <p:sp>
        <p:nvSpPr>
          <p:cNvPr id="3102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en-US" altLang="zh-CN" sz="2000" b="1" dirty="0" smtClean="0"/>
              <a:t>Google Sky and </a:t>
            </a:r>
            <a:r>
              <a:rPr lang="en-US" altLang="zh-CN" sz="2000" b="1" dirty="0" err="1" smtClean="0"/>
              <a:t>WorldWide</a:t>
            </a:r>
            <a:r>
              <a:rPr lang="en-US" altLang="zh-CN" sz="2000" b="1" dirty="0" smtClean="0"/>
              <a:t> Telescope Era in Astronomy</a:t>
            </a:r>
          </a:p>
          <a:p>
            <a:pPr marL="0" lvl="1" indent="0">
              <a:buFont typeface="Wingdings" pitchFamily="2" charset="2"/>
              <a:buNone/>
              <a:defRPr/>
            </a:pPr>
            <a:r>
              <a:rPr lang="en-US" altLang="zh-CN" sz="1800" dirty="0" smtClean="0"/>
              <a:t>        </a:t>
            </a:r>
            <a:r>
              <a:rPr lang="en-US" altLang="zh-CN" sz="1800" dirty="0" err="1" smtClean="0"/>
              <a:t>Chenzhou</a:t>
            </a:r>
            <a:r>
              <a:rPr lang="en-US" altLang="zh-CN" sz="1800" dirty="0" smtClean="0"/>
              <a:t> </a:t>
            </a:r>
            <a:r>
              <a:rPr lang="en-US" altLang="zh-CN" sz="1800" dirty="0"/>
              <a:t>Cui. Amateur Astronomer, </a:t>
            </a:r>
            <a:r>
              <a:rPr lang="en-US" altLang="zh-CN" sz="1800" dirty="0" smtClean="0"/>
              <a:t>2008 (7)</a:t>
            </a:r>
            <a:endParaRPr lang="en-US" altLang="zh-CN" sz="2000" b="1" dirty="0" smtClean="0"/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en-US" altLang="zh-CN" sz="2000" b="1" dirty="0" smtClean="0"/>
              <a:t>WWT for Your IYA2009 and Beyond</a:t>
            </a:r>
          </a:p>
          <a:p>
            <a:pPr marL="990600" lvl="1" indent="-533400">
              <a:buFont typeface="Wingdings" pitchFamily="2" charset="2"/>
              <a:buNone/>
              <a:defRPr/>
            </a:pPr>
            <a:r>
              <a:rPr lang="en-US" altLang="zh-CN" sz="1800" dirty="0" smtClean="0"/>
              <a:t>Yan </a:t>
            </a:r>
            <a:r>
              <a:rPr lang="en-US" altLang="zh-CN" sz="1800" dirty="0" err="1" smtClean="0"/>
              <a:t>Xu</a:t>
            </a:r>
            <a:r>
              <a:rPr lang="en-US" altLang="zh-CN" sz="1800" dirty="0" smtClean="0"/>
              <a:t>, </a:t>
            </a:r>
            <a:r>
              <a:rPr lang="en-US" altLang="zh-CN" sz="1800" dirty="0" err="1" smtClean="0"/>
              <a:t>Chenzhou</a:t>
            </a:r>
            <a:r>
              <a:rPr lang="en-US" altLang="zh-CN" sz="1800" dirty="0" smtClean="0"/>
              <a:t> Cui. Special issue for IYA 2009, Amateur Astronomer, 2009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en-US" altLang="zh-CN" sz="2000" b="1" dirty="0" smtClean="0"/>
              <a:t>Science Data Based Astronomy Education</a:t>
            </a:r>
          </a:p>
          <a:p>
            <a:pPr marL="990600" lvl="1" indent="-533400">
              <a:buFont typeface="Wingdings" pitchFamily="2" charset="2"/>
              <a:buNone/>
              <a:defRPr/>
            </a:pPr>
            <a:r>
              <a:rPr lang="en-US" altLang="zh-CN" sz="1800" dirty="0" err="1" smtClean="0"/>
              <a:t>Cuilan</a:t>
            </a:r>
            <a:r>
              <a:rPr lang="en-US" altLang="zh-CN" sz="1800" dirty="0" smtClean="0"/>
              <a:t> </a:t>
            </a:r>
            <a:r>
              <a:rPr lang="en-US" altLang="zh-CN" sz="1800" dirty="0" err="1" smtClean="0"/>
              <a:t>Qiao</a:t>
            </a:r>
            <a:r>
              <a:rPr lang="en-US" altLang="zh-CN" sz="1800" dirty="0" smtClean="0"/>
              <a:t>, </a:t>
            </a:r>
            <a:r>
              <a:rPr lang="en-US" altLang="zh-CN" sz="1800" dirty="0" err="1" smtClean="0"/>
              <a:t>Chenzhou</a:t>
            </a:r>
            <a:r>
              <a:rPr lang="en-US" altLang="zh-CN" sz="1800" dirty="0" smtClean="0"/>
              <a:t> Cui, Xiaoping </a:t>
            </a:r>
            <a:r>
              <a:rPr lang="en-US" altLang="zh-CN" sz="1800" dirty="0" err="1" smtClean="0"/>
              <a:t>Zheng</a:t>
            </a:r>
            <a:r>
              <a:rPr lang="en-US" altLang="zh-CN" sz="1800" dirty="0" smtClean="0"/>
              <a:t>, Yan </a:t>
            </a:r>
            <a:r>
              <a:rPr lang="en-US" altLang="zh-CN" sz="1800" dirty="0" err="1" smtClean="0"/>
              <a:t>Xu</a:t>
            </a:r>
            <a:r>
              <a:rPr lang="en-US" altLang="zh-CN" sz="1800" dirty="0" smtClean="0"/>
              <a:t>. Proceedings for 2010 2nd International Conference on Education Technology and Computer (ICETC), 2010, Shanghai</a:t>
            </a:r>
          </a:p>
          <a:p>
            <a:pPr marL="590550" indent="-533400">
              <a:buFont typeface="+mj-lt"/>
              <a:buAutoNum type="arabicPeriod"/>
              <a:defRPr/>
            </a:pPr>
            <a:r>
              <a:rPr lang="en-US" altLang="zh-CN" sz="2000" b="1" dirty="0" smtClean="0"/>
              <a:t>The revolution in astronomy curriculums introduced by </a:t>
            </a:r>
            <a:r>
              <a:rPr lang="en-US" altLang="zh-CN" sz="2000" b="1" dirty="0" err="1" smtClean="0"/>
              <a:t>WorldWide</a:t>
            </a:r>
            <a:r>
              <a:rPr lang="en-US" altLang="zh-CN" sz="2000" b="1" dirty="0" smtClean="0"/>
              <a:t> Telescope</a:t>
            </a:r>
            <a:endParaRPr lang="en-US" altLang="zh-CN" sz="2000" b="1" dirty="0"/>
          </a:p>
          <a:p>
            <a:pPr marL="457200" lvl="1" indent="0">
              <a:buFont typeface="Wingdings" pitchFamily="2" charset="2"/>
              <a:buNone/>
              <a:defRPr/>
            </a:pPr>
            <a:r>
              <a:rPr lang="en-US" altLang="zh-CN" sz="1800" dirty="0" err="1" smtClean="0"/>
              <a:t>Cuilan</a:t>
            </a:r>
            <a:r>
              <a:rPr lang="en-US" altLang="zh-CN" sz="1800" dirty="0" smtClean="0"/>
              <a:t> </a:t>
            </a:r>
            <a:r>
              <a:rPr lang="en-US" altLang="zh-CN" sz="1800" dirty="0" err="1" smtClean="0"/>
              <a:t>Qiao</a:t>
            </a:r>
            <a:r>
              <a:rPr lang="en-US" altLang="zh-CN" sz="1800" dirty="0" smtClean="0"/>
              <a:t>, </a:t>
            </a:r>
            <a:r>
              <a:rPr lang="en-US" altLang="zh-CN" sz="1800" dirty="0" err="1" smtClean="0"/>
              <a:t>Chenzhou</a:t>
            </a:r>
            <a:r>
              <a:rPr lang="en-US" altLang="zh-CN" sz="1800" dirty="0" smtClean="0"/>
              <a:t> Cui, Xiaoping </a:t>
            </a:r>
            <a:r>
              <a:rPr lang="en-US" altLang="zh-CN" sz="1800" dirty="0" err="1" smtClean="0"/>
              <a:t>Zheng</a:t>
            </a:r>
            <a:r>
              <a:rPr lang="en-US" altLang="zh-CN" sz="1800" dirty="0" smtClean="0"/>
              <a:t>, Yan </a:t>
            </a:r>
            <a:r>
              <a:rPr lang="en-US" altLang="zh-CN" sz="1800" dirty="0" err="1" smtClean="0"/>
              <a:t>Xu</a:t>
            </a:r>
            <a:r>
              <a:rPr lang="en-US" altLang="zh-CN" sz="1800" dirty="0" smtClean="0"/>
              <a:t>. INTED2011 (International Technology, Education and Development Conference)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sz="4000" smtClean="0"/>
              <a:t>Activities from WWT Community Beijing</a:t>
            </a:r>
            <a:endParaRPr lang="zh-CN" altLang="en-US" sz="4000" smtClean="0"/>
          </a:p>
        </p:txBody>
      </p:sp>
      <p:sp>
        <p:nvSpPr>
          <p:cNvPr id="17411" name="内容占位符 2"/>
          <p:cNvSpPr>
            <a:spLocks noGrp="1"/>
          </p:cNvSpPr>
          <p:nvPr>
            <p:ph idx="4294967295"/>
          </p:nvPr>
        </p:nvSpPr>
        <p:spPr>
          <a:xfrm>
            <a:off x="468313" y="1557338"/>
            <a:ext cx="4175125" cy="4525962"/>
          </a:xfrm>
        </p:spPr>
        <p:txBody>
          <a:bodyPr/>
          <a:lstStyle/>
          <a:p>
            <a:r>
              <a:rPr lang="en-US" altLang="zh-CN" sz="2400" smtClean="0"/>
              <a:t>WWT Community Beijing</a:t>
            </a:r>
          </a:p>
          <a:p>
            <a:r>
              <a:rPr lang="en-US" altLang="zh-CN" sz="2400" smtClean="0"/>
              <a:t>Total solar eclipse broadcast</a:t>
            </a:r>
          </a:p>
          <a:p>
            <a:r>
              <a:rPr lang="en-US" altLang="zh-CN" sz="2400" smtClean="0"/>
              <a:t>WWT Tour contest</a:t>
            </a:r>
          </a:p>
          <a:p>
            <a:r>
              <a:rPr lang="en-US" altLang="zh-CN" sz="2400" smtClean="0"/>
              <a:t>WWT teacher training</a:t>
            </a:r>
          </a:p>
        </p:txBody>
      </p:sp>
      <p:pic>
        <p:nvPicPr>
          <p:cNvPr id="6" name="Picture 4" descr="S_RAO_20090721_IMG_75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52588"/>
            <a:ext cx="424815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website_capture_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644900"/>
            <a:ext cx="3925888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8" name="Picture 10" descr="grouppho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430588"/>
            <a:ext cx="34559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5450" y="1450975"/>
            <a:ext cx="8229600" cy="3471863"/>
          </a:xfrm>
        </p:spPr>
        <p:txBody>
          <a:bodyPr lIns="0" tIns="0" rIns="0" bIns="0">
            <a:spAutoFit/>
          </a:bodyPr>
          <a:lstStyle/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zh-CN" sz="2400" smtClean="0"/>
              <a:t>Virtual Observatory (VO) is a data-intensively online astronomical research and </a:t>
            </a:r>
            <a:r>
              <a:rPr lang="en-GB" altLang="zh-CN" sz="2400" smtClean="0">
                <a:solidFill>
                  <a:srgbClr val="FF0000"/>
                </a:solidFill>
              </a:rPr>
              <a:t>education environment</a:t>
            </a:r>
            <a:r>
              <a:rPr lang="en-GB" altLang="zh-CN" sz="2400" smtClean="0"/>
              <a:t>, taking advantages of advanced information technologies to achieve seamless, global access to astronomical information. </a:t>
            </a:r>
          </a:p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zh-CN" sz="2400" smtClean="0"/>
              <a:t>The power of the VO on education and public outreach</a:t>
            </a:r>
          </a:p>
          <a:p>
            <a:pPr marL="831850" lvl="1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zh-CN" sz="2000" smtClean="0"/>
              <a:t>Professional level astronomical archives</a:t>
            </a:r>
          </a:p>
          <a:p>
            <a:pPr marL="831850" lvl="1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zh-CN" sz="2000" smtClean="0"/>
              <a:t>Up-to-date information and bibliography</a:t>
            </a:r>
          </a:p>
          <a:p>
            <a:pPr marL="831850" lvl="1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zh-CN" sz="2000" smtClean="0"/>
              <a:t>Cutting edge technologies and tools</a:t>
            </a:r>
          </a:p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altLang="zh-CN" sz="2400" b="1" i="1" smtClean="0"/>
          </a:p>
        </p:txBody>
      </p:sp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868863"/>
            <a:ext cx="309086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/>
          </p:cNvSpPr>
          <p:nvPr/>
        </p:nvSpPr>
        <p:spPr bwMode="auto">
          <a:xfrm>
            <a:off x="0" y="0"/>
            <a:ext cx="9144000" cy="1417638"/>
          </a:xfrm>
          <a:prstGeom prst="rect">
            <a:avLst/>
          </a:prstGeom>
          <a:solidFill>
            <a:srgbClr val="33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4400">
                <a:solidFill>
                  <a:schemeClr val="bg1"/>
                </a:solidFill>
                <a:latin typeface="Calibri" pitchFamily="34" charset="0"/>
              </a:rPr>
              <a:t>VO ABC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Lessons learned</a:t>
            </a:r>
            <a:endParaRPr lang="zh-CN" altLang="en-US" smtClean="0"/>
          </a:p>
        </p:txBody>
      </p:sp>
      <p:sp>
        <p:nvSpPr>
          <p:cNvPr id="1843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Manpower and funding of VO projects are very limited</a:t>
            </a:r>
          </a:p>
          <a:p>
            <a:r>
              <a:rPr lang="en-US" altLang="zh-CN" dirty="0" smtClean="0"/>
              <a:t>EPO activities of VO projects should be focused on:</a:t>
            </a:r>
          </a:p>
          <a:p>
            <a:pPr lvl="1"/>
            <a:r>
              <a:rPr lang="en-US" altLang="zh-CN" dirty="0" smtClean="0"/>
              <a:t>Infrastructure construction (standards, </a:t>
            </a:r>
            <a:r>
              <a:rPr lang="en-US" altLang="zh-CN" dirty="0" smtClean="0"/>
              <a:t>technics)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Providing </a:t>
            </a:r>
            <a:r>
              <a:rPr lang="en-US" altLang="zh-CN" dirty="0"/>
              <a:t>services, tools and docs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Training educators</a:t>
            </a:r>
          </a:p>
          <a:p>
            <a:pPr marL="457200" lvl="1" indent="0">
              <a:buNone/>
            </a:pPr>
            <a:endParaRPr lang="zh-CN" altLang="en-US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8428828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20672203">
            <a:off x="2903985" y="5118439"/>
            <a:ext cx="5662127" cy="461665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prstMaterial="plastic">
            <a:bevelT/>
          </a:sp3d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Showcard Gothic" pitchFamily="82" charset="0"/>
              </a:rPr>
              <a:t>Reuse and scale up of our efforts</a:t>
            </a:r>
            <a:endParaRPr lang="zh-CN" altLang="en-US" dirty="0">
              <a:latin typeface="Showcard Gothic" pitchFamily="8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Robotic Autonomous Observatories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 smtClean="0"/>
              <a:t>An interesting field that IVOA should not ignore.</a:t>
            </a:r>
          </a:p>
          <a:p>
            <a:r>
              <a:rPr lang="en-US" altLang="zh-CN" sz="2800" dirty="0" smtClean="0"/>
              <a:t>Strong requirements from both professional and amateur astronomers</a:t>
            </a:r>
          </a:p>
          <a:p>
            <a:r>
              <a:rPr lang="en-US" altLang="zh-CN" sz="2800" dirty="0" smtClean="0"/>
              <a:t>Close relationship with the VO:</a:t>
            </a:r>
          </a:p>
          <a:p>
            <a:pPr lvl="1"/>
            <a:r>
              <a:rPr lang="en-US" altLang="zh-CN" sz="2400" dirty="0" err="1" smtClean="0"/>
              <a:t>VOEvent</a:t>
            </a:r>
            <a:r>
              <a:rPr lang="en-US" altLang="zh-CN" sz="2400" dirty="0" smtClean="0"/>
              <a:t>, Time Domain Astronomy</a:t>
            </a:r>
            <a:endParaRPr lang="en-US" altLang="zh-CN" sz="2400" dirty="0" smtClean="0"/>
          </a:p>
          <a:p>
            <a:pPr lvl="1"/>
            <a:r>
              <a:rPr lang="en-US" altLang="zh-CN" sz="2400" dirty="0" smtClean="0"/>
              <a:t>Data analyzing full automatically and data mining</a:t>
            </a:r>
          </a:p>
          <a:p>
            <a:pPr lvl="1"/>
            <a:r>
              <a:rPr lang="en-US" altLang="zh-CN" sz="2400" dirty="0" smtClean="0"/>
              <a:t>Robust scheduler based on artificial </a:t>
            </a:r>
            <a:r>
              <a:rPr lang="en-US" altLang="zh-CN" sz="2400" dirty="0"/>
              <a:t>intelligence </a:t>
            </a:r>
            <a:endParaRPr lang="en-US" altLang="zh-CN" sz="2400" dirty="0" smtClean="0"/>
          </a:p>
          <a:p>
            <a:pPr lvl="1"/>
            <a:r>
              <a:rPr lang="en-US" altLang="zh-CN" sz="2400" dirty="0" smtClean="0"/>
              <a:t> Network and data archiving</a:t>
            </a:r>
          </a:p>
          <a:p>
            <a:pPr lvl="1"/>
            <a:r>
              <a:rPr lang="en-US" altLang="zh-CN" sz="2400" dirty="0" smtClean="0"/>
              <a:t>…</a:t>
            </a:r>
            <a:endParaRPr lang="zh-CN" altLang="en-US" sz="2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5" y="2780928"/>
            <a:ext cx="8275018" cy="1952904"/>
          </a:xfrm>
          <a:prstGeom prst="rect">
            <a:avLst/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253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mtClean="0"/>
              <a:t>Thank You!</a:t>
            </a:r>
            <a:endParaRPr lang="zh-CN" altLang="en-US" smtClean="0"/>
          </a:p>
        </p:txBody>
      </p:sp>
      <p:sp>
        <p:nvSpPr>
          <p:cNvPr id="19459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14160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v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292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hand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990600"/>
            <a:ext cx="21336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mm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429000"/>
            <a:ext cx="19812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SM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53013"/>
            <a:ext cx="131445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7772400" y="1143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i="1">
                <a:solidFill>
                  <a:srgbClr val="FFFF00"/>
                </a:solidFill>
                <a:latin typeface="Times New Roman" pitchFamily="18" charset="0"/>
              </a:rPr>
              <a:t>Chandra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257800" y="4495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i="1">
                <a:solidFill>
                  <a:srgbClr val="FFFF00"/>
                </a:solidFill>
                <a:latin typeface="Times New Roman" pitchFamily="18" charset="0"/>
              </a:rPr>
              <a:t>Hubble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7696200" y="38862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>
                <a:solidFill>
                  <a:srgbClr val="FFFF00"/>
                </a:solidFill>
                <a:latin typeface="Times New Roman" pitchFamily="18" charset="0"/>
              </a:rPr>
              <a:t>MMT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124200" y="5881688"/>
            <a:ext cx="1676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rgbClr val="FFFF00"/>
                </a:solidFill>
                <a:latin typeface="Times New Roman" pitchFamily="18" charset="0"/>
              </a:rPr>
              <a:t>Sub-mm array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1981200" y="4953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>
                <a:solidFill>
                  <a:srgbClr val="FFFF00"/>
                </a:solidFill>
                <a:latin typeface="Times New Roman" pitchFamily="18" charset="0"/>
              </a:rPr>
              <a:t>VLA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1508125" y="4232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4109" name="Picture 13" descr="antartic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045075"/>
            <a:ext cx="182721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Magellan_s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800600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 descr="whipple_main_bord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16764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4876800" y="5881688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rgbClr val="FFFF00"/>
                </a:solidFill>
                <a:latin typeface="Times New Roman" pitchFamily="18" charset="0"/>
              </a:rPr>
              <a:t>Antartica sub-mm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7391400" y="5881688"/>
            <a:ext cx="1981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rgbClr val="FFFF00"/>
                </a:solidFill>
                <a:latin typeface="Times New Roman" pitchFamily="18" charset="0"/>
              </a:rPr>
              <a:t>Magellan 6.5m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5181600" y="167640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rgbClr val="FFFF00"/>
                </a:solidFill>
                <a:latin typeface="Times New Roman" pitchFamily="18" charset="0"/>
              </a:rPr>
              <a:t>Whipple </a:t>
            </a:r>
            <a:r>
              <a:rPr lang="en-US" altLang="zh-CN" sz="180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altLang="zh-CN" sz="1800">
                <a:solidFill>
                  <a:srgbClr val="FFFF00"/>
                </a:solidFill>
                <a:latin typeface="Times New Roman" pitchFamily="18" charset="0"/>
              </a:rPr>
              <a:t>-ray</a:t>
            </a:r>
          </a:p>
        </p:txBody>
      </p:sp>
      <p:pic>
        <p:nvPicPr>
          <p:cNvPr id="4115" name="Picture 19" descr="sirt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581400"/>
            <a:ext cx="16002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733800" y="40386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rgbClr val="FFFF00"/>
                </a:solidFill>
                <a:latin typeface="Times New Roman" pitchFamily="18" charset="0"/>
              </a:rPr>
              <a:t>SIRTF</a:t>
            </a:r>
          </a:p>
        </p:txBody>
      </p:sp>
      <p:pic>
        <p:nvPicPr>
          <p:cNvPr id="4117" name="Picture 21" descr="trace_cdrom_cover_smal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12668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2" descr="oakrid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86000"/>
            <a:ext cx="1714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6324600" y="25908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>
                <a:solidFill>
                  <a:srgbClr val="FFFF00"/>
                </a:solidFill>
                <a:latin typeface="Times New Roman" pitchFamily="18" charset="0"/>
              </a:rPr>
              <a:t>Oak Ridge</a:t>
            </a:r>
          </a:p>
        </p:txBody>
      </p:sp>
      <p:pic>
        <p:nvPicPr>
          <p:cNvPr id="4120" name="Picture 24" descr="c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17430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0" y="3505200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800">
                <a:solidFill>
                  <a:srgbClr val="FFFF00"/>
                </a:solidFill>
                <a:latin typeface="Times New Roman" pitchFamily="18" charset="0"/>
              </a:rPr>
              <a:t>1.2</a:t>
            </a:r>
            <a:r>
              <a:rPr lang="en-US" altLang="zh-CN" sz="1800">
                <a:solidFill>
                  <a:srgbClr val="FFFF00"/>
                </a:solidFill>
                <a:latin typeface="Times New Roman" pitchFamily="18" charset="0"/>
              </a:rPr>
              <a:t>m CO</a:t>
            </a:r>
          </a:p>
        </p:txBody>
      </p:sp>
      <p:pic>
        <p:nvPicPr>
          <p:cNvPr id="4122" name="Picture 26" descr="gilmore_montage_LZ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4419600" cy="2616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3" name="Rectangle 27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altLang="zh-CN" sz="360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World Wide Telescope</a:t>
            </a:r>
            <a:endParaRPr lang="zh-CN" altLang="en-US" sz="3600">
              <a:solidFill>
                <a:schemeClr val="bg1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6732588" y="6381750"/>
            <a:ext cx="22685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r>
              <a:rPr lang="en-US" altLang="zh-CN" sz="1600" i="1"/>
              <a:t>Courtesy of Dr. Jim Gray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China-VO</a:t>
            </a:r>
          </a:p>
        </p:txBody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400" smtClean="0"/>
              <a:t>Chinese Virtual Observatory (China-VO) is the national VO project in China initiated in 2002 by Chinese astronomical community leading by National Astronomical Observatories, Chinese Academy of Sciences. </a:t>
            </a:r>
          </a:p>
          <a:p>
            <a:pPr>
              <a:lnSpc>
                <a:spcPct val="90000"/>
              </a:lnSpc>
            </a:pPr>
            <a:r>
              <a:rPr lang="en-US" altLang="zh-CN" sz="2400" smtClean="0"/>
              <a:t>Dr. Jim Gray (Microsoft Research) visited the China-VO in 2002</a:t>
            </a:r>
          </a:p>
          <a:p>
            <a:pPr>
              <a:lnSpc>
                <a:spcPct val="90000"/>
              </a:lnSpc>
            </a:pPr>
            <a:r>
              <a:rPr lang="en-US" altLang="zh-CN" sz="2400" smtClean="0"/>
              <a:t>China-VO became a member of the IVOA with the recommendation of Dr. Jim Gray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445000"/>
            <a:ext cx="16383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4745038"/>
            <a:ext cx="524510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China-VO Team</a:t>
            </a: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>
          <a:xfrm>
            <a:off x="457200" y="1484313"/>
            <a:ext cx="8362950" cy="499745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2000" dirty="0" smtClean="0"/>
              <a:t>Partners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 smtClean="0">
                <a:solidFill>
                  <a:srgbClr val="006600"/>
                </a:solidFill>
              </a:rPr>
              <a:t>NAOC (Beijing)</a:t>
            </a:r>
            <a:r>
              <a:rPr lang="en-US" altLang="zh-CN" sz="1800" dirty="0" smtClean="0"/>
              <a:t>: </a:t>
            </a:r>
            <a:r>
              <a:rPr lang="en-US" altLang="zh-CN" sz="1800" dirty="0" err="1" smtClean="0"/>
              <a:t>Yongheng</a:t>
            </a:r>
            <a:r>
              <a:rPr lang="en-US" altLang="zh-CN" sz="1800" dirty="0" smtClean="0"/>
              <a:t> Zhao (PI), </a:t>
            </a:r>
            <a:r>
              <a:rPr lang="en-US" altLang="zh-CN" sz="1800" dirty="0" err="1" smtClean="0"/>
              <a:t>Chenzhou</a:t>
            </a:r>
            <a:r>
              <a:rPr lang="en-US" altLang="zh-CN" sz="1800" dirty="0" smtClean="0"/>
              <a:t> Cui (PM), </a:t>
            </a:r>
            <a:r>
              <a:rPr lang="en-US" altLang="zh-CN" sz="1800" dirty="0" err="1" smtClean="0"/>
              <a:t>Ganghua</a:t>
            </a:r>
            <a:r>
              <a:rPr lang="en-US" altLang="zh-CN" sz="1800" dirty="0" smtClean="0"/>
              <a:t> Lin, </a:t>
            </a:r>
            <a:r>
              <a:rPr lang="en-US" altLang="zh-CN" sz="1800" dirty="0" err="1" smtClean="0"/>
              <a:t>Yanxia</a:t>
            </a:r>
            <a:r>
              <a:rPr lang="en-US" altLang="zh-CN" sz="1800" dirty="0" smtClean="0"/>
              <a:t> Zhang, </a:t>
            </a:r>
            <a:r>
              <a:rPr lang="en-US" altLang="zh-CN" sz="1800" dirty="0" err="1" smtClean="0"/>
              <a:t>Boliang</a:t>
            </a:r>
            <a:r>
              <a:rPr lang="en-US" altLang="zh-CN" sz="1800" dirty="0" smtClean="0"/>
              <a:t> He, Wei </a:t>
            </a:r>
            <a:r>
              <a:rPr lang="en-US" altLang="zh-CN" sz="1800" dirty="0" err="1" smtClean="0"/>
              <a:t>Gao</a:t>
            </a:r>
            <a:r>
              <a:rPr lang="en-US" altLang="zh-CN" sz="1800" dirty="0" smtClean="0"/>
              <a:t>, </a:t>
            </a:r>
            <a:r>
              <a:rPr lang="en-US" altLang="zh-CN" sz="1800" dirty="0" err="1" smtClean="0"/>
              <a:t>Yue</a:t>
            </a:r>
            <a:r>
              <a:rPr lang="en-US" altLang="zh-CN" sz="1800" dirty="0" smtClean="0"/>
              <a:t> Chen, </a:t>
            </a:r>
            <a:r>
              <a:rPr lang="en-US" altLang="zh-CN" sz="1800" dirty="0" err="1" smtClean="0"/>
              <a:t>Yiming</a:t>
            </a:r>
            <a:r>
              <a:rPr lang="en-US" altLang="zh-CN" sz="1800" dirty="0" smtClean="0"/>
              <a:t> </a:t>
            </a:r>
            <a:r>
              <a:rPr lang="en-US" altLang="zh-CN" sz="1800" dirty="0" err="1" smtClean="0"/>
              <a:t>Teng</a:t>
            </a:r>
            <a:r>
              <a:rPr lang="en-US" altLang="zh-CN" sz="1800" dirty="0" smtClean="0"/>
              <a:t>, </a:t>
            </a:r>
            <a:r>
              <a:rPr lang="en-US" altLang="zh-CN" sz="1800" dirty="0" err="1" smtClean="0"/>
              <a:t>Zihuang</a:t>
            </a:r>
            <a:r>
              <a:rPr lang="en-US" altLang="zh-CN" sz="1800" dirty="0" smtClean="0"/>
              <a:t> Cao, </a:t>
            </a:r>
            <a:r>
              <a:rPr lang="en-US" altLang="zh-CN" sz="1800" dirty="0" err="1" smtClean="0"/>
              <a:t>Dongwei</a:t>
            </a:r>
            <a:r>
              <a:rPr lang="en-US" altLang="zh-CN" sz="1800" dirty="0" smtClean="0"/>
              <a:t> Fan, </a:t>
            </a:r>
            <a:r>
              <a:rPr lang="en-US" altLang="zh-CN" sz="1800" dirty="0" err="1" smtClean="0"/>
              <a:t>Wangwei</a:t>
            </a:r>
            <a:r>
              <a:rPr lang="en-US" altLang="zh-CN" sz="1800" dirty="0" smtClean="0"/>
              <a:t> Chu, </a:t>
            </a:r>
            <a:r>
              <a:rPr lang="en-US" altLang="zh-CN" sz="1800" dirty="0" err="1" smtClean="0"/>
              <a:t>Haijun</a:t>
            </a:r>
            <a:r>
              <a:rPr lang="en-US" altLang="zh-CN" sz="1800" dirty="0" smtClean="0"/>
              <a:t> </a:t>
            </a:r>
            <a:r>
              <a:rPr lang="en-US" altLang="zh-CN" sz="1800" dirty="0" err="1" smtClean="0"/>
              <a:t>Tian</a:t>
            </a:r>
            <a:r>
              <a:rPr lang="en-US" altLang="zh-CN" sz="1800" dirty="0" smtClean="0"/>
              <a:t>, </a:t>
            </a:r>
            <a:r>
              <a:rPr lang="en-US" altLang="zh-CN" sz="1800" dirty="0" err="1" smtClean="0"/>
              <a:t>Zheng</a:t>
            </a:r>
            <a:r>
              <a:rPr lang="en-US" altLang="zh-CN" sz="1800" dirty="0" smtClean="0"/>
              <a:t> Li, 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 err="1" smtClean="0">
                <a:solidFill>
                  <a:srgbClr val="006600"/>
                </a:solidFill>
              </a:rPr>
              <a:t>TianJin</a:t>
            </a:r>
            <a:r>
              <a:rPr lang="en-US" altLang="zh-CN" sz="1800" b="1" dirty="0" smtClean="0">
                <a:solidFill>
                  <a:srgbClr val="006600"/>
                </a:solidFill>
              </a:rPr>
              <a:t> Univ. (Tianjin)</a:t>
            </a:r>
            <a:r>
              <a:rPr lang="en-US" altLang="zh-CN" sz="1800" dirty="0" smtClean="0"/>
              <a:t>: </a:t>
            </a:r>
            <a:r>
              <a:rPr lang="en-US" altLang="zh-CN" sz="1800" dirty="0" err="1" smtClean="0"/>
              <a:t>Jizhou</a:t>
            </a:r>
            <a:r>
              <a:rPr lang="en-US" altLang="zh-CN" sz="1800" dirty="0" smtClean="0"/>
              <a:t> Sun, </a:t>
            </a:r>
            <a:r>
              <a:rPr lang="en-US" altLang="zh-CN" sz="1800" dirty="0" err="1" smtClean="0"/>
              <a:t>Ce</a:t>
            </a:r>
            <a:r>
              <a:rPr lang="en-US" altLang="zh-CN" sz="1800" dirty="0" smtClean="0"/>
              <a:t> Yu, </a:t>
            </a:r>
            <a:r>
              <a:rPr lang="en-US" altLang="zh-CN" sz="1800" dirty="0" err="1" smtClean="0"/>
              <a:t>Jian</a:t>
            </a:r>
            <a:r>
              <a:rPr lang="en-US" altLang="zh-CN" sz="1800" dirty="0" smtClean="0"/>
              <a:t> Xiao, Qing Zhao, </a:t>
            </a:r>
            <a:r>
              <a:rPr lang="en-US" altLang="zh-CN" sz="1800" dirty="0" err="1" smtClean="0"/>
              <a:t>Xu</a:t>
            </a:r>
            <a:r>
              <a:rPr lang="en-US" altLang="zh-CN" sz="1800" dirty="0" smtClean="0"/>
              <a:t> Liu, </a:t>
            </a:r>
            <a:r>
              <a:rPr lang="en-US" altLang="zh-CN" sz="1800" dirty="0" err="1" smtClean="0"/>
              <a:t>Ao</a:t>
            </a:r>
            <a:r>
              <a:rPr lang="en-US" altLang="zh-CN" sz="1800" dirty="0" smtClean="0"/>
              <a:t> Yuan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 smtClean="0">
                <a:solidFill>
                  <a:srgbClr val="006600"/>
                </a:solidFill>
              </a:rPr>
              <a:t>CCNU (Wu Han)</a:t>
            </a:r>
            <a:r>
              <a:rPr lang="en-US" altLang="zh-CN" sz="1800" dirty="0" smtClean="0"/>
              <a:t>: Xiaoping </a:t>
            </a:r>
            <a:r>
              <a:rPr lang="en-US" altLang="zh-CN" sz="1800" dirty="0" err="1" smtClean="0"/>
              <a:t>Zheng</a:t>
            </a:r>
            <a:r>
              <a:rPr lang="en-US" altLang="zh-CN" sz="1800" dirty="0" smtClean="0"/>
              <a:t>, </a:t>
            </a:r>
            <a:r>
              <a:rPr lang="en-US" altLang="zh-CN" sz="1800" dirty="0" err="1" smtClean="0"/>
              <a:t>Cuilan</a:t>
            </a:r>
            <a:r>
              <a:rPr lang="en-US" altLang="zh-CN" sz="1800" dirty="0" smtClean="0"/>
              <a:t> </a:t>
            </a:r>
            <a:r>
              <a:rPr lang="en-US" altLang="zh-CN" sz="1800" dirty="0" err="1" smtClean="0"/>
              <a:t>Qiao</a:t>
            </a:r>
            <a:r>
              <a:rPr lang="en-US" altLang="zh-CN" sz="1800" dirty="0" smtClean="0"/>
              <a:t>, Qin Wang, </a:t>
            </a:r>
            <a:r>
              <a:rPr lang="en-US" altLang="zh-CN" sz="1800" dirty="0" err="1" smtClean="0"/>
              <a:t>Junli</a:t>
            </a:r>
            <a:r>
              <a:rPr lang="en-US" altLang="zh-CN" sz="1800" dirty="0" smtClean="0"/>
              <a:t> </a:t>
            </a:r>
            <a:r>
              <a:rPr lang="en-US" altLang="zh-CN" sz="1800" dirty="0" err="1" smtClean="0"/>
              <a:t>Jia</a:t>
            </a:r>
            <a:endParaRPr lang="en-US" altLang="zh-CN" sz="1800" dirty="0" smtClean="0"/>
          </a:p>
          <a:p>
            <a:pPr>
              <a:lnSpc>
                <a:spcPct val="80000"/>
              </a:lnSpc>
            </a:pPr>
            <a:r>
              <a:rPr lang="en-US" altLang="zh-CN" sz="1800" b="1" dirty="0" smtClean="0">
                <a:solidFill>
                  <a:srgbClr val="006600"/>
                </a:solidFill>
              </a:rPr>
              <a:t>Kunming Univ. of Science and Tech</a:t>
            </a:r>
            <a:r>
              <a:rPr lang="en-US" altLang="zh-CN" sz="1800" dirty="0" smtClean="0"/>
              <a:t>: </a:t>
            </a:r>
            <a:r>
              <a:rPr lang="en-US" altLang="zh-CN" sz="1800" dirty="0" err="1" smtClean="0"/>
              <a:t>Feng</a:t>
            </a:r>
            <a:r>
              <a:rPr lang="en-US" altLang="zh-CN" sz="1800" dirty="0" smtClean="0"/>
              <a:t> Wang, </a:t>
            </a:r>
            <a:r>
              <a:rPr lang="en-US" altLang="zh-CN" sz="1800" dirty="0" err="1" smtClean="0"/>
              <a:t>Kaifan</a:t>
            </a:r>
            <a:r>
              <a:rPr lang="en-US" altLang="zh-CN" sz="1800" dirty="0" smtClean="0"/>
              <a:t> </a:t>
            </a:r>
            <a:r>
              <a:rPr lang="en-US" altLang="zh-CN" sz="1800" dirty="0" err="1" smtClean="0"/>
              <a:t>Ji</a:t>
            </a:r>
            <a:r>
              <a:rPr lang="en-US" altLang="zh-CN" sz="1800" dirty="0" smtClean="0"/>
              <a:t>, </a:t>
            </a:r>
            <a:r>
              <a:rPr lang="en-US" altLang="zh-CN" sz="1800" dirty="0" err="1" smtClean="0"/>
              <a:t>Hui</a:t>
            </a:r>
            <a:r>
              <a:rPr lang="en-US" altLang="zh-CN" sz="1800" dirty="0" smtClean="0"/>
              <a:t> Deng</a:t>
            </a:r>
          </a:p>
          <a:p>
            <a:pPr>
              <a:lnSpc>
                <a:spcPct val="80000"/>
              </a:lnSpc>
            </a:pPr>
            <a:endParaRPr lang="en-US" altLang="zh-CN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2000" dirty="0" smtClean="0"/>
              <a:t>Collaborators</a:t>
            </a:r>
            <a:r>
              <a:rPr lang="en-US" altLang="zh-CN" sz="1800" dirty="0" smtClean="0"/>
              <a:t>: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 smtClean="0">
                <a:solidFill>
                  <a:srgbClr val="006600"/>
                </a:solidFill>
              </a:rPr>
              <a:t>Computer Network Information Center, CAS (Beijing)</a:t>
            </a:r>
            <a:r>
              <a:rPr lang="en-US" altLang="zh-CN" sz="1800" dirty="0" smtClean="0"/>
              <a:t>: </a:t>
            </a:r>
            <a:r>
              <a:rPr lang="en-US" altLang="zh-CN" sz="1800" dirty="0" err="1" smtClean="0"/>
              <a:t>Baoping</a:t>
            </a:r>
            <a:r>
              <a:rPr lang="en-US" altLang="zh-CN" sz="1800" dirty="0" smtClean="0"/>
              <a:t> Yan, Kai Nan, </a:t>
            </a:r>
            <a:r>
              <a:rPr lang="en-US" altLang="zh-CN" sz="1800" dirty="0" err="1" smtClean="0"/>
              <a:t>Jianhui</a:t>
            </a:r>
            <a:r>
              <a:rPr lang="en-US" altLang="zh-CN" sz="1800" dirty="0" smtClean="0"/>
              <a:t> Li, Kevin Dong, </a:t>
            </a:r>
            <a:r>
              <a:rPr lang="en-US" altLang="zh-CN" sz="1800" dirty="0" err="1" smtClean="0"/>
              <a:t>Yongzheng</a:t>
            </a:r>
            <a:r>
              <a:rPr lang="en-US" altLang="zh-CN" sz="1800" dirty="0" smtClean="0"/>
              <a:t> Ma, </a:t>
            </a:r>
            <a:r>
              <a:rPr lang="en-US" altLang="zh-CN" sz="1800" dirty="0" err="1" smtClean="0"/>
              <a:t>Lianglin</a:t>
            </a:r>
            <a:r>
              <a:rPr lang="en-US" altLang="zh-CN" sz="1800" dirty="0" smtClean="0"/>
              <a:t> Hu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 smtClean="0">
                <a:solidFill>
                  <a:srgbClr val="006600"/>
                </a:solidFill>
              </a:rPr>
              <a:t>Purple Mountain </a:t>
            </a:r>
            <a:r>
              <a:rPr lang="en-US" altLang="zh-CN" sz="1800" b="1" dirty="0" err="1" smtClean="0">
                <a:solidFill>
                  <a:srgbClr val="006600"/>
                </a:solidFill>
              </a:rPr>
              <a:t>Astro</a:t>
            </a:r>
            <a:r>
              <a:rPr lang="en-US" altLang="zh-CN" sz="18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1800" b="1" dirty="0" err="1" smtClean="0">
                <a:solidFill>
                  <a:srgbClr val="006600"/>
                </a:solidFill>
              </a:rPr>
              <a:t>Obs</a:t>
            </a:r>
            <a:r>
              <a:rPr lang="en-US" altLang="zh-CN" sz="1800" b="1" dirty="0" smtClean="0">
                <a:solidFill>
                  <a:srgbClr val="006600"/>
                </a:solidFill>
              </a:rPr>
              <a:t> (Nanjing)</a:t>
            </a:r>
            <a:r>
              <a:rPr lang="en-US" altLang="zh-CN" sz="1800" dirty="0" smtClean="0"/>
              <a:t>: </a:t>
            </a:r>
            <a:r>
              <a:rPr lang="en-US" altLang="zh-CN" sz="1800" dirty="0" err="1" smtClean="0"/>
              <a:t>Ji</a:t>
            </a:r>
            <a:r>
              <a:rPr lang="en-US" altLang="zh-CN" sz="1800" dirty="0" smtClean="0"/>
              <a:t> Yang, Liang Liu, </a:t>
            </a:r>
            <a:r>
              <a:rPr lang="en-US" altLang="zh-CN" sz="1800" dirty="0" err="1" smtClean="0"/>
              <a:t>Dengrong</a:t>
            </a:r>
            <a:r>
              <a:rPr lang="en-US" altLang="zh-CN" sz="1800" dirty="0" smtClean="0"/>
              <a:t> Lu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 smtClean="0">
                <a:solidFill>
                  <a:srgbClr val="006600"/>
                </a:solidFill>
              </a:rPr>
              <a:t>Shanghai </a:t>
            </a:r>
            <a:r>
              <a:rPr lang="en-US" altLang="zh-CN" sz="1800" b="1" dirty="0" err="1" smtClean="0">
                <a:solidFill>
                  <a:srgbClr val="006600"/>
                </a:solidFill>
              </a:rPr>
              <a:t>Astro</a:t>
            </a:r>
            <a:r>
              <a:rPr lang="en-US" altLang="zh-CN" sz="18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1800" b="1" dirty="0" err="1" smtClean="0">
                <a:solidFill>
                  <a:srgbClr val="006600"/>
                </a:solidFill>
              </a:rPr>
              <a:t>Obs</a:t>
            </a:r>
            <a:r>
              <a:rPr lang="en-US" altLang="zh-CN" sz="1800" b="1" dirty="0" smtClean="0">
                <a:solidFill>
                  <a:srgbClr val="006600"/>
                </a:solidFill>
              </a:rPr>
              <a:t> (Shanghai)</a:t>
            </a:r>
            <a:r>
              <a:rPr lang="en-US" altLang="zh-CN" sz="1800" dirty="0" smtClean="0"/>
              <a:t>: </a:t>
            </a:r>
            <a:r>
              <a:rPr lang="en-US" altLang="zh-CN" sz="1800" dirty="0" err="1" smtClean="0"/>
              <a:t>Yipeng</a:t>
            </a:r>
            <a:r>
              <a:rPr lang="en-US" altLang="zh-CN" sz="1800" dirty="0" smtClean="0"/>
              <a:t> Jing, </a:t>
            </a:r>
            <a:r>
              <a:rPr lang="en-US" altLang="zh-CN" sz="1800" dirty="0" err="1" smtClean="0"/>
              <a:t>Weipeng</a:t>
            </a:r>
            <a:r>
              <a:rPr lang="en-US" altLang="zh-CN" sz="1800" dirty="0" smtClean="0"/>
              <a:t> Lin, Xiao Chen, </a:t>
            </a:r>
            <a:r>
              <a:rPr lang="en-US" altLang="zh-CN" sz="1800" dirty="0" err="1" smtClean="0"/>
              <a:t>Shuhe</a:t>
            </a:r>
            <a:r>
              <a:rPr lang="en-US" altLang="zh-CN" sz="1800" dirty="0" smtClean="0"/>
              <a:t> Wang, </a:t>
            </a:r>
            <a:r>
              <a:rPr lang="en-US" altLang="zh-CN" sz="1800" dirty="0" err="1" smtClean="0"/>
              <a:t>Jianhai</a:t>
            </a:r>
            <a:r>
              <a:rPr lang="en-US" altLang="zh-CN" sz="1800" dirty="0" smtClean="0"/>
              <a:t> Zhao, </a:t>
            </a:r>
            <a:r>
              <a:rPr lang="en-US" altLang="zh-CN" sz="1800" dirty="0" err="1" smtClean="0"/>
              <a:t>Haiming</a:t>
            </a:r>
            <a:r>
              <a:rPr lang="en-US" altLang="zh-CN" sz="1800" dirty="0" smtClean="0"/>
              <a:t> Tang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 smtClean="0">
                <a:solidFill>
                  <a:srgbClr val="006600"/>
                </a:solidFill>
              </a:rPr>
              <a:t>Yunnan </a:t>
            </a:r>
            <a:r>
              <a:rPr lang="en-US" altLang="zh-CN" sz="1800" b="1" dirty="0" err="1" smtClean="0">
                <a:solidFill>
                  <a:srgbClr val="006600"/>
                </a:solidFill>
              </a:rPr>
              <a:t>Astro</a:t>
            </a:r>
            <a:r>
              <a:rPr lang="en-US" altLang="zh-CN" sz="18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1800" b="1" dirty="0" err="1" smtClean="0">
                <a:solidFill>
                  <a:srgbClr val="006600"/>
                </a:solidFill>
              </a:rPr>
              <a:t>Obs</a:t>
            </a:r>
            <a:r>
              <a:rPr lang="en-US" altLang="zh-CN" sz="1800" dirty="0" smtClean="0"/>
              <a:t>: </a:t>
            </a:r>
            <a:r>
              <a:rPr lang="en-US" altLang="zh-CN" sz="1800" dirty="0" err="1" smtClean="0"/>
              <a:t>Yufeng</a:t>
            </a:r>
            <a:r>
              <a:rPr lang="en-US" altLang="zh-CN" sz="1800" dirty="0" smtClean="0"/>
              <a:t> Fan, </a:t>
            </a:r>
            <a:r>
              <a:rPr lang="en-US" altLang="zh-CN" sz="1800" dirty="0" err="1" smtClean="0"/>
              <a:t>Chuanjun</a:t>
            </a:r>
            <a:r>
              <a:rPr lang="en-US" altLang="zh-CN" sz="1800" dirty="0" smtClean="0"/>
              <a:t> Wang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 smtClean="0">
                <a:solidFill>
                  <a:srgbClr val="006600"/>
                </a:solidFill>
              </a:rPr>
              <a:t>Tsinghua Univ.</a:t>
            </a:r>
            <a:r>
              <a:rPr lang="en-US" altLang="zh-CN" sz="1800" dirty="0" smtClean="0"/>
              <a:t>: </a:t>
            </a:r>
            <a:r>
              <a:rPr lang="en-US" altLang="zh-CN" sz="1800" dirty="0" err="1" smtClean="0"/>
              <a:t>Jianfeng</a:t>
            </a:r>
            <a:r>
              <a:rPr lang="en-US" altLang="zh-CN" sz="1800" dirty="0" smtClean="0"/>
              <a:t> Zhou, </a:t>
            </a:r>
            <a:r>
              <a:rPr lang="en-US" altLang="zh-CN" sz="1800" dirty="0" err="1" smtClean="0"/>
              <a:t>Zhihui</a:t>
            </a:r>
            <a:r>
              <a:rPr lang="en-US" altLang="zh-CN" sz="1800" dirty="0" smtClean="0"/>
              <a:t> Du</a:t>
            </a:r>
          </a:p>
          <a:p>
            <a:pPr>
              <a:lnSpc>
                <a:spcPct val="80000"/>
              </a:lnSpc>
            </a:pPr>
            <a:endParaRPr lang="en-US" altLang="zh-CN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2000" dirty="0" smtClean="0"/>
              <a:t>External collaborations: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 smtClean="0">
                <a:solidFill>
                  <a:srgbClr val="006600"/>
                </a:solidFill>
              </a:rPr>
              <a:t>JHU, MSR, Caltech, IUCAA, CDS,</a:t>
            </a:r>
            <a:r>
              <a:rPr lang="en-US" altLang="zh-CN" sz="1800" b="1" dirty="0" smtClean="0"/>
              <a:t> </a:t>
            </a:r>
            <a:r>
              <a:rPr lang="en-US" altLang="zh-CN" sz="1800" b="1" dirty="0" smtClean="0">
                <a:solidFill>
                  <a:schemeClr val="folHlink"/>
                </a:solidFill>
              </a:rPr>
              <a:t>ICRAR (Australia), NAOJ (Japan)…</a:t>
            </a:r>
            <a:endParaRPr lang="zh-CN" altLang="en-US" sz="1800" b="1" dirty="0" smtClean="0">
              <a:solidFill>
                <a:schemeClr val="folHlink"/>
              </a:solidFill>
            </a:endParaRPr>
          </a:p>
        </p:txBody>
      </p:sp>
      <p:sp>
        <p:nvSpPr>
          <p:cNvPr id="2" name="圆角矩形 1"/>
          <p:cNvSpPr/>
          <p:nvPr/>
        </p:nvSpPr>
        <p:spPr bwMode="auto">
          <a:xfrm>
            <a:off x="827584" y="2708920"/>
            <a:ext cx="6264696" cy="360040"/>
          </a:xfrm>
          <a:prstGeom prst="roundRect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China-VO annual meeting</a:t>
            </a:r>
            <a:endParaRPr lang="zh-CN" altLang="en-US" smtClean="0"/>
          </a:p>
        </p:txBody>
      </p:sp>
      <p:graphicFrame>
        <p:nvGraphicFramePr>
          <p:cNvPr id="6" name="图表 5"/>
          <p:cNvGraphicFramePr>
            <a:graphicFrameLocks/>
          </p:cNvGraphicFramePr>
          <p:nvPr/>
        </p:nvGraphicFramePr>
        <p:xfrm>
          <a:off x="3275856" y="1556792"/>
          <a:ext cx="403244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内容占位符 4"/>
          <p:cNvGraphicFramePr>
            <a:graphicFrameLocks noGrp="1"/>
          </p:cNvGraphicFramePr>
          <p:nvPr>
            <p:ph sz="quarter" idx="4294967295"/>
          </p:nvPr>
        </p:nvGraphicFramePr>
        <p:xfrm>
          <a:off x="468313" y="1844675"/>
          <a:ext cx="2374900" cy="3143250"/>
        </p:xfrm>
        <a:graphic>
          <a:graphicData uri="http://schemas.openxmlformats.org/drawingml/2006/table">
            <a:tbl>
              <a:tblPr/>
              <a:tblGrid>
                <a:gridCol w="1043750"/>
                <a:gridCol w="1331150"/>
              </a:tblGrid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year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attendees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2001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　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2003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36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2004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30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2005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27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2006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47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2007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40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2008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57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2009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63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2010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78</a:t>
                      </a:r>
                    </a:p>
                  </a:txBody>
                  <a:tcPr marL="9520" marR="95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内容占位符 3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3933056"/>
            <a:ext cx="4231061" cy="2769091"/>
          </a:xfrm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Community</a:t>
            </a:r>
            <a:endParaRPr lang="zh-CN" altLang="en-US" smtClean="0"/>
          </a:p>
        </p:txBody>
      </p:sp>
      <p:sp>
        <p:nvSpPr>
          <p:cNvPr id="8195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altLang="zh-CN" sz="2400" dirty="0" smtClean="0"/>
              <a:t>Website</a:t>
            </a:r>
          </a:p>
          <a:p>
            <a:r>
              <a:rPr lang="en-US" altLang="zh-CN" sz="2400" dirty="0" smtClean="0"/>
              <a:t>Mailing list</a:t>
            </a:r>
          </a:p>
          <a:p>
            <a:r>
              <a:rPr lang="en-US" altLang="zh-CN" sz="2400" dirty="0" smtClean="0"/>
              <a:t>Online forum</a:t>
            </a:r>
          </a:p>
          <a:p>
            <a:endParaRPr lang="en-US" altLang="zh-CN" sz="2400" dirty="0" smtClean="0"/>
          </a:p>
          <a:p>
            <a:r>
              <a:rPr lang="en-US" altLang="zh-CN" sz="2000" dirty="0" smtClean="0">
                <a:solidFill>
                  <a:srgbClr val="FF0000"/>
                </a:solidFill>
              </a:rPr>
              <a:t>Blog</a:t>
            </a:r>
          </a:p>
          <a:p>
            <a:r>
              <a:rPr lang="en-US" altLang="zh-CN" sz="2000" dirty="0" smtClean="0">
                <a:solidFill>
                  <a:srgbClr val="FF0000"/>
                </a:solidFill>
              </a:rPr>
              <a:t>Micro-Blog (twitter)</a:t>
            </a:r>
          </a:p>
          <a:p>
            <a:r>
              <a:rPr lang="en-US" altLang="zh-CN" sz="2000" dirty="0" smtClean="0">
                <a:solidFill>
                  <a:srgbClr val="FF0000"/>
                </a:solidFill>
              </a:rPr>
              <a:t>SNS(Facebook)</a:t>
            </a:r>
          </a:p>
          <a:p>
            <a:r>
              <a:rPr lang="en-US" altLang="zh-CN" sz="2000" dirty="0" smtClean="0">
                <a:solidFill>
                  <a:srgbClr val="FF0000"/>
                </a:solidFill>
              </a:rPr>
              <a:t>IMS (</a:t>
            </a:r>
            <a:r>
              <a:rPr lang="en-US" altLang="zh-CN" sz="2000" dirty="0" err="1" smtClean="0">
                <a:solidFill>
                  <a:srgbClr val="FF0000"/>
                </a:solidFill>
              </a:rPr>
              <a:t>MSN,Skype</a:t>
            </a:r>
            <a:r>
              <a:rPr lang="en-US" altLang="zh-CN" sz="20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altLang="zh-CN" sz="2000" dirty="0" smtClean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8196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zh-CN" altLang="en-US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49" y="1461413"/>
            <a:ext cx="4827160" cy="298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51" y="2348880"/>
            <a:ext cx="4464496" cy="283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252" y="3356992"/>
            <a:ext cx="2157241" cy="31769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WWT Based VO Education</a:t>
            </a:r>
            <a:endParaRPr lang="zh-CN" altLang="en-US" smtClean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Picture 5" descr="C:\Documents and Settings\why\桌面\WWT\颁奖典礼\在中国\封面文件\封面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484784"/>
            <a:ext cx="2867032" cy="4032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7" descr="C:\Documents and Settings\why\桌面\WWT\颁奖典礼\在中国\未标题-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187">
            <a:off x="4223472" y="1988193"/>
            <a:ext cx="3424237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4193693" y="1469030"/>
            <a:ext cx="3483794" cy="1080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lnSpc>
                <a:spcPct val="170000"/>
              </a:lnSpc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chemeClr val="accent5">
                    <a:lumMod val="75000"/>
                  </a:schemeClr>
                </a:solidFill>
                <a:latin typeface="方正硬笔行书简体" pitchFamily="65" charset="-122"/>
                <a:ea typeface="方正硬笔行书简体" pitchFamily="65" charset="-122"/>
                <a:cs typeface="+mj-cs"/>
              </a:rPr>
              <a:t>WWT milestones in China 2008-2010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方正硬笔行书简体" pitchFamily="65" charset="-122"/>
              <a:ea typeface="方正硬笔行书简体" pitchFamily="65" charset="-122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WWT released before Trieste </a:t>
            </a:r>
            <a:r>
              <a:rPr lang="en-US" altLang="zh-CN" dirty="0" err="1" smtClean="0"/>
              <a:t>Interop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May 12, 2008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720" y="2328664"/>
            <a:ext cx="61531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内容占位符 48" descr="aa0806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720" y="1700808"/>
            <a:ext cx="2151062" cy="3724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内容占位符 6" descr="aa-1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6703" b="2847"/>
          <a:stretch>
            <a:fillRect/>
          </a:stretch>
        </p:blipFill>
        <p:spPr bwMode="auto">
          <a:xfrm>
            <a:off x="4139952" y="1484784"/>
            <a:ext cx="3642046" cy="514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303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都市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Office Theme">
    <a:majorFont>
      <a:latin typeface="Calibri"/>
      <a:ea typeface="宋体"/>
      <a:cs typeface=""/>
    </a:majorFont>
    <a:minorFont>
      <a:latin typeface="Calibri"/>
      <a:ea typeface="宋体"/>
      <a:cs typeface=""/>
    </a:minorFont>
  </a:fontScheme>
  <a:fmtScheme name="都市">
    <a:fillStyleLst>
      <a:solidFill>
        <a:schemeClr val="phClr"/>
      </a:solidFill>
      <a:gradFill rotWithShape="1">
        <a:gsLst>
          <a:gs pos="0">
            <a:schemeClr val="phClr">
              <a:tint val="1000"/>
              <a:satMod val="255000"/>
            </a:schemeClr>
          </a:gs>
          <a:gs pos="55000">
            <a:schemeClr val="phClr">
              <a:tint val="12000"/>
              <a:satMod val="255000"/>
            </a:schemeClr>
          </a:gs>
          <a:gs pos="100000">
            <a:schemeClr val="phClr">
              <a:tint val="45000"/>
              <a:satMod val="250000"/>
            </a:schemeClr>
          </a:gs>
        </a:gsLst>
        <a:path path="circle">
          <a:fillToRect l="-40000" t="-90000" r="140000" b="190000"/>
        </a:path>
      </a:gradFill>
      <a:gradFill rotWithShape="1">
        <a:gsLst>
          <a:gs pos="0">
            <a:schemeClr val="phClr">
              <a:tint val="43000"/>
              <a:satMod val="165000"/>
            </a:schemeClr>
          </a:gs>
          <a:gs pos="55000">
            <a:schemeClr val="phClr">
              <a:tint val="83000"/>
              <a:satMod val="155000"/>
            </a:schemeClr>
          </a:gs>
          <a:gs pos="100000">
            <a:schemeClr val="phClr">
              <a:shade val="85000"/>
            </a:schemeClr>
          </a:gs>
        </a:gsLst>
        <a:path path="circle">
          <a:fillToRect l="-40000" t="-90000" r="140000" b="19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15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phClr">
              <a:satMod val="115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5002</TotalTime>
  <Words>833</Words>
  <Application>Microsoft Office PowerPoint</Application>
  <PresentationFormat>全屏显示(4:3)</PresentationFormat>
  <Paragraphs>150</Paragraphs>
  <Slides>22</Slides>
  <Notes>3</Notes>
  <HiddenSlides>1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Office Theme</vt:lpstr>
      <vt:lpstr>EPO Activities from China-VO</vt:lpstr>
      <vt:lpstr>PowerPoint 演示文稿</vt:lpstr>
      <vt:lpstr>PowerPoint 演示文稿</vt:lpstr>
      <vt:lpstr>China-VO</vt:lpstr>
      <vt:lpstr>China-VO Team</vt:lpstr>
      <vt:lpstr>China-VO annual meeting</vt:lpstr>
      <vt:lpstr>Community</vt:lpstr>
      <vt:lpstr>WWT Based VO Education</vt:lpstr>
      <vt:lpstr>WWT released before Trieste Interop</vt:lpstr>
      <vt:lpstr>Collaboration between MSR and China-VO started …</vt:lpstr>
      <vt:lpstr>Total Solar Eclipse Live Broadcast in IYA2009</vt:lpstr>
      <vt:lpstr>WWT Community Beijing</vt:lpstr>
      <vt:lpstr>WWT Guided Tour Design Contest</vt:lpstr>
      <vt:lpstr>Award Ceremony (2010.11.9)</vt:lpstr>
      <vt:lpstr>Various Network Media Involved</vt:lpstr>
      <vt:lpstr>WWT Teacher Training 2010</vt:lpstr>
      <vt:lpstr>WWT Teachers Training 2011</vt:lpstr>
      <vt:lpstr>Published papers</vt:lpstr>
      <vt:lpstr>Activities from WWT Community Beijing</vt:lpstr>
      <vt:lpstr>Lessons learned</vt:lpstr>
      <vt:lpstr>Robotic Autonomous Observatories</vt:lpstr>
      <vt:lpstr>Thank You!</vt:lpstr>
    </vt:vector>
  </TitlesOfParts>
  <Company>STScI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Krista Wildt</dc:creator>
  <cp:lastModifiedBy>崔辰州</cp:lastModifiedBy>
  <cp:revision>875</cp:revision>
  <dcterms:created xsi:type="dcterms:W3CDTF">2003-08-08T17:14:50Z</dcterms:created>
  <dcterms:modified xsi:type="dcterms:W3CDTF">2011-05-19T05:59:15Z</dcterms:modified>
</cp:coreProperties>
</file>