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69" r:id="rId2"/>
    <p:sldId id="261" r:id="rId3"/>
    <p:sldId id="260" r:id="rId4"/>
    <p:sldId id="263" r:id="rId5"/>
    <p:sldId id="258" r:id="rId6"/>
    <p:sldId id="276" r:id="rId7"/>
    <p:sldId id="262" r:id="rId8"/>
    <p:sldId id="257" r:id="rId9"/>
    <p:sldId id="273" r:id="rId10"/>
    <p:sldId id="270" r:id="rId11"/>
    <p:sldId id="264" r:id="rId12"/>
    <p:sldId id="267" r:id="rId13"/>
    <p:sldId id="265" r:id="rId14"/>
    <p:sldId id="268" r:id="rId15"/>
    <p:sldId id="266" r:id="rId16"/>
    <p:sldId id="271" r:id="rId17"/>
    <p:sldId id="275" r:id="rId18"/>
    <p:sldId id="272" r:id="rId19"/>
    <p:sldId id="274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EB441-7187-6E4C-A99A-D53A2C6A7CF6}" type="datetimeFigureOut">
              <a:rPr lang="en-US" smtClean="0"/>
              <a:t>5/19/10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18D5-B564-064D-A41C-C57B011646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D1F7D-42D3-EC41-99C5-C5192D9833A9}" type="slidenum">
              <a:rPr lang="en-US">
                <a:latin typeface="Times" pitchFamily="-107" charset="0"/>
              </a:rPr>
              <a:pPr/>
              <a:t>12</a:t>
            </a:fld>
            <a:endParaRPr lang="en-US">
              <a:latin typeface="Times" pitchFamily="-107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80AF-E6F7-0E4C-89DE-853D7A6373A8}" type="datetimeFigureOut">
              <a:rPr lang="en-US" smtClean="0"/>
              <a:t>5/18/10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33DD-ADCB-F249-AFDD-B1CCDDCAC4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oa.net/Documents/Notes/VOEventTabl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oa.net/Documents/latest/VOTableSTC.html" TargetMode="External"/><Relationship Id="rId3" Type="http://schemas.openxmlformats.org/officeDocument/2006/relationships/hyperlink" Target="http://dotastro.org/simpletimeseri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Hotwired Event Streams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Roy Williams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IVOA Victoria May 2010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VOEvent</a:t>
            </a:r>
            <a:r>
              <a:rPr lang="en-US" dirty="0" smtClean="0"/>
              <a:t> Transport</a:t>
            </a:r>
            <a:br>
              <a:rPr lang="en-US" dirty="0" smtClean="0"/>
            </a:br>
            <a:r>
              <a:rPr lang="en-US" sz="2400" dirty="0" smtClean="0"/>
              <a:t>in the pre-dawn of LSST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Roy Williams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IVOA Victoria May 2010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VOEventNet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 real time messaging</a:t>
            </a:r>
          </a:p>
          <a:p>
            <a:r>
              <a:rPr lang="en-US" dirty="0" smtClean="0"/>
              <a:t>Distributed</a:t>
            </a:r>
          </a:p>
          <a:p>
            <a:r>
              <a:rPr lang="en-US" dirty="0" smtClean="0"/>
              <a:t>Tier1 and Tier2 nodes</a:t>
            </a:r>
          </a:p>
          <a:p>
            <a:pPr lvl="1">
              <a:buNone/>
            </a:pPr>
            <a:r>
              <a:rPr lang="en-US" dirty="0" smtClean="0"/>
              <a:t>= server and end-point</a:t>
            </a:r>
          </a:p>
          <a:p>
            <a:pPr lvl="1">
              <a:buNone/>
            </a:pPr>
            <a:r>
              <a:rPr lang="en-US" dirty="0" smtClean="0"/>
              <a:t>= mailman and customer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partners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7905750" y="3770313"/>
            <a:ext cx="128588" cy="134937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090863" y="3325813"/>
            <a:ext cx="127000" cy="1333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2835275" y="3525838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Caltech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7115175" y="2855913"/>
            <a:ext cx="127000" cy="1349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6859588" y="3057525"/>
            <a:ext cx="709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eStar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Exeter</a:t>
            </a:r>
          </a:p>
        </p:txBody>
      </p:sp>
      <p:sp>
        <p:nvSpPr>
          <p:cNvPr id="399372" name="Text Box 12"/>
          <p:cNvSpPr txBox="1">
            <a:spLocks noChangeArrowheads="1"/>
          </p:cNvSpPr>
          <p:nvPr/>
        </p:nvSpPr>
        <p:spPr bwMode="auto">
          <a:xfrm>
            <a:off x="4953000" y="4114800"/>
            <a:ext cx="766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NOAO</a:t>
            </a: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Tucson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1295400" y="3886200"/>
            <a:ext cx="152400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399376" name="Text Box 16"/>
          <p:cNvSpPr txBox="1">
            <a:spLocks noChangeArrowheads="1"/>
          </p:cNvSpPr>
          <p:nvPr/>
        </p:nvSpPr>
        <p:spPr bwMode="auto">
          <a:xfrm>
            <a:off x="533400" y="4267200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Pairitel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-112" charset="0"/>
            </a:endParaRP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533400" y="3886200"/>
            <a:ext cx="1074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D2C64"/>
                </a:solidFill>
                <a:latin typeface="Arial" pitchFamily="-107" charset="0"/>
              </a:rPr>
              <a:t>Palomar P60</a:t>
            </a:r>
          </a:p>
        </p:txBody>
      </p:sp>
      <p:sp>
        <p:nvSpPr>
          <p:cNvPr id="399382" name="Text Box 22"/>
          <p:cNvSpPr txBox="1">
            <a:spLocks noChangeArrowheads="1"/>
          </p:cNvSpPr>
          <p:nvPr/>
        </p:nvSpPr>
        <p:spPr bwMode="auto">
          <a:xfrm>
            <a:off x="2743200" y="5791200"/>
            <a:ext cx="1096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Catalina RTS</a:t>
            </a:r>
          </a:p>
          <a:p>
            <a:pPr>
              <a:defRPr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UAriz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-112" charset="0"/>
            </a:endParaRP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7448550" y="3389313"/>
            <a:ext cx="320675" cy="4032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7818438" y="3929063"/>
            <a:ext cx="7254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LCOGT</a:t>
            </a:r>
          </a:p>
          <a:p>
            <a:pPr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California</a:t>
            </a:r>
          </a:p>
        </p:txBody>
      </p:sp>
      <p:sp>
        <p:nvSpPr>
          <p:cNvPr id="399390" name="Line 30"/>
          <p:cNvSpPr>
            <a:spLocks noChangeShapeType="1"/>
          </p:cNvSpPr>
          <p:nvPr/>
        </p:nvSpPr>
        <p:spPr bwMode="auto">
          <a:xfrm flipH="1">
            <a:off x="3409950" y="2990850"/>
            <a:ext cx="3449638" cy="3349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15376" name="Text Box 33"/>
          <p:cNvSpPr txBox="1">
            <a:spLocks noChangeArrowheads="1"/>
          </p:cNvSpPr>
          <p:nvPr/>
        </p:nvSpPr>
        <p:spPr bwMode="auto">
          <a:xfrm>
            <a:off x="6534150" y="4989513"/>
            <a:ext cx="2133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D2C64"/>
                </a:solidFill>
                <a:latin typeface="Arial" pitchFamily="-107" charset="0"/>
              </a:rPr>
              <a:t>Event Author</a:t>
            </a:r>
          </a:p>
          <a:p>
            <a:r>
              <a:rPr lang="en-US" sz="1600">
                <a:solidFill>
                  <a:srgbClr val="1D2C64"/>
                </a:solidFill>
                <a:latin typeface="Arial" pitchFamily="-107" charset="0"/>
              </a:rPr>
              <a:t>Publisher/Relay</a:t>
            </a:r>
          </a:p>
          <a:p>
            <a:r>
              <a:rPr lang="en-US" sz="1600">
                <a:solidFill>
                  <a:srgbClr val="1D2C64"/>
                </a:solidFill>
                <a:latin typeface="Arial" pitchFamily="-107" charset="0"/>
              </a:rPr>
              <a:t>Repository</a:t>
            </a:r>
          </a:p>
          <a:p>
            <a:r>
              <a:rPr lang="en-US" sz="1600">
                <a:solidFill>
                  <a:srgbClr val="1D2C64"/>
                </a:solidFill>
                <a:latin typeface="Arial" pitchFamily="-107" charset="0"/>
              </a:rPr>
              <a:t>Followup Subscriber</a:t>
            </a:r>
          </a:p>
        </p:txBody>
      </p:sp>
      <p:sp>
        <p:nvSpPr>
          <p:cNvPr id="399394" name="Rectangle 34"/>
          <p:cNvSpPr>
            <a:spLocks noChangeArrowheads="1"/>
          </p:cNvSpPr>
          <p:nvPr/>
        </p:nvSpPr>
        <p:spPr bwMode="auto">
          <a:xfrm>
            <a:off x="6391275" y="5335588"/>
            <a:ext cx="128588" cy="1349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395" name="Rectangle 35"/>
          <p:cNvSpPr>
            <a:spLocks noChangeArrowheads="1"/>
          </p:cNvSpPr>
          <p:nvPr/>
        </p:nvSpPr>
        <p:spPr bwMode="auto">
          <a:xfrm>
            <a:off x="6391275" y="5118100"/>
            <a:ext cx="128588" cy="134938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398" name="Rectangle 38"/>
          <p:cNvSpPr>
            <a:spLocks noChangeArrowheads="1"/>
          </p:cNvSpPr>
          <p:nvPr/>
        </p:nvSpPr>
        <p:spPr bwMode="auto">
          <a:xfrm>
            <a:off x="2616200" y="5857875"/>
            <a:ext cx="127000" cy="134938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0" name="Rectangle 40"/>
          <p:cNvSpPr>
            <a:spLocks noChangeArrowheads="1"/>
          </p:cNvSpPr>
          <p:nvPr/>
        </p:nvSpPr>
        <p:spPr bwMode="auto">
          <a:xfrm>
            <a:off x="6391275" y="5608638"/>
            <a:ext cx="128588" cy="134937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1" name="Rectangle 41"/>
          <p:cNvSpPr>
            <a:spLocks noChangeArrowheads="1"/>
          </p:cNvSpPr>
          <p:nvPr/>
        </p:nvSpPr>
        <p:spPr bwMode="auto">
          <a:xfrm>
            <a:off x="3154363" y="3392488"/>
            <a:ext cx="127000" cy="133350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2" name="Rectangle 42"/>
          <p:cNvSpPr>
            <a:spLocks noChangeArrowheads="1"/>
          </p:cNvSpPr>
          <p:nvPr/>
        </p:nvSpPr>
        <p:spPr bwMode="auto">
          <a:xfrm>
            <a:off x="6381750" y="5876925"/>
            <a:ext cx="128588" cy="134938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>
            <a:off x="406400" y="3952875"/>
            <a:ext cx="127000" cy="134938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4" name="Rectangle 44"/>
          <p:cNvSpPr>
            <a:spLocks noChangeArrowheads="1"/>
          </p:cNvSpPr>
          <p:nvPr/>
        </p:nvSpPr>
        <p:spPr bwMode="auto">
          <a:xfrm>
            <a:off x="406400" y="4333875"/>
            <a:ext cx="127000" cy="134938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5" name="Rectangle 45"/>
          <p:cNvSpPr>
            <a:spLocks noChangeArrowheads="1"/>
          </p:cNvSpPr>
          <p:nvPr/>
        </p:nvSpPr>
        <p:spPr bwMode="auto">
          <a:xfrm>
            <a:off x="341313" y="4019550"/>
            <a:ext cx="128587" cy="134938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8" name="Rectangle 48"/>
          <p:cNvSpPr>
            <a:spLocks noChangeArrowheads="1"/>
          </p:cNvSpPr>
          <p:nvPr/>
        </p:nvSpPr>
        <p:spPr bwMode="auto">
          <a:xfrm>
            <a:off x="7178675" y="2922588"/>
            <a:ext cx="128588" cy="134937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09" name="Rectangle 49"/>
          <p:cNvSpPr>
            <a:spLocks noChangeArrowheads="1"/>
          </p:cNvSpPr>
          <p:nvPr/>
        </p:nvSpPr>
        <p:spPr bwMode="auto">
          <a:xfrm>
            <a:off x="4981575" y="3935413"/>
            <a:ext cx="128588" cy="1349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17" name="Rectangle 57"/>
          <p:cNvSpPr>
            <a:spLocks noChangeArrowheads="1"/>
          </p:cNvSpPr>
          <p:nvPr/>
        </p:nvSpPr>
        <p:spPr bwMode="auto">
          <a:xfrm>
            <a:off x="7242175" y="2990850"/>
            <a:ext cx="128588" cy="13335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 flipV="1">
            <a:off x="6991350" y="3505200"/>
            <a:ext cx="95250" cy="3413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399419" name="Text Box 59"/>
          <p:cNvSpPr txBox="1">
            <a:spLocks noChangeArrowheads="1"/>
          </p:cNvSpPr>
          <p:nvPr/>
        </p:nvSpPr>
        <p:spPr bwMode="auto">
          <a:xfrm>
            <a:off x="6762750" y="4075113"/>
            <a:ext cx="784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OGLE III</a:t>
            </a:r>
          </a:p>
          <a:p>
            <a:pPr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Poland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-112" charset="0"/>
            </a:endParaRPr>
          </a:p>
        </p:txBody>
      </p:sp>
      <p:sp>
        <p:nvSpPr>
          <p:cNvPr id="399420" name="Rectangle 60"/>
          <p:cNvSpPr>
            <a:spLocks noChangeArrowheads="1"/>
          </p:cNvSpPr>
          <p:nvPr/>
        </p:nvSpPr>
        <p:spPr bwMode="auto">
          <a:xfrm>
            <a:off x="6915150" y="3922713"/>
            <a:ext cx="128588" cy="134937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399422" name="Text Box 62"/>
          <p:cNvSpPr txBox="1">
            <a:spLocks noChangeArrowheads="1"/>
          </p:cNvSpPr>
          <p:nvPr/>
        </p:nvSpPr>
        <p:spPr bwMode="auto">
          <a:xfrm>
            <a:off x="4800600" y="1828800"/>
            <a:ext cx="58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GCN</a:t>
            </a:r>
          </a:p>
        </p:txBody>
      </p:sp>
      <p:sp>
        <p:nvSpPr>
          <p:cNvPr id="399424" name="Line 64"/>
          <p:cNvSpPr>
            <a:spLocks noChangeShapeType="1"/>
          </p:cNvSpPr>
          <p:nvPr/>
        </p:nvSpPr>
        <p:spPr bwMode="auto">
          <a:xfrm>
            <a:off x="5413375" y="1951038"/>
            <a:ext cx="1446213" cy="838200"/>
          </a:xfrm>
          <a:prstGeom prst="line">
            <a:avLst/>
          </a:prstGeom>
          <a:ln w="41275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 flipH="1">
            <a:off x="3316288" y="2209800"/>
            <a:ext cx="1179512" cy="930275"/>
          </a:xfrm>
          <a:prstGeom prst="line">
            <a:avLst/>
          </a:prstGeom>
          <a:ln w="41275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95" name="Text Box 72"/>
          <p:cNvSpPr txBox="1">
            <a:spLocks noChangeArrowheads="1"/>
          </p:cNvSpPr>
          <p:nvPr/>
        </p:nvSpPr>
        <p:spPr bwMode="auto">
          <a:xfrm>
            <a:off x="4843463" y="5540375"/>
            <a:ext cx="1030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D2C64"/>
                </a:solidFill>
                <a:latin typeface="Arial" pitchFamily="-107" charset="0"/>
              </a:rPr>
              <a:t>CTIO/KPNO</a:t>
            </a:r>
          </a:p>
          <a:p>
            <a:r>
              <a:rPr lang="en-US" sz="1200">
                <a:solidFill>
                  <a:srgbClr val="1D2C64"/>
                </a:solidFill>
                <a:latin typeface="Arial" pitchFamily="-107" charset="0"/>
              </a:rPr>
              <a:t>DES</a:t>
            </a:r>
          </a:p>
        </p:txBody>
      </p:sp>
      <p:sp>
        <p:nvSpPr>
          <p:cNvPr id="399433" name="Line 73"/>
          <p:cNvSpPr>
            <a:spLocks noChangeShapeType="1"/>
          </p:cNvSpPr>
          <p:nvPr/>
        </p:nvSpPr>
        <p:spPr bwMode="auto">
          <a:xfrm>
            <a:off x="5105400" y="4724400"/>
            <a:ext cx="14288" cy="5683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399434" name="Rectangle 74"/>
          <p:cNvSpPr>
            <a:spLocks noChangeArrowheads="1"/>
          </p:cNvSpPr>
          <p:nvPr/>
        </p:nvSpPr>
        <p:spPr bwMode="auto">
          <a:xfrm>
            <a:off x="5099050" y="5407025"/>
            <a:ext cx="127000" cy="13335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79" name="Text Box 72"/>
          <p:cNvSpPr txBox="1">
            <a:spLocks noChangeArrowheads="1"/>
          </p:cNvSpPr>
          <p:nvPr/>
        </p:nvSpPr>
        <p:spPr bwMode="auto">
          <a:xfrm>
            <a:off x="4267200" y="40386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LSST</a:t>
            </a:r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3429000" y="3505200"/>
            <a:ext cx="990600" cy="381000"/>
          </a:xfrm>
          <a:prstGeom prst="line">
            <a:avLst/>
          </a:prstGeom>
          <a:ln w="41275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533400" y="2895600"/>
            <a:ext cx="53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MOA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406400" y="2962275"/>
            <a:ext cx="127000" cy="134938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H="1">
            <a:off x="1600200" y="3810000"/>
            <a:ext cx="1143000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91" name="Line 73"/>
          <p:cNvSpPr>
            <a:spLocks noChangeShapeType="1"/>
          </p:cNvSpPr>
          <p:nvPr/>
        </p:nvSpPr>
        <p:spPr bwMode="auto">
          <a:xfrm flipH="1" flipV="1">
            <a:off x="3733800" y="1524000"/>
            <a:ext cx="76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none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100" name="Rectangle 42"/>
          <p:cNvSpPr>
            <a:spLocks noChangeArrowheads="1"/>
          </p:cNvSpPr>
          <p:nvPr/>
        </p:nvSpPr>
        <p:spPr bwMode="auto">
          <a:xfrm>
            <a:off x="5162550" y="5340350"/>
            <a:ext cx="127000" cy="13335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105" name="Line 20"/>
          <p:cNvSpPr>
            <a:spLocks noChangeShapeType="1"/>
          </p:cNvSpPr>
          <p:nvPr/>
        </p:nvSpPr>
        <p:spPr bwMode="auto">
          <a:xfrm>
            <a:off x="2971800" y="3962400"/>
            <a:ext cx="0" cy="990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4743450" y="1482725"/>
            <a:ext cx="255588" cy="268288"/>
            <a:chOff x="4743605" y="1482791"/>
            <a:chExt cx="255540" cy="268193"/>
          </a:xfrm>
        </p:grpSpPr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4743605" y="1482791"/>
              <a:ext cx="128564" cy="133303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Times" pitchFamily="-112" charset="0"/>
              </a:endParaRPr>
            </a:p>
          </p:txBody>
        </p:sp>
        <p:sp>
          <p:nvSpPr>
            <p:cNvPr id="114" name="Rectangle 41"/>
            <p:cNvSpPr>
              <a:spLocks noChangeArrowheads="1"/>
            </p:cNvSpPr>
            <p:nvPr/>
          </p:nvSpPr>
          <p:spPr bwMode="auto">
            <a:xfrm>
              <a:off x="4807093" y="1549442"/>
              <a:ext cx="128564" cy="134890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Times" pitchFamily="-112" charset="0"/>
              </a:endParaRPr>
            </a:p>
          </p:txBody>
        </p:sp>
        <p:sp>
          <p:nvSpPr>
            <p:cNvPr id="115" name="Rectangle 47"/>
            <p:cNvSpPr>
              <a:spLocks noChangeArrowheads="1"/>
            </p:cNvSpPr>
            <p:nvPr/>
          </p:nvSpPr>
          <p:spPr bwMode="auto">
            <a:xfrm>
              <a:off x="4872169" y="1617681"/>
              <a:ext cx="126976" cy="133303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Times" pitchFamily="-112" charset="0"/>
              </a:endParaRPr>
            </a:p>
          </p:txBody>
        </p:sp>
      </p:grpSp>
      <p:sp>
        <p:nvSpPr>
          <p:cNvPr id="117" name="Rectangle 41"/>
          <p:cNvSpPr>
            <a:spLocks noChangeArrowheads="1"/>
          </p:cNvSpPr>
          <p:nvPr/>
        </p:nvSpPr>
        <p:spPr bwMode="auto">
          <a:xfrm>
            <a:off x="4471988" y="3917950"/>
            <a:ext cx="127000" cy="134938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118" name="Rectangle 38"/>
          <p:cNvSpPr>
            <a:spLocks noChangeArrowheads="1"/>
          </p:cNvSpPr>
          <p:nvPr/>
        </p:nvSpPr>
        <p:spPr bwMode="auto">
          <a:xfrm>
            <a:off x="498475" y="1844675"/>
            <a:ext cx="128588" cy="134938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119" name="Text Box 22"/>
          <p:cNvSpPr txBox="1">
            <a:spLocks noChangeArrowheads="1"/>
          </p:cNvSpPr>
          <p:nvPr/>
        </p:nvSpPr>
        <p:spPr bwMode="auto">
          <a:xfrm>
            <a:off x="609600" y="1752600"/>
            <a:ext cx="1044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AllenTA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/>
            </a:r>
            <a:b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</a:b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LOFAR</a:t>
            </a:r>
            <a:b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</a:b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Galex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/>
            </a:r>
            <a:b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</a:b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pi of the Sky</a:t>
            </a:r>
          </a:p>
        </p:txBody>
      </p:sp>
      <p:sp>
        <p:nvSpPr>
          <p:cNvPr id="126" name="Line 18"/>
          <p:cNvSpPr>
            <a:spLocks noChangeShapeType="1"/>
          </p:cNvSpPr>
          <p:nvPr/>
        </p:nvSpPr>
        <p:spPr bwMode="auto">
          <a:xfrm>
            <a:off x="1600200" y="2362200"/>
            <a:ext cx="1136650" cy="104775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127" name="Line 18"/>
          <p:cNvSpPr>
            <a:spLocks noChangeShapeType="1"/>
          </p:cNvSpPr>
          <p:nvPr/>
        </p:nvSpPr>
        <p:spPr bwMode="auto">
          <a:xfrm>
            <a:off x="1219200" y="3048000"/>
            <a:ext cx="15240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130" name="Line 66"/>
          <p:cNvSpPr>
            <a:spLocks noChangeShapeType="1"/>
          </p:cNvSpPr>
          <p:nvPr/>
        </p:nvSpPr>
        <p:spPr bwMode="auto">
          <a:xfrm>
            <a:off x="5037138" y="2114550"/>
            <a:ext cx="17462" cy="1660525"/>
          </a:xfrm>
          <a:prstGeom prst="line">
            <a:avLst/>
          </a:prstGeom>
          <a:ln w="41275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2" name="Text Box 22"/>
          <p:cNvSpPr txBox="1">
            <a:spLocks noChangeArrowheads="1"/>
          </p:cNvSpPr>
          <p:nvPr/>
        </p:nvSpPr>
        <p:spPr bwMode="auto">
          <a:xfrm>
            <a:off x="2820988" y="1328738"/>
            <a:ext cx="66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SWIFT</a:t>
            </a: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475038" y="1420813"/>
            <a:ext cx="128587" cy="406400"/>
            <a:chOff x="3613271" y="1020261"/>
            <a:chExt cx="128800" cy="405822"/>
          </a:xfrm>
        </p:grpSpPr>
        <p:sp>
          <p:nvSpPr>
            <p:cNvPr id="131" name="Rectangle 38"/>
            <p:cNvSpPr>
              <a:spLocks noChangeArrowheads="1"/>
            </p:cNvSpPr>
            <p:nvPr/>
          </p:nvSpPr>
          <p:spPr bwMode="auto">
            <a:xfrm>
              <a:off x="3614861" y="1020261"/>
              <a:ext cx="127210" cy="134745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Times" pitchFamily="-112" charset="0"/>
              </a:endParaRPr>
            </a:p>
          </p:txBody>
        </p:sp>
        <p:sp>
          <p:nvSpPr>
            <p:cNvPr id="133" name="Rectangle 38"/>
            <p:cNvSpPr>
              <a:spLocks noChangeArrowheads="1"/>
            </p:cNvSpPr>
            <p:nvPr/>
          </p:nvSpPr>
          <p:spPr bwMode="auto">
            <a:xfrm>
              <a:off x="3613271" y="1291337"/>
              <a:ext cx="127210" cy="134746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Times" pitchFamily="-112" charset="0"/>
              </a:endParaRPr>
            </a:p>
          </p:txBody>
        </p:sp>
      </p:grpSp>
      <p:sp>
        <p:nvSpPr>
          <p:cNvPr id="134" name="Text Box 22"/>
          <p:cNvSpPr txBox="1">
            <a:spLocks noChangeArrowheads="1"/>
          </p:cNvSpPr>
          <p:nvPr/>
        </p:nvSpPr>
        <p:spPr bwMode="auto">
          <a:xfrm>
            <a:off x="2819400" y="1600200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Fermi</a:t>
            </a:r>
          </a:p>
        </p:txBody>
      </p:sp>
      <p:sp>
        <p:nvSpPr>
          <p:cNvPr id="136" name="Line 73"/>
          <p:cNvSpPr>
            <a:spLocks noChangeShapeType="1"/>
          </p:cNvSpPr>
          <p:nvPr/>
        </p:nvSpPr>
        <p:spPr bwMode="auto">
          <a:xfrm flipH="1">
            <a:off x="3724275" y="1752600"/>
            <a:ext cx="771525" cy="127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none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>
            <a:off x="2057400" y="5105400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CSS_NEO</a:t>
            </a:r>
          </a:p>
          <a:p>
            <a:pPr>
              <a:defRPr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UAriz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-112" charset="0"/>
            </a:endParaRPr>
          </a:p>
        </p:txBody>
      </p:sp>
      <p:sp>
        <p:nvSpPr>
          <p:cNvPr id="99" name="Rectangle 38"/>
          <p:cNvSpPr>
            <a:spLocks noChangeArrowheads="1"/>
          </p:cNvSpPr>
          <p:nvPr/>
        </p:nvSpPr>
        <p:spPr bwMode="auto">
          <a:xfrm>
            <a:off x="1905000" y="5181600"/>
            <a:ext cx="127000" cy="13335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304800" y="3429000"/>
            <a:ext cx="844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VERITAS</a:t>
            </a:r>
          </a:p>
        </p:txBody>
      </p:sp>
      <p:sp>
        <p:nvSpPr>
          <p:cNvPr id="104" name="Rectangle 38"/>
          <p:cNvSpPr>
            <a:spLocks noChangeArrowheads="1"/>
          </p:cNvSpPr>
          <p:nvPr/>
        </p:nvSpPr>
        <p:spPr bwMode="auto">
          <a:xfrm>
            <a:off x="228600" y="3505200"/>
            <a:ext cx="127000" cy="13335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107" name="Line 18"/>
          <p:cNvSpPr>
            <a:spLocks noChangeShapeType="1"/>
          </p:cNvSpPr>
          <p:nvPr/>
        </p:nvSpPr>
        <p:spPr bwMode="auto">
          <a:xfrm>
            <a:off x="1143000" y="3581400"/>
            <a:ext cx="1676400" cy="76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2286000" y="2362200"/>
            <a:ext cx="1519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pitchFamily="-112" charset="0"/>
              </a:rPr>
              <a:t>dc3.com customers</a:t>
            </a:r>
          </a:p>
        </p:txBody>
      </p:sp>
      <p:sp>
        <p:nvSpPr>
          <p:cNvPr id="109" name="Rectangle 38"/>
          <p:cNvSpPr>
            <a:spLocks noChangeArrowheads="1"/>
          </p:cNvSpPr>
          <p:nvPr/>
        </p:nvSpPr>
        <p:spPr bwMode="auto">
          <a:xfrm>
            <a:off x="2159000" y="2428875"/>
            <a:ext cx="127000" cy="134938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pitchFamily="-112" charset="0"/>
            </a:endParaRPr>
          </a:p>
        </p:txBody>
      </p:sp>
      <p:sp>
        <p:nvSpPr>
          <p:cNvPr id="110" name="Line 20"/>
          <p:cNvSpPr>
            <a:spLocks noChangeShapeType="1"/>
          </p:cNvSpPr>
          <p:nvPr/>
        </p:nvSpPr>
        <p:spPr bwMode="auto">
          <a:xfrm>
            <a:off x="2590800" y="2667000"/>
            <a:ext cx="400050" cy="5730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00400" y="4114800"/>
            <a:ext cx="7143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err="1">
                <a:latin typeface="+mn-lt"/>
              </a:rPr>
              <a:t>skyalert.org</a:t>
            </a:r>
            <a:endParaRPr lang="en-US" sz="800" dirty="0">
              <a:latin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86200" y="4572000"/>
            <a:ext cx="11318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err="1">
                <a:latin typeface="+mn-lt"/>
              </a:rPr>
              <a:t>lsst-tes.tuc.noao.edu</a:t>
            </a:r>
            <a:endParaRPr lang="en-US" sz="800" dirty="0">
              <a:latin typeface="+mn-lt"/>
            </a:endParaRPr>
          </a:p>
        </p:txBody>
      </p:sp>
      <p:pic>
        <p:nvPicPr>
          <p:cNvPr id="15427" name="Picture 141" descr="rssblu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8" name="Picture 145" descr="rssblu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Line 20"/>
          <p:cNvSpPr>
            <a:spLocks noChangeShapeType="1"/>
          </p:cNvSpPr>
          <p:nvPr/>
        </p:nvSpPr>
        <p:spPr bwMode="auto">
          <a:xfrm>
            <a:off x="3200400" y="3962400"/>
            <a:ext cx="0" cy="1752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Times" charset="0"/>
            </a:endParaRPr>
          </a:p>
        </p:txBody>
      </p:sp>
      <p:pic>
        <p:nvPicPr>
          <p:cNvPr id="15430" name="Picture 1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288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1" name="Picture 14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343400"/>
            <a:ext cx="569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Tier1 and Tier2 Event Nodes</a:t>
            </a:r>
            <a:br>
              <a:rPr lang="en-US" dirty="0" smtClean="0"/>
            </a:br>
            <a:r>
              <a:rPr lang="en-US" sz="2667" dirty="0" smtClean="0"/>
              <a:t>Evolving in IVOA</a:t>
            </a:r>
            <a:endParaRPr lang="en-US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85800" y="4006850"/>
            <a:ext cx="8137525" cy="20129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Tier1: </a:t>
            </a:r>
          </a:p>
          <a:p>
            <a:pPr lvl="2" eaLnBrk="1" hangingPunct="1"/>
            <a:r>
              <a:rPr lang="en-US" dirty="0" smtClean="0">
                <a:ea typeface="ＭＳ Ｐゴシック" pitchFamily="-111" charset="-128"/>
              </a:rPr>
              <a:t>Immediate Forwarding, Reliable?, Topology?</a:t>
            </a:r>
          </a:p>
          <a:p>
            <a:pPr eaLnBrk="1" hangingPunct="1"/>
            <a:r>
              <a:rPr lang="en-US" dirty="0" smtClean="0"/>
              <a:t>Tier2:</a:t>
            </a:r>
          </a:p>
          <a:p>
            <a:pPr lvl="2" eaLnBrk="1" hangingPunct="1"/>
            <a:r>
              <a:rPr lang="en-US" dirty="0" smtClean="0">
                <a:ea typeface="ＭＳ Ｐゴシック" pitchFamily="-111" charset="-128"/>
              </a:rPr>
              <a:t>Subscription, Repository, Query, Portfolio, Registry, Machine Learning, </a:t>
            </a:r>
            <a:r>
              <a:rPr lang="en-US" dirty="0" err="1" smtClean="0">
                <a:ea typeface="ＭＳ Ｐゴシック" pitchFamily="-111" charset="-128"/>
              </a:rPr>
              <a:t>Substreams</a:t>
            </a:r>
            <a:r>
              <a:rPr lang="en-US" dirty="0" smtClean="0">
                <a:ea typeface="ＭＳ Ｐゴシック" pitchFamily="-111" charset="-128"/>
              </a:rPr>
              <a:t> etc etc</a:t>
            </a:r>
          </a:p>
        </p:txBody>
      </p:sp>
      <p:sp>
        <p:nvSpPr>
          <p:cNvPr id="47132" name="TextBox 90"/>
          <p:cNvSpPr txBox="1">
            <a:spLocks noChangeArrowheads="1"/>
          </p:cNvSpPr>
          <p:nvPr/>
        </p:nvSpPr>
        <p:spPr bwMode="auto">
          <a:xfrm>
            <a:off x="-15875" y="1514475"/>
            <a:ext cx="960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Tier1</a:t>
            </a:r>
          </a:p>
        </p:txBody>
      </p:sp>
      <p:sp>
        <p:nvSpPr>
          <p:cNvPr id="47133" name="TextBox 91"/>
          <p:cNvSpPr txBox="1">
            <a:spLocks noChangeArrowheads="1"/>
          </p:cNvSpPr>
          <p:nvPr/>
        </p:nvSpPr>
        <p:spPr bwMode="auto">
          <a:xfrm>
            <a:off x="0" y="2160588"/>
            <a:ext cx="960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Tier2</a:t>
            </a:r>
          </a:p>
        </p:txBody>
      </p:sp>
      <p:sp>
        <p:nvSpPr>
          <p:cNvPr id="47137" name="Diamond 99"/>
          <p:cNvSpPr>
            <a:spLocks noChangeArrowheads="1"/>
          </p:cNvSpPr>
          <p:nvPr/>
        </p:nvSpPr>
        <p:spPr bwMode="auto">
          <a:xfrm>
            <a:off x="220663" y="3984625"/>
            <a:ext cx="579437" cy="5969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47138" name="Regular Pentagon 100"/>
          <p:cNvSpPr>
            <a:spLocks noChangeArrowheads="1"/>
          </p:cNvSpPr>
          <p:nvPr/>
        </p:nvSpPr>
        <p:spPr bwMode="auto">
          <a:xfrm>
            <a:off x="660400" y="5068888"/>
            <a:ext cx="417513" cy="374650"/>
          </a:xfrm>
          <a:prstGeom prst="pentagon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47139" name="Isosceles Triangle 101"/>
          <p:cNvSpPr>
            <a:spLocks noChangeArrowheads="1"/>
          </p:cNvSpPr>
          <p:nvPr/>
        </p:nvSpPr>
        <p:spPr bwMode="auto">
          <a:xfrm>
            <a:off x="227013" y="5059363"/>
            <a:ext cx="344487" cy="280987"/>
          </a:xfrm>
          <a:prstGeom prst="triangle">
            <a:avLst>
              <a:gd name="adj" fmla="val 50000"/>
            </a:avLst>
          </a:prstGeom>
          <a:solidFill>
            <a:srgbClr val="82FF05"/>
          </a:solidFill>
          <a:ln w="9525">
            <a:solidFill>
              <a:srgbClr val="82FF0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1209675" y="1600200"/>
            <a:ext cx="6979635" cy="2488983"/>
            <a:chOff x="1209675" y="1081088"/>
            <a:chExt cx="7731125" cy="2892573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2364582" y="1939131"/>
              <a:ext cx="755650" cy="22383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1947069" y="1802607"/>
              <a:ext cx="630237" cy="2984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7110" name="Isosceles Triangle 14"/>
            <p:cNvSpPr>
              <a:spLocks noChangeArrowheads="1"/>
            </p:cNvSpPr>
            <p:nvPr/>
          </p:nvSpPr>
          <p:spPr bwMode="auto">
            <a:xfrm>
              <a:off x="1889125" y="2146300"/>
              <a:ext cx="346075" cy="280988"/>
            </a:xfrm>
            <a:prstGeom prst="triangle">
              <a:avLst>
                <a:gd name="adj" fmla="val 50000"/>
              </a:avLst>
            </a:prstGeom>
            <a:solidFill>
              <a:srgbClr val="82FF05"/>
            </a:solidFill>
            <a:ln w="9525">
              <a:solidFill>
                <a:srgbClr val="82FF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" name="TextBox 24"/>
            <p:cNvSpPr txBox="1">
              <a:spLocks noChangeArrowheads="1"/>
            </p:cNvSpPr>
            <p:nvPr/>
          </p:nvSpPr>
          <p:spPr bwMode="auto">
            <a:xfrm>
              <a:off x="5524500" y="1214438"/>
              <a:ext cx="1023938" cy="357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Brokering</a:t>
              </a:r>
            </a:p>
          </p:txBody>
        </p:sp>
        <p:cxnSp>
          <p:nvCxnSpPr>
            <p:cNvPr id="47112" name="Straight Connector 27"/>
            <p:cNvCxnSpPr>
              <a:cxnSpLocks noChangeShapeType="1"/>
            </p:cNvCxnSpPr>
            <p:nvPr/>
          </p:nvCxnSpPr>
          <p:spPr bwMode="auto">
            <a:xfrm>
              <a:off x="6284913" y="3176588"/>
              <a:ext cx="762000" cy="1587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7113" name="TextBox 31"/>
            <p:cNvSpPr txBox="1">
              <a:spLocks noChangeArrowheads="1"/>
            </p:cNvSpPr>
            <p:nvPr/>
          </p:nvSpPr>
          <p:spPr bwMode="auto">
            <a:xfrm>
              <a:off x="5853113" y="3294063"/>
              <a:ext cx="2203867" cy="67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</a:rPr>
                <a:t>Jabber/XMPP</a:t>
              </a:r>
            </a:p>
            <a:p>
              <a:pPr eaLnBrk="0" hangingPunct="0"/>
              <a:r>
                <a:rPr lang="en-US" sz="1600" dirty="0">
                  <a:solidFill>
                    <a:srgbClr val="000000"/>
                  </a:solidFill>
                </a:rPr>
                <a:t>or raw socket</a:t>
              </a:r>
            </a:p>
          </p:txBody>
        </p:sp>
        <p:sp>
          <p:nvSpPr>
            <p:cNvPr id="47114" name="Regular Pentagon 52"/>
            <p:cNvSpPr>
              <a:spLocks noChangeArrowheads="1"/>
            </p:cNvSpPr>
            <p:nvPr/>
          </p:nvSpPr>
          <p:spPr bwMode="auto">
            <a:xfrm>
              <a:off x="2701925" y="2386013"/>
              <a:ext cx="417513" cy="376237"/>
            </a:xfrm>
            <a:prstGeom prst="pentagon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7115" name="Regular Pentagon 57"/>
            <p:cNvSpPr>
              <a:spLocks noChangeArrowheads="1"/>
            </p:cNvSpPr>
            <p:nvPr/>
          </p:nvSpPr>
          <p:spPr bwMode="auto">
            <a:xfrm>
              <a:off x="2136775" y="2836863"/>
              <a:ext cx="419100" cy="374650"/>
            </a:xfrm>
            <a:prstGeom prst="pentagon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rot="5400000">
              <a:off x="1899444" y="2189956"/>
              <a:ext cx="1100138" cy="1111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7117" name="Isosceles Triangle 62"/>
            <p:cNvSpPr>
              <a:spLocks noChangeArrowheads="1"/>
            </p:cNvSpPr>
            <p:nvPr/>
          </p:nvSpPr>
          <p:spPr bwMode="auto">
            <a:xfrm>
              <a:off x="4846638" y="2282825"/>
              <a:ext cx="538162" cy="436563"/>
            </a:xfrm>
            <a:prstGeom prst="triangle">
              <a:avLst>
                <a:gd name="adj" fmla="val 50000"/>
              </a:avLst>
            </a:prstGeom>
            <a:solidFill>
              <a:srgbClr val="82FF05"/>
            </a:solidFill>
            <a:ln w="9525">
              <a:solidFill>
                <a:srgbClr val="82FF0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8" name="Regular Pentagon 64"/>
            <p:cNvSpPr>
              <a:spLocks noChangeArrowheads="1"/>
            </p:cNvSpPr>
            <p:nvPr/>
          </p:nvSpPr>
          <p:spPr bwMode="auto">
            <a:xfrm>
              <a:off x="3894138" y="2667000"/>
              <a:ext cx="417512" cy="374650"/>
            </a:xfrm>
            <a:prstGeom prst="pentagon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3175000" y="2746375"/>
              <a:ext cx="514350" cy="4841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 flipH="1">
              <a:off x="2755900" y="3089275"/>
              <a:ext cx="755650" cy="222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 flipV="1">
              <a:off x="1447800" y="3144838"/>
              <a:ext cx="695325" cy="4000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6200000" flipH="1">
              <a:off x="3735387" y="2244726"/>
              <a:ext cx="581025" cy="95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16200000" flipV="1">
              <a:off x="4826001" y="1949450"/>
              <a:ext cx="544512" cy="2063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7124" name="Diamond 75"/>
            <p:cNvSpPr>
              <a:spLocks noChangeArrowheads="1"/>
            </p:cNvSpPr>
            <p:nvPr/>
          </p:nvSpPr>
          <p:spPr bwMode="auto">
            <a:xfrm>
              <a:off x="2241550" y="1082675"/>
              <a:ext cx="579438" cy="59690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7125" name="Diamond 76"/>
            <p:cNvSpPr>
              <a:spLocks noChangeArrowheads="1"/>
            </p:cNvSpPr>
            <p:nvPr/>
          </p:nvSpPr>
          <p:spPr bwMode="auto">
            <a:xfrm>
              <a:off x="3671888" y="1379538"/>
              <a:ext cx="579437" cy="59690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7126" name="Diamond 77"/>
            <p:cNvSpPr>
              <a:spLocks noChangeArrowheads="1"/>
            </p:cNvSpPr>
            <p:nvPr/>
          </p:nvSpPr>
          <p:spPr bwMode="auto">
            <a:xfrm>
              <a:off x="4778375" y="1081088"/>
              <a:ext cx="579438" cy="595312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47127" name="Straight Connector 80"/>
            <p:cNvCxnSpPr>
              <a:cxnSpLocks noChangeShapeType="1"/>
            </p:cNvCxnSpPr>
            <p:nvPr/>
          </p:nvCxnSpPr>
          <p:spPr bwMode="auto">
            <a:xfrm>
              <a:off x="2928938" y="1347788"/>
              <a:ext cx="633412" cy="152400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7128" name="Straight Connector 82"/>
            <p:cNvCxnSpPr>
              <a:cxnSpLocks noChangeShapeType="1"/>
            </p:cNvCxnSpPr>
            <p:nvPr/>
          </p:nvCxnSpPr>
          <p:spPr bwMode="auto">
            <a:xfrm flipV="1">
              <a:off x="4243388" y="1362075"/>
              <a:ext cx="485775" cy="146050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7129" name="Straight Connector 83"/>
            <p:cNvCxnSpPr>
              <a:cxnSpLocks noChangeShapeType="1"/>
            </p:cNvCxnSpPr>
            <p:nvPr/>
          </p:nvCxnSpPr>
          <p:spPr bwMode="auto">
            <a:xfrm>
              <a:off x="3011488" y="1174750"/>
              <a:ext cx="1555750" cy="26988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7130" name="TextBox 88"/>
            <p:cNvSpPr txBox="1">
              <a:spLocks noChangeArrowheads="1"/>
            </p:cNvSpPr>
            <p:nvPr/>
          </p:nvSpPr>
          <p:spPr bwMode="auto">
            <a:xfrm>
              <a:off x="5540375" y="2303462"/>
              <a:ext cx="1057274" cy="357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FF12"/>
                  </a:solidFill>
                </a:rPr>
                <a:t>Authoring</a:t>
              </a:r>
            </a:p>
          </p:txBody>
        </p:sp>
        <p:sp>
          <p:nvSpPr>
            <p:cNvPr id="47131" name="TextBox 89"/>
            <p:cNvSpPr txBox="1">
              <a:spLocks noChangeArrowheads="1"/>
            </p:cNvSpPr>
            <p:nvPr/>
          </p:nvSpPr>
          <p:spPr bwMode="auto">
            <a:xfrm>
              <a:off x="3970338" y="3128962"/>
              <a:ext cx="1220787" cy="357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3366FF"/>
                  </a:solidFill>
                </a:rPr>
                <a:t>Distribution</a:t>
              </a: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1209675" y="2028825"/>
              <a:ext cx="510857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Decagon 96"/>
            <p:cNvSpPr>
              <a:spLocks noChangeAspect="1"/>
            </p:cNvSpPr>
            <p:nvPr/>
          </p:nvSpPr>
          <p:spPr bwMode="auto">
            <a:xfrm>
              <a:off x="7092950" y="1111250"/>
              <a:ext cx="573088" cy="536575"/>
            </a:xfrm>
            <a:prstGeom prst="decagon">
              <a:avLst/>
            </a:prstGeom>
            <a:solidFill>
              <a:srgbClr val="FF19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7136" name="TextBox 98"/>
            <p:cNvSpPr txBox="1">
              <a:spLocks noChangeArrowheads="1"/>
            </p:cNvSpPr>
            <p:nvPr/>
          </p:nvSpPr>
          <p:spPr bwMode="auto">
            <a:xfrm>
              <a:off x="7707313" y="1490662"/>
              <a:ext cx="944562" cy="357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19C1"/>
                  </a:solidFill>
                </a:rPr>
                <a:t>Registry:</a:t>
              </a:r>
            </a:p>
          </p:txBody>
        </p:sp>
        <p:sp>
          <p:nvSpPr>
            <p:cNvPr id="47140" name="TextBox 35"/>
            <p:cNvSpPr txBox="1">
              <a:spLocks noChangeArrowheads="1"/>
            </p:cNvSpPr>
            <p:nvPr/>
          </p:nvSpPr>
          <p:spPr bwMode="auto">
            <a:xfrm>
              <a:off x="7062788" y="1743075"/>
              <a:ext cx="1878012" cy="608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buFont typeface="Arial" pitchFamily="-111" charset="0"/>
                <a:buChar char="•"/>
              </a:pPr>
              <a:r>
                <a:rPr lang="en-US" sz="1400">
                  <a:solidFill>
                    <a:srgbClr val="FF19C1"/>
                  </a:solidFill>
                </a:rPr>
                <a:t> Stream definitions</a:t>
              </a:r>
            </a:p>
            <a:p>
              <a:pPr eaLnBrk="0" hangingPunct="0">
                <a:buFont typeface="Arial" pitchFamily="-111" charset="0"/>
                <a:buChar char="•"/>
              </a:pPr>
              <a:r>
                <a:rPr lang="en-US" sz="1400">
                  <a:solidFill>
                    <a:srgbClr val="FF19C1"/>
                  </a:solidFill>
                </a:rPr>
                <a:t> Event Servers</a:t>
              </a:r>
            </a:p>
          </p:txBody>
        </p:sp>
      </p:grp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35500" cy="3289300"/>
          </a:xfrm>
        </p:spPr>
        <p:txBody>
          <a:bodyPr/>
          <a:lstStyle/>
          <a:p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Java Messaging service</a:t>
            </a:r>
          </a:p>
          <a:p>
            <a:pPr lvl="1"/>
            <a:r>
              <a:rPr lang="en-US" dirty="0" smtClean="0"/>
              <a:t>XMPP/Jabber</a:t>
            </a:r>
          </a:p>
          <a:p>
            <a:pPr lvl="1"/>
            <a:r>
              <a:rPr lang="en-US" dirty="0" smtClean="0"/>
              <a:t>TCP vanilla</a:t>
            </a:r>
          </a:p>
          <a:p>
            <a:pPr lvl="1"/>
            <a:r>
              <a:rPr lang="en-US" dirty="0" smtClean="0"/>
              <a:t>HTTP poll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Fast delivery</a:t>
            </a:r>
          </a:p>
          <a:p>
            <a:pPr lvl="3"/>
            <a:r>
              <a:rPr lang="en-US" dirty="0"/>
              <a:t>m</a:t>
            </a:r>
            <a:r>
              <a:rPr lang="en-US" dirty="0" smtClean="0"/>
              <a:t>eaning ... ms, </a:t>
            </a:r>
            <a:r>
              <a:rPr lang="en-US" dirty="0" err="1" smtClean="0"/>
              <a:t>s</a:t>
            </a:r>
            <a:r>
              <a:rPr lang="en-US" dirty="0" smtClean="0"/>
              <a:t>, min, hour, day ....?</a:t>
            </a:r>
          </a:p>
          <a:p>
            <a:r>
              <a:rPr lang="en-US" dirty="0" smtClean="0"/>
              <a:t>Selection</a:t>
            </a:r>
          </a:p>
          <a:p>
            <a:pPr lvl="3"/>
            <a:r>
              <a:rPr lang="en-US" dirty="0" smtClean="0"/>
              <a:t>nobody wants the whole </a:t>
            </a:r>
            <a:r>
              <a:rPr lang="en-US" dirty="0" err="1" smtClean="0"/>
              <a:t>firehose</a:t>
            </a:r>
            <a:endParaRPr lang="en-US" dirty="0" smtClean="0"/>
          </a:p>
          <a:p>
            <a:r>
              <a:rPr lang="en-US" dirty="0" smtClean="0"/>
              <a:t>Reliability</a:t>
            </a:r>
          </a:p>
          <a:p>
            <a:pPr lvl="3"/>
            <a:r>
              <a:rPr lang="en-US" dirty="0" smtClean="0"/>
              <a:t>every Tier2 must get all events?</a:t>
            </a:r>
          </a:p>
          <a:p>
            <a:r>
              <a:rPr lang="en-US" dirty="0" smtClean="0"/>
              <a:t>Private events</a:t>
            </a:r>
          </a:p>
          <a:p>
            <a:pPr lvl="3"/>
            <a:r>
              <a:rPr lang="en-US" dirty="0" smtClean="0"/>
              <a:t>only for my colleagues</a:t>
            </a:r>
          </a:p>
          <a:p>
            <a:r>
              <a:rPr lang="en-US" dirty="0" smtClean="0"/>
              <a:t>Compliance</a:t>
            </a:r>
          </a:p>
          <a:p>
            <a:pPr lvl="3"/>
            <a:r>
              <a:rPr lang="en-US" dirty="0" smtClean="0"/>
              <a:t>who checks and what happens</a:t>
            </a:r>
          </a:p>
          <a:p>
            <a:r>
              <a:rPr lang="en-US" dirty="0" smtClean="0"/>
              <a:t>Repository</a:t>
            </a:r>
          </a:p>
          <a:p>
            <a:pPr lvl="3"/>
            <a:r>
              <a:rPr lang="en-US" dirty="0" smtClean="0"/>
              <a:t>IVORN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event, completeness, IVOA role</a:t>
            </a:r>
          </a:p>
          <a:p>
            <a:r>
              <a:rPr lang="en-US" dirty="0" smtClean="0">
                <a:sym typeface="Wingdings"/>
              </a:rPr>
              <a:t>Integrity</a:t>
            </a:r>
          </a:p>
          <a:p>
            <a:pPr lvl="3"/>
            <a:r>
              <a:rPr lang="en-US" dirty="0" smtClean="0">
                <a:sym typeface="Wingdings"/>
              </a:rPr>
              <a:t>digital signatures</a:t>
            </a: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34100" y="2590800"/>
            <a:ext cx="2743200" cy="2336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Technologies:	</a:t>
            </a:r>
          </a:p>
          <a:p>
            <a:pPr marL="285750" indent="-285750">
              <a:spcBef>
                <a:spcPct val="20000"/>
              </a:spcBef>
              <a:buFont typeface="Arial"/>
              <a:buChar char="–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XMPP/Jabber</a:t>
            </a:r>
          </a:p>
          <a:p>
            <a:pPr marL="285750" indent="-285750">
              <a:spcBef>
                <a:spcPct val="20000"/>
              </a:spcBef>
              <a:buFont typeface="Arial"/>
              <a:buChar char="–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TCP vanilla</a:t>
            </a:r>
          </a:p>
          <a:p>
            <a:pPr marL="285750" indent="-285750">
              <a:spcBef>
                <a:spcPct val="20000"/>
              </a:spcBef>
              <a:buFont typeface="Arial"/>
              <a:buChar char="–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 poll</a:t>
            </a:r>
          </a:p>
          <a:p>
            <a:pPr marL="285750" indent="-285750">
              <a:spcBef>
                <a:spcPct val="20000"/>
              </a:spcBef>
              <a:buFont typeface="Arial"/>
              <a:buChar char="–"/>
            </a:pPr>
            <a:r>
              <a:rPr lang="en-US" dirty="0"/>
              <a:t>Java Messaging </a:t>
            </a:r>
            <a:r>
              <a:rPr lang="en-US" dirty="0" smtClean="0"/>
              <a:t>service</a:t>
            </a:r>
            <a:endParaRPr lang="en-US" dirty="0"/>
          </a:p>
          <a:p>
            <a:pPr marL="285750" indent="-285750">
              <a:spcBef>
                <a:spcPct val="20000"/>
              </a:spcBef>
              <a:buFont typeface="Arial"/>
              <a:buChar char="–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else?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br>
              <a:rPr lang="en-US" dirty="0" smtClean="0"/>
            </a:br>
            <a:r>
              <a:rPr lang="en-US" sz="2800" dirty="0" err="1" smtClean="0"/>
              <a:t>EventStream</a:t>
            </a:r>
            <a:r>
              <a:rPr lang="en-US" sz="2800" dirty="0" smtClean="0"/>
              <a:t>, VOEvent2, </a:t>
            </a:r>
            <a:r>
              <a:rPr lang="en-US" sz="2800" dirty="0" err="1" smtClean="0"/>
              <a:t>SLiCAP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Roy Williams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IVOA Victoria May 2010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Defines semantics/metadata of event parameters</a:t>
            </a:r>
          </a:p>
          <a:p>
            <a:r>
              <a:rPr lang="en-US" dirty="0" smtClean="0"/>
              <a:t>Stream: “</a:t>
            </a:r>
            <a:r>
              <a:rPr lang="en-US" dirty="0" err="1" smtClean="0"/>
              <a:t>x</a:t>
            </a:r>
            <a:r>
              <a:rPr lang="en-US" dirty="0" smtClean="0"/>
              <a:t> is a radio flux” </a:t>
            </a:r>
          </a:p>
          <a:p>
            <a:pPr lvl="2"/>
            <a:r>
              <a:rPr lang="en-US" dirty="0" smtClean="0"/>
              <a:t>prepared in advance by stream author</a:t>
            </a:r>
          </a:p>
          <a:p>
            <a:pPr lvl="2"/>
            <a:r>
              <a:rPr lang="en-US" dirty="0" smtClean="0"/>
              <a:t>goes in VO registry</a:t>
            </a:r>
          </a:p>
          <a:p>
            <a:r>
              <a:rPr lang="en-US" dirty="0" smtClean="0"/>
              <a:t>Event: “</a:t>
            </a:r>
            <a:r>
              <a:rPr lang="en-US" dirty="0" err="1" smtClean="0"/>
              <a:t>x</a:t>
            </a:r>
            <a:r>
              <a:rPr lang="en-US" dirty="0" smtClean="0"/>
              <a:t> = 2.34”</a:t>
            </a:r>
          </a:p>
          <a:p>
            <a:pPr lvl="2"/>
            <a:r>
              <a:rPr lang="en-US" dirty="0" smtClean="0"/>
              <a:t>real time and automated</a:t>
            </a:r>
          </a:p>
          <a:p>
            <a:r>
              <a:rPr lang="en-US" i="1" dirty="0" smtClean="0"/>
              <a:t>Question: </a:t>
            </a:r>
          </a:p>
          <a:p>
            <a:pPr lvl="1"/>
            <a:r>
              <a:rPr lang="en-US" i="1" dirty="0" smtClean="0"/>
              <a:t>Is “sample event” sufficient to define stream?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047"/>
            <a:ext cx="8229600" cy="1374153"/>
          </a:xfrm>
        </p:spPr>
        <p:txBody>
          <a:bodyPr/>
          <a:lstStyle/>
          <a:p>
            <a:r>
              <a:rPr lang="en-US" dirty="0" smtClean="0"/>
              <a:t>Extending </a:t>
            </a:r>
            <a:r>
              <a:rPr lang="en-US" dirty="0" err="1" smtClean="0"/>
              <a:t>VOEvent</a:t>
            </a:r>
            <a:r>
              <a:rPr lang="en-US" dirty="0" smtClean="0"/>
              <a:t> for more complex data</a:t>
            </a:r>
          </a:p>
          <a:p>
            <a:pPr lvl="1"/>
            <a:r>
              <a:rPr lang="en-US" sz="1600" dirty="0" smtClean="0">
                <a:hlinkClick r:id="rId2"/>
              </a:rPr>
              <a:t>http://www.ivoa.net/Documents/Notes/VOEventTables/</a:t>
            </a:r>
            <a:endParaRPr lang="en-US" sz="1600" dirty="0" smtClean="0"/>
          </a:p>
          <a:p>
            <a:pPr lvl="1"/>
            <a:r>
              <a:rPr lang="en-US" sz="1600" dirty="0" smtClean="0"/>
              <a:t>Roy Williams and Matthew J. Graham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749" y="1782384"/>
            <a:ext cx="8229600" cy="304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 New"/>
                <a:cs typeface="Courier New"/>
              </a:rPr>
              <a:t>&lt;Table name="TMO Observational Summary"&gt;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&lt;Description&gt;Loosely based on ATEL 2289, observations of asteroids from Arecibo</a:t>
            </a:r>
            <a:br>
              <a:rPr lang="en-US" sz="1200" b="1" dirty="0" smtClean="0">
                <a:latin typeface="Courier New"/>
                <a:cs typeface="Courier New"/>
              </a:rPr>
            </a:br>
            <a:r>
              <a:rPr lang="en-US" sz="1200" b="1" dirty="0" smtClean="0">
                <a:latin typeface="Courier New"/>
                <a:cs typeface="Courier New"/>
              </a:rPr>
              <a:t>&lt;/Description&gt;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&lt;Field name="UT Date"&gt;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  &lt;Description&gt;Observation Date&lt;/Description&gt;&lt;/Field&gt;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&lt;Field name="Phase" unit="deg" </a:t>
            </a:r>
            <a:r>
              <a:rPr lang="en-US" sz="1200" b="1" dirty="0" err="1" smtClean="0">
                <a:latin typeface="Courier New"/>
                <a:cs typeface="Courier New"/>
              </a:rPr>
              <a:t>dataType</a:t>
            </a:r>
            <a:r>
              <a:rPr lang="en-US" sz="1200" b="1" dirty="0" smtClean="0">
                <a:latin typeface="Courier New"/>
                <a:cs typeface="Courier New"/>
              </a:rPr>
              <a:t>="float"/&gt;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&lt;Field name="</a:t>
            </a:r>
            <a:r>
              <a:rPr lang="en-US" sz="1200" b="1" dirty="0" err="1" smtClean="0">
                <a:latin typeface="Courier New"/>
                <a:cs typeface="Courier New"/>
              </a:rPr>
              <a:t>R_mag</a:t>
            </a:r>
            <a:r>
              <a:rPr lang="en-US" sz="1200" b="1" dirty="0" smtClean="0">
                <a:latin typeface="Courier New"/>
                <a:cs typeface="Courier New"/>
              </a:rPr>
              <a:t>" </a:t>
            </a:r>
            <a:r>
              <a:rPr lang="en-US" sz="1200" b="1" dirty="0" err="1" smtClean="0">
                <a:latin typeface="Courier New"/>
                <a:cs typeface="Courier New"/>
              </a:rPr>
              <a:t>ucd</a:t>
            </a:r>
            <a:r>
              <a:rPr lang="en-US" sz="1200" b="1" dirty="0" smtClean="0">
                <a:latin typeface="Courier New"/>
                <a:cs typeface="Courier New"/>
              </a:rPr>
              <a:t>="</a:t>
            </a:r>
            <a:r>
              <a:rPr lang="en-US" sz="1200" b="1" dirty="0" err="1" smtClean="0">
                <a:latin typeface="Courier New"/>
                <a:cs typeface="Courier New"/>
              </a:rPr>
              <a:t>phot.mag;em.opt.R</a:t>
            </a:r>
            <a:r>
              <a:rPr lang="en-US" sz="1200" b="1" dirty="0" smtClean="0">
                <a:latin typeface="Courier New"/>
                <a:cs typeface="Courier New"/>
              </a:rPr>
              <a:t>" </a:t>
            </a:r>
            <a:r>
              <a:rPr lang="en-US" sz="1200" b="1" dirty="0" err="1" smtClean="0">
                <a:latin typeface="Courier New"/>
                <a:cs typeface="Courier New"/>
              </a:rPr>
              <a:t>dataType</a:t>
            </a:r>
            <a:r>
              <a:rPr lang="en-US" sz="1200" b="1" dirty="0" smtClean="0">
                <a:latin typeface="Courier New"/>
                <a:cs typeface="Courier New"/>
              </a:rPr>
              <a:t>="float"/&gt;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&lt;Field name="Observers"/&gt;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&lt;Data&gt;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  &lt;TR&gt;&lt;TD&gt;Oct 10&lt;/TD&gt;  &lt;TD&gt;64.2&lt;/TD&gt; &lt;TD&gt;15.37&lt;/TD&gt; &lt;TD&gt;Barajas&lt;/TD&gt;&lt;/TR&gt;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  &lt;TR&gt;&lt;TD&gt;Oct 11&lt;/TD&gt;  &lt;TD&gt;64.6&lt;/TD&gt; &lt;TD&gt;15.28&lt;/TD&gt; &lt;TD&gt;Foster&lt;/TD&gt;&lt;/TR&gt;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  &lt;TR&gt;&lt;TD&gt;Oct 17&lt;/TD&gt;  &lt;TD&gt;67.7&lt;/TD&gt; &lt;TD&gt;14.79&lt;/TD&gt; &lt;TD&gt;Somers, Hicks&lt;/TD&gt;&lt;/TR&gt;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  &lt;TR&gt;&lt;TD&gt;Oct 22&lt;/TD&gt;  &lt;TD&gt;72.2&lt;/TD&gt; &lt;TD&gt;14.10&lt;/TD&gt; &lt;TD&gt;</a:t>
            </a:r>
            <a:r>
              <a:rPr lang="en-US" sz="1200" b="1" dirty="0" err="1" smtClean="0">
                <a:latin typeface="Courier New"/>
                <a:cs typeface="Courier New"/>
              </a:rPr>
              <a:t>McAuley</a:t>
            </a:r>
            <a:r>
              <a:rPr lang="en-US" sz="1200" b="1" dirty="0" smtClean="0"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latin typeface="Courier New"/>
                <a:cs typeface="Courier New"/>
              </a:rPr>
              <a:t>Shitanishi</a:t>
            </a:r>
            <a:r>
              <a:rPr lang="en-US" sz="1200" b="1" dirty="0" smtClean="0">
                <a:latin typeface="Courier New"/>
                <a:cs typeface="Courier New"/>
              </a:rPr>
              <a:t>&lt;/TD&gt;&lt;/TR&gt;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  &lt;/Data&gt;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&lt;/Table&gt;</a:t>
            </a:r>
          </a:p>
          <a:p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12" y="5108284"/>
            <a:ext cx="684033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&lt;Reference 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 err="1" smtClean="0">
                <a:latin typeface="Courier New"/>
                <a:cs typeface="Courier New"/>
              </a:rPr>
              <a:t>uri</a:t>
            </a:r>
            <a:r>
              <a:rPr lang="en-US" b="1" dirty="0" smtClean="0">
                <a:latin typeface="Courier New"/>
                <a:cs typeface="Courier New"/>
              </a:rPr>
              <a:t>="http://.../data/</a:t>
            </a:r>
            <a:r>
              <a:rPr lang="en-US" b="1" dirty="0" err="1" smtClean="0">
                <a:latin typeface="Courier New"/>
                <a:cs typeface="Courier New"/>
              </a:rPr>
              <a:t>h.fits</a:t>
            </a:r>
            <a:r>
              <a:rPr lang="en-US" b="1" dirty="0" smtClean="0">
                <a:latin typeface="Courier New"/>
                <a:cs typeface="Courier New"/>
              </a:rPr>
              <a:t>" 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type="http://.../data-models/#</a:t>
            </a:r>
            <a:r>
              <a:rPr lang="en-US" b="1" dirty="0" err="1" smtClean="0">
                <a:latin typeface="Courier New"/>
                <a:cs typeface="Courier New"/>
              </a:rPr>
              <a:t>h</a:t>
            </a:r>
            <a:r>
              <a:rPr lang="en-US" b="1" dirty="0" smtClean="0">
                <a:latin typeface="Courier New"/>
                <a:cs typeface="Courier New"/>
              </a:rPr>
              <a:t>-filter-image/&gt; </a:t>
            </a:r>
            <a:endParaRPr lang="en-US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String-valued </a:t>
            </a:r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Attribute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Param</a:t>
            </a:r>
            <a:r>
              <a:rPr lang="en-US" sz="2000" b="1" dirty="0" smtClean="0">
                <a:latin typeface="Courier New"/>
                <a:cs typeface="Courier New"/>
              </a:rPr>
              <a:t> name=“fruit” value=“apple”/&gt;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annot represent all strings</a:t>
            </a:r>
          </a:p>
          <a:p>
            <a:r>
              <a:rPr lang="en-US" dirty="0" smtClean="0"/>
              <a:t>Element needed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Param</a:t>
            </a:r>
            <a:r>
              <a:rPr lang="en-US" sz="2000" b="1" dirty="0" smtClean="0">
                <a:latin typeface="Courier New"/>
                <a:cs typeface="Courier New"/>
              </a:rPr>
              <a:t> name=“fruit”&gt;&lt;Value&gt;apple&lt;/Value&gt;&lt;/</a:t>
            </a:r>
            <a:r>
              <a:rPr lang="en-US" sz="2000" b="1" dirty="0" err="1" smtClean="0">
                <a:latin typeface="Courier New"/>
                <a:cs typeface="Courier New"/>
              </a:rPr>
              <a:t>Param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pPr lvl="1"/>
            <a:r>
              <a:rPr lang="en-US" dirty="0" smtClean="0">
                <a:cs typeface="Courier New"/>
              </a:rPr>
              <a:t>Allows multiline strings, CDATA, Unicode, etc</a:t>
            </a:r>
            <a:endParaRPr lang="en-US" dirty="0" smtClean="0">
              <a:cs typeface="Courier New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CRTS streams</a:t>
            </a:r>
            <a:br>
              <a:rPr lang="en-US" dirty="0" smtClean="0"/>
            </a:br>
            <a:r>
              <a:rPr lang="en-US" sz="2222" dirty="0" smtClean="0"/>
              <a:t>Catalina </a:t>
            </a:r>
            <a:r>
              <a:rPr lang="en-US" sz="2222" dirty="0" err="1" smtClean="0"/>
              <a:t>Realtime</a:t>
            </a:r>
            <a:r>
              <a:rPr lang="en-US" sz="2222" dirty="0" smtClean="0"/>
              <a:t> Transient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74" y="2156339"/>
            <a:ext cx="3447014" cy="2978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97" y="2120845"/>
            <a:ext cx="3149071" cy="3013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134" y="5536214"/>
            <a:ext cx="484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Dozens of events per night except full moon</a:t>
            </a:r>
          </a:p>
          <a:p>
            <a:r>
              <a:rPr lang="en-US" dirty="0" smtClean="0"/>
              <a:t>CRTS Circulars a few hours later with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Light </a:t>
            </a:r>
            <a:r>
              <a:rPr lang="en-US" dirty="0"/>
              <a:t>C</a:t>
            </a:r>
            <a:r>
              <a:rPr lang="en-US" dirty="0" smtClean="0"/>
              <a:t>urve </a:t>
            </a:r>
            <a:r>
              <a:rPr lang="en-US" dirty="0"/>
              <a:t>A</a:t>
            </a:r>
            <a:r>
              <a:rPr lang="en-US" dirty="0" smtClean="0"/>
              <a:t>ccess Protocol</a:t>
            </a:r>
            <a:br>
              <a:rPr lang="en-US" dirty="0" smtClean="0"/>
            </a:br>
            <a:r>
              <a:rPr lang="en-US" sz="2667" dirty="0" err="1" smtClean="0"/>
              <a:t>SLiCAP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Interop</a:t>
            </a:r>
            <a:r>
              <a:rPr lang="en-US" dirty="0" smtClean="0"/>
              <a:t> of LC providers and consumers</a:t>
            </a:r>
          </a:p>
          <a:p>
            <a:pPr lvl="3"/>
            <a:r>
              <a:rPr lang="en-US" dirty="0" smtClean="0"/>
              <a:t>federated LC from multiple providers</a:t>
            </a:r>
          </a:p>
          <a:p>
            <a:pPr lvl="3"/>
            <a:r>
              <a:rPr lang="en-US" dirty="0" smtClean="0"/>
              <a:t>mining software using remote LC archive</a:t>
            </a:r>
          </a:p>
          <a:p>
            <a:r>
              <a:rPr lang="en-US" dirty="0" smtClean="0"/>
              <a:t>In the S*AP model</a:t>
            </a:r>
          </a:p>
          <a:p>
            <a:pPr lvl="3"/>
            <a:r>
              <a:rPr lang="en-US" dirty="0" smtClean="0"/>
              <a:t>request by position</a:t>
            </a:r>
          </a:p>
          <a:p>
            <a:pPr lvl="3"/>
            <a:r>
              <a:rPr lang="en-US" dirty="0" smtClean="0"/>
              <a:t>response is table of matches</a:t>
            </a:r>
          </a:p>
          <a:p>
            <a:pPr lvl="3"/>
            <a:r>
              <a:rPr lang="en-US" dirty="0" smtClean="0"/>
              <a:t>each with a URL for actual light curve</a:t>
            </a:r>
          </a:p>
          <a:p>
            <a:r>
              <a:rPr lang="en-US" dirty="0" smtClean="0"/>
              <a:t>Representing light curve</a:t>
            </a:r>
          </a:p>
          <a:p>
            <a:pPr lvl="3"/>
            <a:r>
              <a:rPr lang="en-US" dirty="0" smtClean="0"/>
              <a:t>STC in </a:t>
            </a:r>
            <a:r>
              <a:rPr lang="en-US" dirty="0" err="1" smtClean="0"/>
              <a:t>VOTable</a:t>
            </a:r>
            <a:r>
              <a:rPr lang="en-US" dirty="0" smtClean="0"/>
              <a:t> </a:t>
            </a:r>
            <a:r>
              <a:rPr lang="en-US" sz="1200" dirty="0" smtClean="0">
                <a:hlinkClick r:id="rId2"/>
              </a:rPr>
              <a:t>http://www.ivoa.net/Documents/latest/VOTableSTC.html</a:t>
            </a:r>
            <a:endParaRPr lang="en-US" sz="1200" dirty="0" smtClean="0"/>
          </a:p>
          <a:p>
            <a:pPr lvl="3"/>
            <a:r>
              <a:rPr lang="en-US" dirty="0" err="1" smtClean="0"/>
              <a:t>simpleTimeSeries</a:t>
            </a:r>
            <a:r>
              <a:rPr lang="en-US" dirty="0" smtClean="0"/>
              <a:t> </a:t>
            </a:r>
            <a:r>
              <a:rPr lang="en-US" sz="1400" dirty="0" smtClean="0">
                <a:hlinkClick r:id="rId3"/>
              </a:rPr>
              <a:t>http://dotastro.org/simpletimeseries/</a:t>
            </a:r>
            <a:endParaRPr lang="en-US" sz="1400" dirty="0" smtClean="0"/>
          </a:p>
          <a:p>
            <a:pPr lvl="3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Killer Asteroids from CSS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5044"/>
            <a:ext cx="6832036" cy="5262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676" y="3853602"/>
            <a:ext cx="105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1676" y="5601226"/>
            <a:ext cx="108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206805" y="4102729"/>
            <a:ext cx="6081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94328" y="5878164"/>
            <a:ext cx="103152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36116" y="1833136"/>
            <a:ext cx="6818311" cy="4758803"/>
            <a:chOff x="1036116" y="1833136"/>
            <a:chExt cx="6818311" cy="4758803"/>
          </a:xfrm>
        </p:grpSpPr>
        <p:sp>
          <p:nvSpPr>
            <p:cNvPr id="11" name="TextBox 10"/>
            <p:cNvSpPr txBox="1"/>
            <p:nvPr/>
          </p:nvSpPr>
          <p:spPr>
            <a:xfrm>
              <a:off x="4864161" y="1833136"/>
              <a:ext cx="2990266" cy="1323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Each is a multiline/CDATA string. &lt;</a:t>
              </a:r>
              <a:r>
                <a:rPr lang="en-US" sz="2000" dirty="0" err="1" smtClean="0"/>
                <a:t>Param</a:t>
              </a:r>
              <a:r>
                <a:rPr lang="en-US" sz="2000" dirty="0" smtClean="0"/>
                <a:t>&gt; element needs &lt;Value&gt; element as alternate to the attribute!</a:t>
              </a:r>
              <a:endParaRPr lang="en-US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6116" y="3777708"/>
              <a:ext cx="6253120" cy="89045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36116" y="5349176"/>
              <a:ext cx="6253120" cy="124276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4789792" y="3230946"/>
              <a:ext cx="621130" cy="4723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4226879" y="3793862"/>
              <a:ext cx="2192601" cy="9180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 Circulars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118896" cy="4737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9869" y="22791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19869" y="476546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circulars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947476" y="2431706"/>
            <a:ext cx="154161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6829529" y="5047654"/>
            <a:ext cx="1779886" cy="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0962" y="6209259"/>
            <a:ext cx="276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Scraping emails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VOEvent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0" y="657253"/>
            <a:ext cx="8634439" cy="4567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5392" y="5666481"/>
            <a:ext cx="250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HTML scraping built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LAMOST China</a:t>
            </a:r>
            <a:br>
              <a:rPr lang="en-US" dirty="0" smtClean="0"/>
            </a:br>
            <a:r>
              <a:rPr lang="en-US" sz="2667" dirty="0" smtClean="0"/>
              <a:t>Supernova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5638800" cy="4285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LOFAR transients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54" y="2138860"/>
            <a:ext cx="7982146" cy="29082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4654" y="3191535"/>
            <a:ext cx="1412075" cy="781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2677" y="5058569"/>
            <a:ext cx="107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Fender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2380" y="5058569"/>
            <a:ext cx="560712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Event wants table of flux </a:t>
            </a:r>
            <a:r>
              <a:rPr lang="en-US" sz="2400" dirty="0" err="1" smtClean="0"/>
              <a:t>vs</a:t>
            </a:r>
            <a:r>
              <a:rPr lang="en-US" sz="2400" dirty="0" smtClean="0"/>
              <a:t> frequency band</a:t>
            </a:r>
          </a:p>
          <a:p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Need table format in VOEvent2!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LIGO event localization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6684"/>
            <a:ext cx="8002317" cy="4777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92784" y="2056522"/>
            <a:ext cx="393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Searle</a:t>
            </a:r>
            <a:r>
              <a:rPr lang="en-US" dirty="0"/>
              <a:t>,</a:t>
            </a:r>
            <a:r>
              <a:rPr lang="en-US" dirty="0" smtClean="0"/>
              <a:t> Sutton</a:t>
            </a:r>
            <a:r>
              <a:rPr lang="en-US" dirty="0"/>
              <a:t>,</a:t>
            </a:r>
            <a:r>
              <a:rPr lang="en-US" dirty="0" smtClean="0"/>
              <a:t> Tinto</a:t>
            </a:r>
            <a:r>
              <a:rPr lang="en-US" dirty="0"/>
              <a:t>, arXiv:0809.2809v1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098" y="3821157"/>
            <a:ext cx="4211749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Event defined as table of tiles 0.5x0.5 degree, with probability.</a:t>
            </a:r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VOEvent2 needs &lt;Table&gt; element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</a:t>
            </a:r>
            <a:r>
              <a:rPr lang="en-US" dirty="0" err="1" smtClean="0"/>
              <a:t>firehose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4953000"/>
            <a:ext cx="345425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7018" y="5193268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5193268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7879" y="5193268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2279" y="5193268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15939" y="5574268"/>
            <a:ext cx="28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follow-up telescope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events per night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123149" y="3460210"/>
            <a:ext cx="298557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2210990"/>
            <a:ext cx="109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100,000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599" y="3159984"/>
            <a:ext cx="8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1,000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66888" y="3634481"/>
            <a:ext cx="64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100</a:t>
            </a:r>
            <a:endParaRPr lang="en-US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38288" y="2685487"/>
            <a:ext cx="87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10,000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9288" y="4108979"/>
            <a:ext cx="4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</a:t>
            </a:r>
            <a:endParaRPr lang="en-US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19288" y="4583668"/>
            <a:ext cx="4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</a:t>
            </a:r>
            <a:endParaRPr lang="en-US" baseline="30000" dirty="0"/>
          </a:p>
        </p:txBody>
      </p:sp>
      <p:sp>
        <p:nvSpPr>
          <p:cNvPr id="29" name="Freeform 28"/>
          <p:cNvSpPr/>
          <p:nvPr/>
        </p:nvSpPr>
        <p:spPr>
          <a:xfrm>
            <a:off x="2811451" y="2148523"/>
            <a:ext cx="2768031" cy="2823323"/>
          </a:xfrm>
          <a:custGeom>
            <a:avLst/>
            <a:gdLst>
              <a:gd name="connsiteX0" fmla="*/ 0 w 2768031"/>
              <a:gd name="connsiteY0" fmla="*/ 2823323 h 2823323"/>
              <a:gd name="connsiteX1" fmla="*/ 65130 w 2768031"/>
              <a:gd name="connsiteY1" fmla="*/ 2627923 h 2823323"/>
              <a:gd name="connsiteX2" fmla="*/ 217100 w 2768031"/>
              <a:gd name="connsiteY2" fmla="*/ 2410812 h 2823323"/>
              <a:gd name="connsiteX3" fmla="*/ 271376 w 2768031"/>
              <a:gd name="connsiteY3" fmla="*/ 2334823 h 2823323"/>
              <a:gd name="connsiteX4" fmla="*/ 336506 w 2768031"/>
              <a:gd name="connsiteY4" fmla="*/ 2247979 h 2823323"/>
              <a:gd name="connsiteX5" fmla="*/ 499331 w 2768031"/>
              <a:gd name="connsiteY5" fmla="*/ 2052579 h 2823323"/>
              <a:gd name="connsiteX6" fmla="*/ 564461 w 2768031"/>
              <a:gd name="connsiteY6" fmla="*/ 2009156 h 2823323"/>
              <a:gd name="connsiteX7" fmla="*/ 618736 w 2768031"/>
              <a:gd name="connsiteY7" fmla="*/ 1998301 h 2823323"/>
              <a:gd name="connsiteX8" fmla="*/ 759852 w 2768031"/>
              <a:gd name="connsiteY8" fmla="*/ 2009156 h 2823323"/>
              <a:gd name="connsiteX9" fmla="*/ 835837 w 2768031"/>
              <a:gd name="connsiteY9" fmla="*/ 2020012 h 2823323"/>
              <a:gd name="connsiteX10" fmla="*/ 1139777 w 2768031"/>
              <a:gd name="connsiteY10" fmla="*/ 1998301 h 2823323"/>
              <a:gd name="connsiteX11" fmla="*/ 1204908 w 2768031"/>
              <a:gd name="connsiteY11" fmla="*/ 1965734 h 2823323"/>
              <a:gd name="connsiteX12" fmla="*/ 1259183 w 2768031"/>
              <a:gd name="connsiteY12" fmla="*/ 1933168 h 2823323"/>
              <a:gd name="connsiteX13" fmla="*/ 1400298 w 2768031"/>
              <a:gd name="connsiteY13" fmla="*/ 1857179 h 2823323"/>
              <a:gd name="connsiteX14" fmla="*/ 1465428 w 2768031"/>
              <a:gd name="connsiteY14" fmla="*/ 1781190 h 2823323"/>
              <a:gd name="connsiteX15" fmla="*/ 1573978 w 2768031"/>
              <a:gd name="connsiteY15" fmla="*/ 1629212 h 2823323"/>
              <a:gd name="connsiteX16" fmla="*/ 1595688 w 2768031"/>
              <a:gd name="connsiteY16" fmla="*/ 1574934 h 2823323"/>
              <a:gd name="connsiteX17" fmla="*/ 1660818 w 2768031"/>
              <a:gd name="connsiteY17" fmla="*/ 1488090 h 2823323"/>
              <a:gd name="connsiteX18" fmla="*/ 1747659 w 2768031"/>
              <a:gd name="connsiteY18" fmla="*/ 1336112 h 2823323"/>
              <a:gd name="connsiteX19" fmla="*/ 1921339 w 2768031"/>
              <a:gd name="connsiteY19" fmla="*/ 1151567 h 2823323"/>
              <a:gd name="connsiteX20" fmla="*/ 2095019 w 2768031"/>
              <a:gd name="connsiteY20" fmla="*/ 901889 h 2823323"/>
              <a:gd name="connsiteX21" fmla="*/ 2160150 w 2768031"/>
              <a:gd name="connsiteY21" fmla="*/ 804189 h 2823323"/>
              <a:gd name="connsiteX22" fmla="*/ 2246990 w 2768031"/>
              <a:gd name="connsiteY22" fmla="*/ 695634 h 2823323"/>
              <a:gd name="connsiteX23" fmla="*/ 2366395 w 2768031"/>
              <a:gd name="connsiteY23" fmla="*/ 608789 h 2823323"/>
              <a:gd name="connsiteX24" fmla="*/ 2398960 w 2768031"/>
              <a:gd name="connsiteY24" fmla="*/ 532800 h 2823323"/>
              <a:gd name="connsiteX25" fmla="*/ 2388105 w 2768031"/>
              <a:gd name="connsiteY25" fmla="*/ 489378 h 2823323"/>
              <a:gd name="connsiteX26" fmla="*/ 2464090 w 2768031"/>
              <a:gd name="connsiteY26" fmla="*/ 283122 h 2823323"/>
              <a:gd name="connsiteX27" fmla="*/ 2616061 w 2768031"/>
              <a:gd name="connsiteY27" fmla="*/ 98578 h 2823323"/>
              <a:gd name="connsiteX28" fmla="*/ 2648626 w 2768031"/>
              <a:gd name="connsiteY28" fmla="*/ 76867 h 2823323"/>
              <a:gd name="connsiteX29" fmla="*/ 2692046 w 2768031"/>
              <a:gd name="connsiteY29" fmla="*/ 44300 h 2823323"/>
              <a:gd name="connsiteX30" fmla="*/ 2757176 w 2768031"/>
              <a:gd name="connsiteY30" fmla="*/ 878 h 2823323"/>
              <a:gd name="connsiteX31" fmla="*/ 2768031 w 2768031"/>
              <a:gd name="connsiteY31" fmla="*/ 878 h 28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68031" h="2823323">
                <a:moveTo>
                  <a:pt x="0" y="2823323"/>
                </a:moveTo>
                <a:cubicBezTo>
                  <a:pt x="21710" y="2758190"/>
                  <a:pt x="36721" y="2690426"/>
                  <a:pt x="65130" y="2627923"/>
                </a:cubicBezTo>
                <a:cubicBezTo>
                  <a:pt x="149475" y="2442354"/>
                  <a:pt x="128786" y="2510171"/>
                  <a:pt x="217100" y="2410812"/>
                </a:cubicBezTo>
                <a:cubicBezTo>
                  <a:pt x="245838" y="2378480"/>
                  <a:pt x="248034" y="2366919"/>
                  <a:pt x="271376" y="2334823"/>
                </a:cubicBezTo>
                <a:cubicBezTo>
                  <a:pt x="292658" y="2305559"/>
                  <a:pt x="315756" y="2277623"/>
                  <a:pt x="336506" y="2247979"/>
                </a:cubicBezTo>
                <a:cubicBezTo>
                  <a:pt x="429152" y="2115621"/>
                  <a:pt x="391841" y="2135268"/>
                  <a:pt x="499331" y="2052579"/>
                </a:cubicBezTo>
                <a:cubicBezTo>
                  <a:pt x="520012" y="2036669"/>
                  <a:pt x="540707" y="2019954"/>
                  <a:pt x="564461" y="2009156"/>
                </a:cubicBezTo>
                <a:cubicBezTo>
                  <a:pt x="581257" y="2001521"/>
                  <a:pt x="600644" y="2001919"/>
                  <a:pt x="618736" y="1998301"/>
                </a:cubicBezTo>
                <a:cubicBezTo>
                  <a:pt x="665775" y="2001919"/>
                  <a:pt x="712909" y="2004461"/>
                  <a:pt x="759852" y="2009156"/>
                </a:cubicBezTo>
                <a:cubicBezTo>
                  <a:pt x="785311" y="2011702"/>
                  <a:pt x="810262" y="2020743"/>
                  <a:pt x="835837" y="2020012"/>
                </a:cubicBezTo>
                <a:cubicBezTo>
                  <a:pt x="937367" y="2017111"/>
                  <a:pt x="1038464" y="2005538"/>
                  <a:pt x="1139777" y="1998301"/>
                </a:cubicBezTo>
                <a:cubicBezTo>
                  <a:pt x="1161487" y="1987445"/>
                  <a:pt x="1183599" y="1977358"/>
                  <a:pt x="1204908" y="1965734"/>
                </a:cubicBezTo>
                <a:cubicBezTo>
                  <a:pt x="1223430" y="1955631"/>
                  <a:pt x="1240312" y="1942604"/>
                  <a:pt x="1259183" y="1933168"/>
                </a:cubicBezTo>
                <a:cubicBezTo>
                  <a:pt x="1320486" y="1902515"/>
                  <a:pt x="1348850" y="1904342"/>
                  <a:pt x="1400298" y="1857179"/>
                </a:cubicBezTo>
                <a:cubicBezTo>
                  <a:pt x="1424889" y="1834636"/>
                  <a:pt x="1444589" y="1807241"/>
                  <a:pt x="1465428" y="1781190"/>
                </a:cubicBezTo>
                <a:cubicBezTo>
                  <a:pt x="1484358" y="1757526"/>
                  <a:pt x="1555091" y="1663840"/>
                  <a:pt x="1573978" y="1629212"/>
                </a:cubicBezTo>
                <a:cubicBezTo>
                  <a:pt x="1583309" y="1612105"/>
                  <a:pt x="1585476" y="1591530"/>
                  <a:pt x="1595688" y="1574934"/>
                </a:cubicBezTo>
                <a:cubicBezTo>
                  <a:pt x="1614651" y="1544117"/>
                  <a:pt x="1641392" y="1518618"/>
                  <a:pt x="1660818" y="1488090"/>
                </a:cubicBezTo>
                <a:cubicBezTo>
                  <a:pt x="1692142" y="1438865"/>
                  <a:pt x="1714341" y="1384010"/>
                  <a:pt x="1747659" y="1336112"/>
                </a:cubicBezTo>
                <a:cubicBezTo>
                  <a:pt x="1867770" y="1163444"/>
                  <a:pt x="1797983" y="1310911"/>
                  <a:pt x="1921339" y="1151567"/>
                </a:cubicBezTo>
                <a:cubicBezTo>
                  <a:pt x="1983400" y="1071401"/>
                  <a:pt x="2037585" y="985433"/>
                  <a:pt x="2095019" y="901889"/>
                </a:cubicBezTo>
                <a:cubicBezTo>
                  <a:pt x="2117192" y="869636"/>
                  <a:pt x="2135700" y="834753"/>
                  <a:pt x="2160150" y="804189"/>
                </a:cubicBezTo>
                <a:cubicBezTo>
                  <a:pt x="2189097" y="768004"/>
                  <a:pt x="2209515" y="722890"/>
                  <a:pt x="2246990" y="695634"/>
                </a:cubicBezTo>
                <a:lnTo>
                  <a:pt x="2366395" y="608789"/>
                </a:lnTo>
                <a:cubicBezTo>
                  <a:pt x="2384122" y="582198"/>
                  <a:pt x="2398960" y="567851"/>
                  <a:pt x="2398960" y="532800"/>
                </a:cubicBezTo>
                <a:cubicBezTo>
                  <a:pt x="2398960" y="517881"/>
                  <a:pt x="2391723" y="503852"/>
                  <a:pt x="2388105" y="489378"/>
                </a:cubicBezTo>
                <a:cubicBezTo>
                  <a:pt x="2410636" y="414271"/>
                  <a:pt x="2424453" y="351589"/>
                  <a:pt x="2464090" y="283122"/>
                </a:cubicBezTo>
                <a:cubicBezTo>
                  <a:pt x="2509784" y="204193"/>
                  <a:pt x="2550069" y="157973"/>
                  <a:pt x="2616061" y="98578"/>
                </a:cubicBezTo>
                <a:cubicBezTo>
                  <a:pt x="2625758" y="89850"/>
                  <a:pt x="2638010" y="84450"/>
                  <a:pt x="2648626" y="76867"/>
                </a:cubicBezTo>
                <a:cubicBezTo>
                  <a:pt x="2663348" y="66351"/>
                  <a:pt x="2678310" y="56075"/>
                  <a:pt x="2692046" y="44300"/>
                </a:cubicBezTo>
                <a:cubicBezTo>
                  <a:pt x="2733589" y="8689"/>
                  <a:pt x="2709385" y="12826"/>
                  <a:pt x="2757176" y="878"/>
                </a:cubicBezTo>
                <a:cubicBezTo>
                  <a:pt x="2760686" y="0"/>
                  <a:pt x="2764413" y="878"/>
                  <a:pt x="2768031" y="87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730960" y="2007837"/>
            <a:ext cx="5666906" cy="2964009"/>
            <a:chOff x="2730960" y="2007837"/>
            <a:chExt cx="5666906" cy="2964009"/>
          </a:xfrm>
        </p:grpSpPr>
        <p:sp>
          <p:nvSpPr>
            <p:cNvPr id="30" name="Oval 29"/>
            <p:cNvSpPr/>
            <p:nvPr/>
          </p:nvSpPr>
          <p:spPr>
            <a:xfrm>
              <a:off x="4367879" y="2007837"/>
              <a:ext cx="1700879" cy="11925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581400" y="2916416"/>
              <a:ext cx="1700879" cy="11925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30960" y="3779283"/>
              <a:ext cx="1700879" cy="11925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68758" y="2395656"/>
              <a:ext cx="232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designated community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95190" y="3409951"/>
              <a:ext cx="232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designated community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3781" y="4293645"/>
              <a:ext cx="232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designated community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970</Words>
  <Application>Microsoft Macintosh PowerPoint</Application>
  <PresentationFormat>On-screen Show (4:3)</PresentationFormat>
  <Paragraphs>173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Hotwired Event Streams</vt:lpstr>
      <vt:lpstr>Three CRTS streams Catalina Realtime Transient Survey</vt:lpstr>
      <vt:lpstr>Killer Asteroids from CSS</vt:lpstr>
      <vt:lpstr>SWIFT Circulars</vt:lpstr>
      <vt:lpstr>Slide 5</vt:lpstr>
      <vt:lpstr>LAMOST China Supernova factory</vt:lpstr>
      <vt:lpstr>LOFAR transients</vt:lpstr>
      <vt:lpstr>LIGO event localization</vt:lpstr>
      <vt:lpstr>LSST firehose?</vt:lpstr>
      <vt:lpstr>VOEvent Transport in the pre-dawn of LSST</vt:lpstr>
      <vt:lpstr>VOEventNet</vt:lpstr>
      <vt:lpstr>Global partners</vt:lpstr>
      <vt:lpstr>Tier1 and Tier2 Event Nodes Evolving in IVOA</vt:lpstr>
      <vt:lpstr>Technologies</vt:lpstr>
      <vt:lpstr>Talking points:</vt:lpstr>
      <vt:lpstr>Standards EventStream, VOEvent2, SLiCAP</vt:lpstr>
      <vt:lpstr>Event Stream</vt:lpstr>
      <vt:lpstr>Slide 18</vt:lpstr>
      <vt:lpstr>String-valued Params</vt:lpstr>
      <vt:lpstr>Simple Light Curve Access Protocol SLiCAP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</dc:title>
  <dc:creator>Roy Williams</dc:creator>
  <cp:lastModifiedBy>Roy Williams</cp:lastModifiedBy>
  <cp:revision>18</cp:revision>
  <dcterms:created xsi:type="dcterms:W3CDTF">2010-05-18T17:25:55Z</dcterms:created>
  <dcterms:modified xsi:type="dcterms:W3CDTF">2010-05-19T18:20:19Z</dcterms:modified>
</cp:coreProperties>
</file>