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4">
  <p:sldMasterIdLst>
    <p:sldMasterId id="2147483648" r:id="rId1"/>
  </p:sldMasterIdLst>
  <p:sldIdLst>
    <p:sldId id="323" r:id="rId2"/>
    <p:sldId id="361" r:id="rId3"/>
    <p:sldId id="363" r:id="rId4"/>
    <p:sldId id="353" r:id="rId5"/>
    <p:sldId id="354" r:id="rId6"/>
    <p:sldId id="355" r:id="rId7"/>
    <p:sldId id="359" r:id="rId8"/>
    <p:sldId id="358" r:id="rId9"/>
    <p:sldId id="356" r:id="rId10"/>
    <p:sldId id="357" r:id="rId11"/>
    <p:sldId id="379" r:id="rId12"/>
    <p:sldId id="362" r:id="rId13"/>
    <p:sldId id="364" r:id="rId14"/>
    <p:sldId id="374" r:id="rId15"/>
    <p:sldId id="375" r:id="rId16"/>
    <p:sldId id="365" r:id="rId17"/>
    <p:sldId id="366" r:id="rId18"/>
    <p:sldId id="373" r:id="rId19"/>
    <p:sldId id="367" r:id="rId20"/>
    <p:sldId id="372" r:id="rId21"/>
    <p:sldId id="368" r:id="rId22"/>
    <p:sldId id="369" r:id="rId23"/>
    <p:sldId id="370" r:id="rId24"/>
    <p:sldId id="371" r:id="rId25"/>
    <p:sldId id="377" r:id="rId26"/>
    <p:sldId id="376" r:id="rId27"/>
    <p:sldId id="378" r:id="rId28"/>
    <p:sldId id="38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12FA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437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olute.googlecode.com/svn/trunk/projects/dm/vo-dml/doc/MappingDMtoVOTable-v1.0-201506xx.docx" TargetMode="External"/><Relationship Id="rId2" Type="http://schemas.openxmlformats.org/officeDocument/2006/relationships/hyperlink" Target="https://volute.googlecode.com/svn/trunk/projects/dm/vo-dml/doc/MappingDMtoVOTable-v1.0-20150427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olute.googlecode.com/svn/trunk/projects/dm/vo-dml/doc/MappingDMtoVOTable-v1.0-201506xx.docx" TargetMode="External"/><Relationship Id="rId2" Type="http://schemas.openxmlformats.org/officeDocument/2006/relationships/hyperlink" Target="https://volute.googlecode.com/svn/trunk/projects/dm/vo-dml/doc/MappingDMtoVOTable-v1.0-20150427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volute.googlecode.com/svn/trunk/projects/dm/vo-dml/models/ivoa/IVOA.vo-dml.x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volute.googlecode.com/svn/trunk/projects/dm/vo-dml/models/vo-dml/VO-DML.vo-dml.x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Mapping </a:t>
            </a:r>
            <a:r>
              <a:rPr lang="en-US" dirty="0" smtClean="0"/>
              <a:t>Data Models </a:t>
            </a:r>
            <a:r>
              <a:rPr lang="en-US" dirty="0" smtClean="0"/>
              <a:t>to </a:t>
            </a:r>
            <a:r>
              <a:rPr lang="en-US" dirty="0" smtClean="0"/>
              <a:t>VOTable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2590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specification</a:t>
            </a:r>
          </a:p>
          <a:p>
            <a:r>
              <a:rPr lang="en-US" dirty="0" smtClean="0"/>
              <a:t>Published version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volute.googlecode.com/svn/trunk/projects/dm/vo-dml/doc/MappingDMtoVOTable-v1.0-20150427.pdf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Last working version at: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volute.googlecode.com/svn/trunk/projects/dm/vo-dml/doc/MappingDMtoVOTable-v1.0-201506xx.docx</a:t>
            </a:r>
            <a:r>
              <a:rPr lang="en-US" dirty="0" smtClean="0"/>
              <a:t>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52450"/>
            <a:ext cx="2857500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401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Standardizing mapping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Standardization by using </a:t>
            </a:r>
            <a:r>
              <a:rPr lang="en-US" i="1" dirty="0" smtClean="0"/>
              <a:t>meta-model mapping</a:t>
            </a:r>
          </a:p>
          <a:p>
            <a:pPr marL="457200" lvl="1" indent="0">
              <a:buNone/>
            </a:pPr>
            <a:r>
              <a:rPr lang="en-US" dirty="0" smtClean="0"/>
              <a:t>VO-DML modelling concepts </a:t>
            </a:r>
            <a:r>
              <a:rPr lang="en-US" dirty="0" smtClean="0"/>
              <a:t>represented by </a:t>
            </a:r>
            <a:r>
              <a:rPr lang="en-US" dirty="0" smtClean="0"/>
              <a:t>VOTable metadata elements!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Mapping document at volute (for now)</a:t>
            </a:r>
          </a:p>
          <a:p>
            <a:pPr lvl="1"/>
            <a:r>
              <a:rPr lang="en-US" dirty="0" smtClean="0"/>
              <a:t>Last announced version: </a:t>
            </a:r>
            <a:r>
              <a:rPr lang="en-US" sz="1800" dirty="0" smtClean="0">
                <a:hlinkClick r:id="rId2"/>
              </a:rPr>
              <a:t>https</a:t>
            </a:r>
            <a:r>
              <a:rPr lang="en-US" sz="1800" dirty="0">
                <a:hlinkClick r:id="rId2"/>
              </a:rPr>
              <a:t>://</a:t>
            </a:r>
            <a:r>
              <a:rPr lang="en-US" sz="1800" dirty="0" smtClean="0">
                <a:hlinkClick r:id="rId2"/>
              </a:rPr>
              <a:t>volute.googlecode.com/svn/trunk/projects/dm/vo-dml/doc/MappingDMtoVOTable-v1.0-20150427.docx</a:t>
            </a:r>
            <a:endParaRPr lang="en-US" sz="1800" dirty="0" smtClean="0"/>
          </a:p>
          <a:p>
            <a:pPr lvl="1"/>
            <a:r>
              <a:rPr lang="en-US" dirty="0"/>
              <a:t>Working copy: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volute.googlecode.com/svn/trunk/projects/dm/vo-dml/doc/MappingDMtoVOTable-v1.0-201506xx.docx</a:t>
            </a:r>
            <a:r>
              <a:rPr lang="en-US" sz="1800" dirty="0" smtClean="0"/>
              <a:t> </a:t>
            </a:r>
            <a:endParaRPr lang="en-US" sz="18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6013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/>
              <a:t>Use of VOTable meta-data </a:t>
            </a:r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No change </a:t>
            </a:r>
            <a:r>
              <a:rPr lang="en-US" dirty="0" smtClean="0"/>
              <a:t>required to VOTable schema apart </a:t>
            </a:r>
            <a:r>
              <a:rPr lang="en-US" dirty="0"/>
              <a:t>from &lt;VODML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discussion on Banff</a:t>
            </a:r>
          </a:p>
          <a:p>
            <a:pPr lvl="1"/>
            <a:r>
              <a:rPr lang="en-US" dirty="0" smtClean="0"/>
              <a:t>replace use of @</a:t>
            </a:r>
            <a:r>
              <a:rPr lang="en-US" dirty="0" err="1" smtClean="0"/>
              <a:t>utype</a:t>
            </a:r>
            <a:r>
              <a:rPr lang="en-US" dirty="0" smtClean="0"/>
              <a:t> by a new element</a:t>
            </a:r>
          </a:p>
          <a:p>
            <a:pPr lvl="1"/>
            <a:r>
              <a:rPr lang="en-US" dirty="0" smtClean="0"/>
              <a:t>only on : GROUP, PARAM(ref), </a:t>
            </a:r>
            <a:r>
              <a:rPr lang="en-US" dirty="0" err="1" smtClean="0"/>
              <a:t>FIELDref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of </a:t>
            </a:r>
            <a:r>
              <a:rPr lang="en-US" dirty="0" smtClean="0"/>
              <a:t>GROUPs</a:t>
            </a:r>
          </a:p>
          <a:p>
            <a:pPr lvl="1"/>
            <a:r>
              <a:rPr lang="en-US" dirty="0" smtClean="0"/>
              <a:t>data models group (more) primitive elements into (structured) types</a:t>
            </a:r>
          </a:p>
          <a:p>
            <a:pPr lvl="1"/>
            <a:r>
              <a:rPr lang="en-US" dirty="0" smtClean="0"/>
              <a:t>That’s what GROUPs are for</a:t>
            </a:r>
          </a:p>
          <a:p>
            <a:r>
              <a:rPr lang="en-US" dirty="0" smtClean="0"/>
              <a:t>Often elements themselves are structured:</a:t>
            </a:r>
          </a:p>
          <a:p>
            <a:pPr lvl="1"/>
            <a:r>
              <a:rPr lang="en-US" dirty="0" smtClean="0"/>
              <a:t>GROUP hierarchies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636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897" y="304800"/>
            <a:ext cx="8229600" cy="563562"/>
          </a:xfrm>
        </p:spPr>
        <p:txBody>
          <a:bodyPr/>
          <a:lstStyle/>
          <a:p>
            <a:pPr algn="l"/>
            <a:r>
              <a:rPr lang="en-US" dirty="0" smtClean="0"/>
              <a:t>4. &lt;VODML</a:t>
            </a:r>
            <a:r>
              <a:rPr lang="en-US" dirty="0"/>
              <a:t>&gt; </a:t>
            </a:r>
            <a:r>
              <a:rPr lang="en-US" dirty="0" smtClean="0"/>
              <a:t>element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xs:complexType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name=</a:t>
            </a:r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VODMLAnnotation</a:t>
            </a:r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xs:sequence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xs:element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name=</a:t>
            </a:r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"TYPE" type="</a:t>
            </a:r>
            <a:r>
              <a:rPr lang="en-US" sz="18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VODMLReference</a:t>
            </a:r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</a:p>
          <a:p>
            <a:pPr marL="0" indent="0">
              <a:buNone/>
            </a:pPr>
            <a:r>
              <a:rPr lang="en-US" sz="18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8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minOccurs</a:t>
            </a:r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="0" </a:t>
            </a:r>
            <a:r>
              <a:rPr lang="en-US" sz="18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maxOccurs</a:t>
            </a:r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="unbounded“/&gt;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xs:element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name=</a:t>
            </a:r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"ROLE" type="</a:t>
            </a:r>
            <a:r>
              <a:rPr lang="en-US" sz="18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VODMLReference</a:t>
            </a:r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</a:p>
          <a:p>
            <a:pPr marL="0" indent="0">
              <a:buNone/>
            </a:pPr>
            <a:r>
              <a:rPr lang="en-US" sz="18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8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minOccurs</a:t>
            </a:r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="0“/&gt;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xs:element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name=</a:t>
            </a:r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"OPTIONMAPPING" </a:t>
            </a:r>
          </a:p>
          <a:p>
            <a:pPr marL="0" indent="0">
              <a:buNone/>
            </a:pPr>
            <a:r>
              <a:rPr lang="en-US" sz="18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type="</a:t>
            </a:r>
            <a:r>
              <a:rPr lang="en-US" sz="18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VODMLOptionMapping</a:t>
            </a:r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18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minOccurs</a:t>
            </a:r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="0" </a:t>
            </a:r>
          </a:p>
          <a:p>
            <a:pPr marL="0" indent="0">
              <a:buNone/>
            </a:pPr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8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maxOccurs</a:t>
            </a:r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="unbounded“/&gt;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&lt;/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xs:sequence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xs:complexType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197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VODML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Order: TYPE-ROLE or ROLE-TYPE?</a:t>
            </a:r>
          </a:p>
          <a:p>
            <a:r>
              <a:rPr lang="en-US" dirty="0" smtClean="0"/>
              <a:t>TYPE multiplicity</a:t>
            </a:r>
            <a:endParaRPr lang="en-US" dirty="0"/>
          </a:p>
          <a:p>
            <a:pPr lvl="1"/>
            <a:r>
              <a:rPr lang="en-US" dirty="0" smtClean="0"/>
              <a:t>0</a:t>
            </a:r>
            <a:r>
              <a:rPr lang="en-US" dirty="0"/>
              <a:t>..</a:t>
            </a:r>
            <a:r>
              <a:rPr lang="en-US" dirty="0" smtClean="0"/>
              <a:t>1 : “casting” of ROLE to actual type</a:t>
            </a:r>
          </a:p>
          <a:p>
            <a:pPr lvl="1"/>
            <a:r>
              <a:rPr lang="en-US" dirty="0" smtClean="0"/>
              <a:t>0..* : list ALL¹ types compatible with the ROLE, i.e. actual type and all super types. </a:t>
            </a:r>
            <a:r>
              <a:rPr lang="en-US" dirty="0"/>
              <a:t>(for "naïve clients")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¹ Maybe only “first” super type in separate models.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394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Enumeration or </a:t>
            </a:r>
            <a:r>
              <a:rPr lang="en-US" dirty="0" err="1" smtClean="0"/>
              <a:t>SKOSConcept</a:t>
            </a:r>
            <a:r>
              <a:rPr lang="en-US" dirty="0" smtClean="0"/>
              <a:t> define valid values for attribute</a:t>
            </a:r>
          </a:p>
          <a:p>
            <a:pPr lvl="1"/>
            <a:r>
              <a:rPr lang="en-US" dirty="0" smtClean="0"/>
              <a:t>map to </a:t>
            </a:r>
            <a:r>
              <a:rPr lang="en-US" dirty="0" err="1" smtClean="0"/>
              <a:t>VOTabe’s</a:t>
            </a:r>
            <a:r>
              <a:rPr lang="en-US" dirty="0" smtClean="0"/>
              <a:t> VALUES/OPTION pattern</a:t>
            </a:r>
          </a:p>
          <a:p>
            <a:r>
              <a:rPr lang="en-US" dirty="0" smtClean="0"/>
              <a:t>(Legacy) serialization may have chosen own values</a:t>
            </a:r>
          </a:p>
          <a:p>
            <a:r>
              <a:rPr lang="en-US" dirty="0" smtClean="0"/>
              <a:t>Do we need to allow translation?</a:t>
            </a:r>
          </a:p>
          <a:p>
            <a:r>
              <a:rPr lang="en-US" dirty="0" smtClean="0"/>
              <a:t>How if no OPTION defined on FIELD or PARAM?</a:t>
            </a:r>
          </a:p>
          <a:p>
            <a:r>
              <a:rPr lang="en-US" dirty="0" smtClean="0"/>
              <a:t>Is OPTIONMAPPING on VODML best way to model?</a:t>
            </a:r>
          </a:p>
          <a:p>
            <a:pPr lvl="1"/>
            <a:r>
              <a:rPr lang="en-US" dirty="0" smtClean="0"/>
              <a:t>disadvantage: repeat of OPTION values required</a:t>
            </a:r>
          </a:p>
          <a:p>
            <a:pPr lvl="1"/>
            <a:r>
              <a:rPr lang="en-US" dirty="0" smtClean="0"/>
              <a:t>advantage: multiple annotation possible </a:t>
            </a:r>
          </a:p>
          <a:p>
            <a:pPr lvl="1"/>
            <a:r>
              <a:rPr lang="en-US" dirty="0" smtClean="0"/>
              <a:t>alt: add VODML to OPTION itself, with only the </a:t>
            </a:r>
            <a:r>
              <a:rPr lang="en-US" dirty="0" err="1" smtClean="0"/>
              <a:t>vodml</a:t>
            </a:r>
            <a:r>
              <a:rPr lang="en-US" dirty="0" smtClean="0"/>
              <a:t>-ref to the literal</a:t>
            </a:r>
          </a:p>
        </p:txBody>
      </p:sp>
    </p:spTree>
    <p:extLst>
      <p:ext uri="{BB962C8B-B14F-4D97-AF65-F5344CB8AC3E}">
        <p14:creationId xmlns:p14="http://schemas.microsoft.com/office/powerpoint/2010/main" val="1991498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E.g. </a:t>
            </a:r>
            <a:r>
              <a:rPr lang="en-US" dirty="0"/>
              <a:t>value </a:t>
            </a:r>
            <a:r>
              <a:rPr lang="en-US" dirty="0">
                <a:sym typeface="Wingdings" panose="05000000000000000000" pitchFamily="2" charset="2"/>
              </a:rPr>
              <a:t> </a:t>
            </a:r>
            <a:r>
              <a:rPr lang="en-US" dirty="0" err="1">
                <a:sym typeface="Wingdings" panose="05000000000000000000" pitchFamily="2" charset="2"/>
              </a:rPr>
              <a:t>enum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literal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(from skyserver.sdss.org/</a:t>
            </a:r>
            <a:r>
              <a:rPr lang="en-US" dirty="0" err="1" smtClean="0">
                <a:sym typeface="Wingdings" panose="05000000000000000000" pitchFamily="2" charset="2"/>
              </a:rPr>
              <a:t>PhotoObjAll.type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&lt;VODML&gt;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&lt;ROLE&gt;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src:Source.classification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&lt;/ROLE&gt;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OPTIONMAPPING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&lt;VALUE&gt;6&lt;/VALUE&gt;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&lt;LITERAL&gt;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src:source.SourceClassification.star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&lt;/LITERAL&gt;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&lt;/OPTIONMAPPING&gt;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&lt;OPTIONMAPPING&gt;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VALUE&gt;3&lt;/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VALUE&gt;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LITERAL&gt;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src:source.SourceClassification.galaxy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LITERAL&gt;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&lt;/OPTIONMAPPING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&lt;OPTIONMAPPING&gt;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VALUE&gt;0&lt;/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VALUE&gt;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LITERAL&gt;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src:source.SourceClassification.unknown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LITERAL&gt;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&lt;/OPTIONMAPPING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&lt;/VODML&gt;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58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5: Mapping </a:t>
            </a:r>
            <a:r>
              <a:rPr lang="en-US" dirty="0"/>
              <a:t>expression </a:t>
            </a:r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Chapter 7 uses somewhat abstract, but formal syntax to define mapping pattern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{</a:t>
            </a:r>
            <a:r>
              <a:rPr lang="en-US" sz="2400" dirty="0"/>
              <a:t>GROUP G | G ⊂ RESOURCE &amp; G ⊄ TABLE &amp; G ⊄ GROUP[VODML] &amp; G/VODML/TYPE ⇒ </a:t>
            </a:r>
            <a:r>
              <a:rPr lang="en-US" sz="2400" b="1" dirty="0" err="1"/>
              <a:t>ObjectType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/>
              <a:t>&amp; G/VODML/ROLE = NULL}</a:t>
            </a:r>
          </a:p>
          <a:p>
            <a:pPr marL="0" indent="0">
              <a:buNone/>
            </a:pPr>
            <a:r>
              <a:rPr lang="en-US" sz="2200" dirty="0" smtClean="0"/>
              <a:t>==</a:t>
            </a:r>
          </a:p>
          <a:p>
            <a:pPr marL="0" indent="0">
              <a:buNone/>
            </a:pPr>
            <a:r>
              <a:rPr lang="en-US" sz="2200" dirty="0" smtClean="0"/>
              <a:t>a GROUP (G) with a VODML/TYPE identifying an </a:t>
            </a:r>
            <a:r>
              <a:rPr lang="en-US" sz="2200" b="1" dirty="0" err="1" smtClean="0"/>
              <a:t>ObjectType</a:t>
            </a:r>
            <a:r>
              <a:rPr lang="en-US" sz="2200" dirty="0" smtClean="0"/>
              <a:t> and no VODML/ROLE, contained in a RESOURCE, </a:t>
            </a:r>
            <a:r>
              <a:rPr lang="en-US" sz="2200" i="1" dirty="0" smtClean="0"/>
              <a:t>not </a:t>
            </a:r>
            <a:r>
              <a:rPr lang="en-US" sz="2200" dirty="0" smtClean="0"/>
              <a:t>contained in a TABLE, </a:t>
            </a:r>
            <a:r>
              <a:rPr lang="en-US" sz="2200" i="1" dirty="0" smtClean="0"/>
              <a:t>not</a:t>
            </a:r>
            <a:r>
              <a:rPr lang="en-US" sz="2200" dirty="0" smtClean="0"/>
              <a:t> contained in a GROUP with a VODML element.</a:t>
            </a:r>
          </a:p>
          <a:p>
            <a:r>
              <a:rPr lang="en-US" dirty="0" smtClean="0"/>
              <a:t>Formally define all patterns that a client should understand, that a provider should use to express meaning.</a:t>
            </a:r>
          </a:p>
          <a:p>
            <a:r>
              <a:rPr lang="en-US" dirty="0" smtClean="0"/>
              <a:t>Aims to be comprehensive and rigorous, scope open for discussion </a:t>
            </a:r>
          </a:p>
        </p:txBody>
      </p:sp>
    </p:spTree>
    <p:extLst>
      <p:ext uri="{BB962C8B-B14F-4D97-AF65-F5344CB8AC3E}">
        <p14:creationId xmlns:p14="http://schemas.microsoft.com/office/powerpoint/2010/main" val="861370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</a:t>
            </a:r>
            <a:r>
              <a:rPr lang="en-US" dirty="0"/>
              <a:t>Use of </a:t>
            </a:r>
            <a:r>
              <a:rPr lang="en-US" b="1" dirty="0" err="1" smtClean="0"/>
              <a:t>ivoa</a:t>
            </a:r>
            <a:r>
              <a:rPr lang="en-US" b="1" dirty="0" smtClean="0"/>
              <a:t>:</a:t>
            </a:r>
            <a:r>
              <a:rPr lang="en-US" dirty="0" smtClean="0"/>
              <a:t> model</a:t>
            </a:r>
            <a:br>
              <a:rPr lang="en-US" dirty="0" smtClean="0"/>
            </a:br>
            <a:r>
              <a:rPr lang="en-US" sz="2400" dirty="0">
                <a:hlinkClick r:id="rId2"/>
              </a:rPr>
              <a:t>https://volute.googlecode.com/svn/trunk/projects/dm/vo-dml/models/ivoa/IVOA.vo-dml.xml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Defines reusable primitive types </a:t>
            </a:r>
          </a:p>
          <a:p>
            <a:pPr lvl="1"/>
            <a:r>
              <a:rPr lang="en-US" dirty="0" smtClean="0"/>
              <a:t>conceptual: </a:t>
            </a:r>
            <a:r>
              <a:rPr lang="en-US" dirty="0" err="1" smtClean="0"/>
              <a:t>ivoa:string</a:t>
            </a:r>
            <a:r>
              <a:rPr lang="en-US" dirty="0" smtClean="0"/>
              <a:t>, </a:t>
            </a:r>
            <a:r>
              <a:rPr lang="en-US" dirty="0" err="1"/>
              <a:t>ivoa:</a:t>
            </a:r>
            <a:r>
              <a:rPr lang="en-US" dirty="0" err="1" smtClean="0"/>
              <a:t>integer</a:t>
            </a:r>
            <a:r>
              <a:rPr lang="en-US" dirty="0" smtClean="0"/>
              <a:t>, </a:t>
            </a:r>
            <a:r>
              <a:rPr lang="en-US" dirty="0" err="1"/>
              <a:t>ivoa:</a:t>
            </a:r>
            <a:r>
              <a:rPr lang="en-US" dirty="0" err="1" smtClean="0"/>
              <a:t>real</a:t>
            </a:r>
            <a:endParaRPr lang="en-US" dirty="0" smtClean="0"/>
          </a:p>
          <a:p>
            <a:pPr lvl="1"/>
            <a:r>
              <a:rPr lang="en-US" dirty="0" smtClean="0"/>
              <a:t>not: float vs double, </a:t>
            </a:r>
            <a:r>
              <a:rPr lang="en-US" dirty="0" err="1" smtClean="0"/>
              <a:t>int</a:t>
            </a:r>
            <a:r>
              <a:rPr lang="en-US" dirty="0" smtClean="0"/>
              <a:t> vs long vs short</a:t>
            </a:r>
          </a:p>
          <a:p>
            <a:r>
              <a:rPr lang="en-US" dirty="0" smtClean="0"/>
              <a:t>Defines reusable </a:t>
            </a:r>
            <a:r>
              <a:rPr lang="en-US" b="1" dirty="0" smtClean="0"/>
              <a:t>quantity</a:t>
            </a:r>
            <a:r>
              <a:rPr lang="en-US" dirty="0" smtClean="0"/>
              <a:t> types</a:t>
            </a:r>
          </a:p>
          <a:p>
            <a:pPr lvl="1"/>
            <a:r>
              <a:rPr lang="en-US" dirty="0" err="1" smtClean="0"/>
              <a:t>ivoa:quantity.RealQuantity</a:t>
            </a:r>
            <a:endParaRPr lang="en-US" dirty="0" smtClean="0"/>
          </a:p>
          <a:p>
            <a:pPr lvl="1"/>
            <a:r>
              <a:rPr lang="en-US" dirty="0" smtClean="0"/>
              <a:t>with </a:t>
            </a:r>
            <a:r>
              <a:rPr lang="en-US" dirty="0" err="1" smtClean="0"/>
              <a:t>ucd</a:t>
            </a:r>
            <a:r>
              <a:rPr lang="en-US" dirty="0" smtClean="0"/>
              <a:t>, unit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can be mapped directly to </a:t>
            </a:r>
            <a:r>
              <a:rPr lang="en-US" dirty="0" err="1" smtClean="0"/>
              <a:t>FIELDref</a:t>
            </a:r>
            <a:endParaRPr lang="en-US" dirty="0" smtClean="0"/>
          </a:p>
          <a:p>
            <a:pPr lvl="1"/>
            <a:r>
              <a:rPr lang="en-US" dirty="0" err="1" smtClean="0"/>
              <a:t>ucd</a:t>
            </a:r>
            <a:r>
              <a:rPr lang="en-US" dirty="0" smtClean="0"/>
              <a:t>/unit implicitly mapped to FIELD’s attributes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798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sufficient number of predefined types?</a:t>
            </a:r>
          </a:p>
          <a:p>
            <a:pPr lvl="1"/>
            <a:r>
              <a:rPr lang="en-US" dirty="0" smtClean="0"/>
              <a:t>too many?</a:t>
            </a:r>
          </a:p>
          <a:p>
            <a:r>
              <a:rPr lang="en-US" dirty="0" smtClean="0"/>
              <a:t>do we need '</a:t>
            </a:r>
            <a:r>
              <a:rPr lang="en-US" dirty="0" err="1" smtClean="0"/>
              <a:t>ucd</a:t>
            </a:r>
            <a:r>
              <a:rPr lang="en-US" dirty="0" smtClean="0"/>
              <a:t>' attribute in </a:t>
            </a:r>
            <a:r>
              <a:rPr lang="en-US" b="1" dirty="0"/>
              <a:t>q</a:t>
            </a:r>
            <a:r>
              <a:rPr lang="en-US" b="1" dirty="0" smtClean="0"/>
              <a:t>uantity</a:t>
            </a:r>
            <a:r>
              <a:rPr lang="en-US" dirty="0" smtClean="0"/>
              <a:t> types?</a:t>
            </a:r>
          </a:p>
          <a:p>
            <a:pPr lvl="1"/>
            <a:r>
              <a:rPr lang="en-US" dirty="0" smtClean="0"/>
              <a:t>can we support other (SKOS) vocabularies </a:t>
            </a:r>
          </a:p>
        </p:txBody>
      </p:sp>
    </p:spTree>
    <p:extLst>
      <p:ext uri="{BB962C8B-B14F-4D97-AF65-F5344CB8AC3E}">
        <p14:creationId xmlns:p14="http://schemas.microsoft.com/office/powerpoint/2010/main" val="2486441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7: Use </a:t>
            </a:r>
            <a:r>
              <a:rPr lang="en-US" dirty="0"/>
              <a:t>of </a:t>
            </a:r>
            <a:r>
              <a:rPr lang="en-US" b="1" dirty="0" err="1"/>
              <a:t>vo-dml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/>
              <a:t>serialization model</a:t>
            </a:r>
            <a:br>
              <a:rPr lang="en-US" dirty="0"/>
            </a:b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volute.googlecode.com/svn/trunk/projects/dm/vo-dml/models/vo-dml/VO-DML.vo-dml.xml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Some serialization concepts must be available for annotations</a:t>
            </a:r>
          </a:p>
          <a:p>
            <a:pPr lvl="1"/>
            <a:r>
              <a:rPr lang="en-US" dirty="0" smtClean="0"/>
              <a:t>concepts not required in model definition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objectType</a:t>
            </a:r>
            <a:r>
              <a:rPr lang="en-US" dirty="0" smtClean="0"/>
              <a:t>&gt;</a:t>
            </a:r>
            <a:r>
              <a:rPr lang="en-US" dirty="0" err="1" smtClean="0"/>
              <a:t>vo-dm:Model</a:t>
            </a:r>
            <a:r>
              <a:rPr lang="en-US" dirty="0" smtClean="0"/>
              <a:t> : defines how/which models are used in serialization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dataType</a:t>
            </a:r>
            <a:r>
              <a:rPr lang="en-US" dirty="0" smtClean="0"/>
              <a:t>&gt;</a:t>
            </a:r>
            <a:r>
              <a:rPr lang="en-US" dirty="0" err="1" smtClean="0"/>
              <a:t>vo-dml:Identifier</a:t>
            </a:r>
            <a:r>
              <a:rPr lang="en-US" dirty="0" smtClean="0"/>
              <a:t> : how to define explicit identifiers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objectType</a:t>
            </a:r>
            <a:r>
              <a:rPr lang="en-US" dirty="0" smtClean="0"/>
              <a:t>&gt;</a:t>
            </a:r>
            <a:r>
              <a:rPr lang="en-US" dirty="0" err="1" smtClean="0"/>
              <a:t>vo:dml:Reference</a:t>
            </a:r>
            <a:r>
              <a:rPr lang="en-US" dirty="0" smtClean="0"/>
              <a:t>: how to serialize references</a:t>
            </a:r>
          </a:p>
          <a:p>
            <a:r>
              <a:rPr lang="en-US" dirty="0"/>
              <a:t>&lt;</a:t>
            </a:r>
            <a:r>
              <a:rPr lang="en-US" dirty="0" err="1"/>
              <a:t>objectType</a:t>
            </a:r>
            <a:r>
              <a:rPr lang="en-US" dirty="0"/>
              <a:t>&gt;</a:t>
            </a:r>
            <a:r>
              <a:rPr lang="en-US" dirty="0" err="1" smtClean="0"/>
              <a:t>vo-dml:ObjectTypeInstance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implicit super type of all serialized </a:t>
            </a:r>
            <a:r>
              <a:rPr lang="en-US" b="1" dirty="0" err="1" smtClean="0"/>
              <a:t>ObjectType</a:t>
            </a:r>
            <a:r>
              <a:rPr lang="en-US" dirty="0" smtClean="0"/>
              <a:t> instances</a:t>
            </a:r>
          </a:p>
          <a:p>
            <a:pPr lvl="1"/>
            <a:r>
              <a:rPr lang="en-US" dirty="0" smtClean="0"/>
              <a:t>defines roles useful for serializations</a:t>
            </a:r>
          </a:p>
          <a:p>
            <a:pPr lvl="1"/>
            <a:r>
              <a:rPr lang="en-US" dirty="0" smtClean="0"/>
              <a:t>&lt;attribute&gt;</a:t>
            </a:r>
            <a:r>
              <a:rPr lang="en-US" dirty="0" err="1" smtClean="0"/>
              <a:t>vo-dml:ObjectTypeInstance.ID</a:t>
            </a:r>
            <a:r>
              <a:rPr lang="en-US" dirty="0" smtClean="0"/>
              <a:t> [</a:t>
            </a:r>
            <a:r>
              <a:rPr lang="en-US" dirty="0" err="1" smtClean="0"/>
              <a:t>vo-dml:Identifier</a:t>
            </a:r>
            <a:r>
              <a:rPr lang="en-US" dirty="0" smtClean="0"/>
              <a:t>] </a:t>
            </a:r>
          </a:p>
          <a:p>
            <a:pPr lvl="1"/>
            <a:r>
              <a:rPr lang="en-US" dirty="0" smtClean="0"/>
              <a:t>&lt;reference&gt;</a:t>
            </a:r>
            <a:r>
              <a:rPr lang="en-US" dirty="0" err="1" smtClean="0"/>
              <a:t>vo-dml:ObjectTypeInstance.container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	[</a:t>
            </a:r>
            <a:r>
              <a:rPr lang="en-US" dirty="0" err="1" smtClean="0"/>
              <a:t>vo-dml:</a:t>
            </a:r>
            <a:r>
              <a:rPr lang="en-US" dirty="0" err="1"/>
              <a:t>ObjectTypeInstance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484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Document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6" y="1066800"/>
            <a:ext cx="8229600" cy="548640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Cases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need for a mapping language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Mapping with the &lt;VODML&gt; element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General information about this spec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Examples: Mapping VO-DML </a:t>
            </a:r>
            <a:r>
              <a:rPr lang="en-US" dirty="0" smtClean="0">
                <a:sym typeface="Wingdings" panose="05000000000000000000" pitchFamily="2" charset="2"/>
              </a:rPr>
              <a:t></a:t>
            </a:r>
            <a:r>
              <a:rPr lang="en-US" dirty="0" smtClean="0"/>
              <a:t> VOTable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Patterns for annotating VOTable [Normative]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Notable absences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Serializing to other file formats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References</a:t>
            </a:r>
          </a:p>
          <a:p>
            <a:pPr marL="0" indent="0">
              <a:buNone/>
            </a:pPr>
            <a:r>
              <a:rPr lang="en-US" dirty="0" smtClean="0"/>
              <a:t>Appendix A: The VODML annotation element</a:t>
            </a:r>
          </a:p>
          <a:p>
            <a:pPr marL="0" indent="0">
              <a:buNone/>
            </a:pPr>
            <a:r>
              <a:rPr lang="en-US" dirty="0" smtClean="0"/>
              <a:t>Appendix B: Growing complexity: naïve, advanced and guru clients</a:t>
            </a:r>
          </a:p>
          <a:p>
            <a:pPr marL="0" indent="0">
              <a:buNone/>
            </a:pPr>
            <a:r>
              <a:rPr lang="en-US" dirty="0" smtClean="0"/>
              <a:t>Appendix C: Regular expressions for mapping</a:t>
            </a:r>
          </a:p>
          <a:p>
            <a:pPr marL="0" indent="0">
              <a:buNone/>
            </a:pPr>
            <a:r>
              <a:rPr lang="en-US" dirty="0" smtClean="0"/>
              <a:t>Appendix D: Frequently Asked Questions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400" dirty="0" smtClean="0"/>
              <a:t>Please read it!</a:t>
            </a:r>
            <a:endParaRPr lang="en-US" sz="6400" dirty="0"/>
          </a:p>
        </p:txBody>
      </p:sp>
    </p:spTree>
    <p:extLst>
      <p:ext uri="{BB962C8B-B14F-4D97-AF65-F5344CB8AC3E}">
        <p14:creationId xmlns:p14="http://schemas.microsoft.com/office/powerpoint/2010/main" val="155478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we want this model?</a:t>
            </a:r>
          </a:p>
          <a:p>
            <a:pPr lvl="1"/>
            <a:r>
              <a:rPr lang="en-US" dirty="0" smtClean="0"/>
              <a:t>how formal do we want to be</a:t>
            </a:r>
          </a:p>
          <a:p>
            <a:pPr lvl="1"/>
            <a:r>
              <a:rPr lang="en-US" dirty="0" smtClean="0"/>
              <a:t>model introduced to preserve invariant that each </a:t>
            </a:r>
            <a:r>
              <a:rPr lang="en-US" dirty="0" err="1" smtClean="0"/>
              <a:t>vodml</a:t>
            </a:r>
            <a:r>
              <a:rPr lang="en-US" dirty="0" smtClean="0"/>
              <a:t>-ref points to a concept in a model</a:t>
            </a:r>
          </a:p>
          <a:p>
            <a:r>
              <a:rPr lang="en-US" dirty="0" smtClean="0"/>
              <a:t>Change name? </a:t>
            </a:r>
          </a:p>
          <a:p>
            <a:pPr lvl="1"/>
            <a:r>
              <a:rPr lang="en-US" dirty="0" err="1" smtClean="0"/>
              <a:t>vo</a:t>
            </a:r>
            <a:r>
              <a:rPr lang="en-US" dirty="0" smtClean="0"/>
              <a:t>-</a:t>
            </a:r>
            <a:r>
              <a:rPr lang="en-US" dirty="0" err="1" smtClean="0"/>
              <a:t>dml</a:t>
            </a:r>
            <a:r>
              <a:rPr lang="en-US" dirty="0" smtClean="0"/>
              <a:t>-s (for </a:t>
            </a:r>
            <a:r>
              <a:rPr lang="en-US" u="sng" dirty="0" smtClean="0"/>
              <a:t>s</a:t>
            </a:r>
            <a:r>
              <a:rPr lang="en-US" dirty="0" smtClean="0"/>
              <a:t>erialization)</a:t>
            </a:r>
          </a:p>
          <a:p>
            <a:pPr lvl="1"/>
            <a:r>
              <a:rPr lang="en-US" dirty="0" smtClean="0"/>
              <a:t>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91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8: </a:t>
            </a:r>
            <a:r>
              <a:rPr lang="en-US" dirty="0" err="1"/>
              <a:t>vodml</a:t>
            </a:r>
            <a:r>
              <a:rPr lang="en-US" dirty="0"/>
              <a:t>-ref prefix, explicitly declared 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Model.name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 smtClean="0"/>
              <a:t>Long discussion came to conclusion </a:t>
            </a:r>
            <a:r>
              <a:rPr lang="en-US" b="1" dirty="0" smtClean="0"/>
              <a:t>not</a:t>
            </a:r>
            <a:r>
              <a:rPr lang="en-US" dirty="0" smtClean="0"/>
              <a:t> to allow flexible prefixes</a:t>
            </a:r>
          </a:p>
          <a:p>
            <a:pPr lvl="1"/>
            <a:r>
              <a:rPr lang="en-US" dirty="0" smtClean="0"/>
              <a:t>use fixed </a:t>
            </a:r>
            <a:r>
              <a:rPr lang="en-US" b="1" dirty="0" smtClean="0"/>
              <a:t>name</a:t>
            </a:r>
            <a:r>
              <a:rPr lang="en-US" dirty="0" smtClean="0"/>
              <a:t> of </a:t>
            </a:r>
            <a:r>
              <a:rPr lang="en-US" b="1" dirty="0" smtClean="0"/>
              <a:t>Model</a:t>
            </a:r>
          </a:p>
          <a:p>
            <a:r>
              <a:rPr lang="en-US" dirty="0" smtClean="0"/>
              <a:t>Advantage:</a:t>
            </a:r>
          </a:p>
          <a:p>
            <a:pPr lvl="1"/>
            <a:r>
              <a:rPr lang="en-US" dirty="0" smtClean="0"/>
              <a:t>simpler for clients, can always look for same prefix</a:t>
            </a:r>
          </a:p>
          <a:p>
            <a:r>
              <a:rPr lang="en-US" dirty="0" smtClean="0"/>
              <a:t>Disadvantage</a:t>
            </a:r>
          </a:p>
          <a:p>
            <a:pPr lvl="1"/>
            <a:r>
              <a:rPr lang="en-US" dirty="0" smtClean="0"/>
              <a:t>need fixed list of names</a:t>
            </a:r>
          </a:p>
          <a:p>
            <a:pPr lvl="1"/>
            <a:r>
              <a:rPr lang="en-US" dirty="0" smtClean="0"/>
              <a:t>independently created custom models may clash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247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</a:t>
            </a:r>
            <a:r>
              <a:rPr lang="en-US" dirty="0"/>
              <a:t>Use of </a:t>
            </a:r>
            <a:r>
              <a:rPr lang="en-US" dirty="0" smtClean="0"/>
              <a:t>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VO-DML does </a:t>
            </a:r>
            <a:r>
              <a:rPr lang="en-US" i="1" dirty="0" smtClean="0"/>
              <a:t>not</a:t>
            </a:r>
            <a:r>
              <a:rPr lang="en-US" dirty="0" smtClean="0"/>
              <a:t> define explicit identifier role</a:t>
            </a:r>
          </a:p>
          <a:p>
            <a:pPr lvl="1"/>
            <a:r>
              <a:rPr lang="en-US" dirty="0" smtClean="0"/>
              <a:t>Each </a:t>
            </a:r>
            <a:r>
              <a:rPr lang="en-US" dirty="0" err="1" smtClean="0"/>
              <a:t>objectType</a:t>
            </a:r>
            <a:r>
              <a:rPr lang="en-US" dirty="0" smtClean="0"/>
              <a:t> instance is implicitly assume to have an ID</a:t>
            </a:r>
          </a:p>
          <a:p>
            <a:pPr lvl="1"/>
            <a:r>
              <a:rPr lang="en-US" dirty="0" smtClean="0"/>
              <a:t>No statement on structure</a:t>
            </a:r>
          </a:p>
          <a:p>
            <a:r>
              <a:rPr lang="en-US" dirty="0"/>
              <a:t>Objects can be identified in many different ways.</a:t>
            </a:r>
          </a:p>
          <a:p>
            <a:pPr lvl="1"/>
            <a:r>
              <a:rPr lang="en-US" dirty="0" smtClean="0"/>
              <a:t>Primary key column(s) in table</a:t>
            </a:r>
          </a:p>
          <a:p>
            <a:pPr lvl="1"/>
            <a:r>
              <a:rPr lang="en-US" dirty="0" err="1" smtClean="0"/>
              <a:t>xsd:ID</a:t>
            </a:r>
            <a:r>
              <a:rPr lang="en-US" dirty="0" smtClean="0"/>
              <a:t> or </a:t>
            </a:r>
            <a:r>
              <a:rPr lang="en-US" dirty="0" err="1" smtClean="0"/>
              <a:t>xsd:key</a:t>
            </a:r>
            <a:r>
              <a:rPr lang="en-US" dirty="0" smtClean="0"/>
              <a:t> in XML serialization</a:t>
            </a:r>
          </a:p>
          <a:p>
            <a:pPr lvl="1"/>
            <a:r>
              <a:rPr lang="en-US" dirty="0" smtClean="0"/>
              <a:t>GROUP/@ID element in VOTable</a:t>
            </a:r>
          </a:p>
          <a:p>
            <a:pPr lvl="1"/>
            <a:r>
              <a:rPr lang="en-US" dirty="0" err="1" smtClean="0"/>
              <a:t>ivo</a:t>
            </a:r>
            <a:r>
              <a:rPr lang="en-US" dirty="0" smtClean="0"/>
              <a:t>/identifier</a:t>
            </a:r>
          </a:p>
          <a:p>
            <a:pPr lvl="1"/>
            <a:r>
              <a:rPr lang="en-US" dirty="0" smtClean="0"/>
              <a:t>URI</a:t>
            </a:r>
          </a:p>
          <a:p>
            <a:pPr lvl="1"/>
            <a:r>
              <a:rPr lang="en-US" dirty="0" smtClean="0"/>
              <a:t>...</a:t>
            </a:r>
          </a:p>
          <a:p>
            <a:r>
              <a:rPr lang="en-US" dirty="0" err="1" smtClean="0"/>
              <a:t>vo-dml:Identifier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 smtClean="0"/>
              <a:t>vo-dml:Identifier.</a:t>
            </a:r>
            <a:r>
              <a:rPr lang="en-US" dirty="0" err="1" smtClean="0">
                <a:cs typeface="Courier New" panose="02070309020205020404" pitchFamily="49" charset="0"/>
              </a:rPr>
              <a:t>field</a:t>
            </a:r>
            <a:r>
              <a:rPr lang="en-US" dirty="0" smtClean="0">
                <a:cs typeface="Courier New" panose="02070309020205020404" pitchFamily="49" charset="0"/>
              </a:rPr>
              <a:t> [0..*]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May be mapped to single column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7749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Mapping </a:t>
            </a:r>
            <a:r>
              <a:rPr lang="en-US" b="1" dirty="0" smtClean="0"/>
              <a:t>Reference</a:t>
            </a:r>
            <a:r>
              <a:rPr lang="en-US" dirty="0" smtClean="0"/>
              <a:t>-s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" indent="0">
              <a:buNone/>
            </a:pPr>
            <a:r>
              <a:rPr lang="en-US" dirty="0" smtClean="0"/>
              <a:t>Different types:</a:t>
            </a:r>
          </a:p>
          <a:p>
            <a:pPr marL="571500" indent="-514350"/>
            <a:r>
              <a:rPr lang="en-US" dirty="0" err="1" smtClean="0"/>
              <a:t>vo-dml:GROUPref</a:t>
            </a:r>
            <a:r>
              <a:rPr lang="en-US" dirty="0" smtClean="0"/>
              <a:t> : refer to singleton-GROUP</a:t>
            </a:r>
          </a:p>
          <a:p>
            <a:pPr marL="571500" indent="-514350"/>
            <a:r>
              <a:rPr lang="en-US" dirty="0" err="1" smtClean="0"/>
              <a:t>vo-dml:ORMReference</a:t>
            </a:r>
            <a:r>
              <a:rPr lang="en-US" dirty="0" smtClean="0"/>
              <a:t> : Object-relational 	mapping pattern</a:t>
            </a:r>
          </a:p>
          <a:p>
            <a:pPr marL="571500" indent="-514350"/>
            <a:r>
              <a:rPr lang="en-US" dirty="0" err="1" smtClean="0"/>
              <a:t>vo-dml:RemoteReference</a:t>
            </a:r>
            <a:r>
              <a:rPr lang="en-US" dirty="0" smtClean="0"/>
              <a:t> : reference to object in remote document</a:t>
            </a:r>
          </a:p>
          <a:p>
            <a:pPr marL="971550" lvl="1" indent="-514350"/>
            <a:r>
              <a:rPr lang="en-US" dirty="0" smtClean="0"/>
              <a:t>E.g. standard coordinate frames of photometry filters stored in some registry(?)</a:t>
            </a:r>
          </a:p>
          <a:p>
            <a:pPr marL="971550" lvl="1" indent="-514350"/>
            <a:r>
              <a:rPr lang="en-US" dirty="0" smtClean="0"/>
              <a:t>Acceptable remote serializations?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8993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 </a:t>
            </a:r>
            <a:r>
              <a:rPr lang="en-US" dirty="0"/>
              <a:t>Mapping to TAP_SCHEMA, </a:t>
            </a:r>
            <a:r>
              <a:rPr lang="en-US" dirty="0" smtClean="0"/>
              <a:t>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Wrap with VOTable</a:t>
            </a:r>
          </a:p>
          <a:p>
            <a:r>
              <a:rPr lang="en-US" dirty="0" smtClean="0"/>
              <a:t>Need standardize way of expressing wrapped data structures</a:t>
            </a:r>
          </a:p>
          <a:p>
            <a:r>
              <a:rPr lang="en-US" dirty="0" smtClean="0"/>
              <a:t>E.g. (from “VO-DML Mapper”)</a:t>
            </a:r>
          </a:p>
          <a:p>
            <a:pPr lvl="1"/>
            <a:r>
              <a:rPr lang="en-US" dirty="0" smtClean="0"/>
              <a:t>TBD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7877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Implementations, code, tools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667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-685800"/>
            <a:ext cx="9296400" cy="754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01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Guru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VOTable validator</a:t>
            </a:r>
          </a:p>
          <a:p>
            <a:pPr lvl="1"/>
            <a:r>
              <a:rPr lang="en-US" dirty="0" smtClean="0"/>
              <a:t>Check </a:t>
            </a:r>
            <a:endParaRPr lang="en-US" dirty="0"/>
          </a:p>
          <a:p>
            <a:r>
              <a:rPr lang="en-US" dirty="0" smtClean="0"/>
              <a:t>VOTable loader</a:t>
            </a:r>
          </a:p>
          <a:p>
            <a:pPr lvl="1"/>
            <a:r>
              <a:rPr lang="en-US" dirty="0" smtClean="0"/>
              <a:t>generate in-memory instances of Java classes generated from VO-DML using XSLT</a:t>
            </a:r>
          </a:p>
          <a:p>
            <a:r>
              <a:rPr lang="en-US" dirty="0"/>
              <a:t>VOTable </a:t>
            </a:r>
            <a:r>
              <a:rPr lang="en-US" dirty="0" smtClean="0"/>
              <a:t>interpreter</a:t>
            </a:r>
          </a:p>
          <a:p>
            <a:pPr lvl="1"/>
            <a:r>
              <a:rPr lang="en-US" dirty="0" smtClean="0"/>
              <a:t>Writes instances to XML document following VO-DML-I schema</a:t>
            </a:r>
          </a:p>
          <a:p>
            <a:pPr lvl="1"/>
            <a:r>
              <a:rPr lang="en-US" dirty="0" smtClean="0"/>
              <a:t>Using </a:t>
            </a:r>
            <a:r>
              <a:rPr lang="en-US" dirty="0"/>
              <a:t>Java classes generated from </a:t>
            </a:r>
            <a:r>
              <a:rPr lang="en-US" dirty="0" smtClean="0"/>
              <a:t>VO-DML, not </a:t>
            </a:r>
            <a:r>
              <a:rPr lang="en-US" dirty="0"/>
              <a:t>necessary </a:t>
            </a:r>
          </a:p>
          <a:p>
            <a:endParaRPr lang="en-US" dirty="0" smtClean="0"/>
          </a:p>
          <a:p>
            <a:r>
              <a:rPr lang="en-US" dirty="0" smtClean="0"/>
              <a:t>All load VO-DML docs dynamically</a:t>
            </a:r>
            <a:endParaRPr lang="en-US" dirty="0"/>
          </a:p>
          <a:p>
            <a:r>
              <a:rPr lang="en-US" dirty="0" smtClean="0"/>
              <a:t>Algorithms will be written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4730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that’s it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39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Mapping = identifying </a:t>
            </a:r>
            <a:r>
              <a:rPr lang="en-US" b="1" dirty="0" smtClean="0"/>
              <a:t>instances </a:t>
            </a:r>
            <a:r>
              <a:rPr lang="en-US" dirty="0" smtClean="0"/>
              <a:t>in (ad hoc) </a:t>
            </a:r>
            <a:r>
              <a:rPr lang="en-US" b="1" dirty="0" smtClean="0"/>
              <a:t>serializations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VO-DML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of VOTable meta-data elements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No change apart from &lt;VODML&gt;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Use of GROUPs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Structure VODML element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Mapping expression syntax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of </a:t>
            </a:r>
            <a:r>
              <a:rPr lang="en-US" b="1" dirty="0" err="1" smtClean="0"/>
              <a:t>ivoa:quantity</a:t>
            </a:r>
            <a:r>
              <a:rPr lang="en-US" b="1" dirty="0" smtClean="0"/>
              <a:t> </a:t>
            </a:r>
            <a:r>
              <a:rPr lang="en-US" dirty="0" smtClean="0"/>
              <a:t>types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of </a:t>
            </a:r>
            <a:r>
              <a:rPr lang="en-US" b="1" dirty="0" err="1" smtClean="0"/>
              <a:t>vo-dml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vodmlrefs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vodml</a:t>
            </a:r>
            <a:r>
              <a:rPr lang="en-US" dirty="0" smtClean="0"/>
              <a:t>-ref prefix, explicitly declared 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dirty="0" smtClean="0"/>
              <a:t> 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of identifiers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Mapping references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err="1" smtClean="0"/>
              <a:t>vo-dml:GROUPref</a:t>
            </a:r>
            <a:r>
              <a:rPr lang="en-US" dirty="0" smtClean="0"/>
              <a:t>, </a:t>
            </a:r>
            <a:r>
              <a:rPr lang="en-US" dirty="0" err="1"/>
              <a:t>vo-dml:</a:t>
            </a:r>
            <a:r>
              <a:rPr lang="en-US" dirty="0" err="1" smtClean="0"/>
              <a:t>ORMReference</a:t>
            </a:r>
            <a:r>
              <a:rPr lang="en-US" dirty="0" smtClean="0"/>
              <a:t>, </a:t>
            </a:r>
            <a:r>
              <a:rPr lang="en-US" dirty="0" err="1"/>
              <a:t>vo-dml:</a:t>
            </a:r>
            <a:r>
              <a:rPr lang="en-US" dirty="0" err="1" smtClean="0"/>
              <a:t>RemoteReference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Mapping to TAP_SCHEMA, FITS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30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Mapping = identifying </a:t>
            </a:r>
            <a:r>
              <a:rPr lang="en-US" b="1" dirty="0"/>
              <a:t>instances </a:t>
            </a:r>
            <a:r>
              <a:rPr lang="en-US" dirty="0"/>
              <a:t>in (ad hoc) </a:t>
            </a:r>
            <a:r>
              <a:rPr lang="en-US" b="1" dirty="0" smtClean="0"/>
              <a:t>serializations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doc discusses a formalize way to </a:t>
            </a:r>
            <a:r>
              <a:rPr lang="en-US" i="1" dirty="0" smtClean="0"/>
              <a:t>map </a:t>
            </a:r>
            <a:r>
              <a:rPr lang="en-US" dirty="0" smtClean="0"/>
              <a:t>VO-DML models to tables.</a:t>
            </a:r>
          </a:p>
          <a:p>
            <a:r>
              <a:rPr lang="en-US" dirty="0" smtClean="0"/>
              <a:t>It defines this as: </a:t>
            </a:r>
            <a:endParaRPr lang="en-US" dirty="0" smtClean="0"/>
          </a:p>
          <a:p>
            <a:pPr marL="457200" lvl="1" indent="0">
              <a:buNone/>
            </a:pPr>
            <a:r>
              <a:rPr lang="en-US" sz="3200" i="1" dirty="0" smtClean="0"/>
              <a:t>Identifying </a:t>
            </a:r>
            <a:r>
              <a:rPr lang="en-US" sz="3200" b="1" dirty="0" smtClean="0"/>
              <a:t>instances</a:t>
            </a:r>
            <a:r>
              <a:rPr lang="en-US" sz="3200" i="1" dirty="0" smtClean="0"/>
              <a:t> of model </a:t>
            </a:r>
            <a:r>
              <a:rPr lang="en-US" sz="3200" b="1" dirty="0" smtClean="0"/>
              <a:t>types</a:t>
            </a:r>
            <a:r>
              <a:rPr lang="en-US" sz="3200" i="1" dirty="0" smtClean="0"/>
              <a:t> inside tabular data structures</a:t>
            </a:r>
          </a:p>
          <a:p>
            <a:r>
              <a:rPr lang="en-US" sz="3600" dirty="0" smtClean="0"/>
              <a:t>Using VO-DML means</a:t>
            </a:r>
            <a:r>
              <a:rPr lang="en-US" sz="3600" i="1" dirty="0" smtClean="0"/>
              <a:t>:</a:t>
            </a:r>
          </a:p>
          <a:p>
            <a:pPr marL="457200" lvl="1" indent="0">
              <a:buNone/>
            </a:pPr>
            <a:r>
              <a:rPr lang="en-US" i="1" dirty="0" smtClean="0"/>
              <a:t>We have </a:t>
            </a:r>
            <a:r>
              <a:rPr lang="en-US" b="1" dirty="0" smtClean="0"/>
              <a:t>formal expressions </a:t>
            </a:r>
            <a:r>
              <a:rPr lang="en-US" i="1" dirty="0" smtClean="0"/>
              <a:t>for the data model elements and can use these in the mapping description. </a:t>
            </a:r>
          </a:p>
        </p:txBody>
      </p:sp>
    </p:spTree>
    <p:extLst>
      <p:ext uri="{BB962C8B-B14F-4D97-AF65-F5344CB8AC3E}">
        <p14:creationId xmlns:p14="http://schemas.microsoft.com/office/powerpoint/2010/main" val="1106562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Data Models, when properly reflecting the real world, are not lists</a:t>
            </a:r>
          </a:p>
          <a:p>
            <a:r>
              <a:rPr lang="en-US" dirty="0" smtClean="0"/>
              <a:t>They are graphs.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52651"/>
            <a:ext cx="2773289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28600" y="3124200"/>
            <a:ext cx="2971800" cy="35814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04800" y="3252651"/>
            <a:ext cx="2857500" cy="330054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workspaces\eclipse_VO-URP\vo-dml\models\source\SourceDM-UM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52651"/>
            <a:ext cx="3886200" cy="3445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70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Especially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b="1" i="1" dirty="0" smtClean="0"/>
              <a:t>information integration </a:t>
            </a:r>
            <a:r>
              <a:rPr lang="en-US" dirty="0" smtClean="0"/>
              <a:t>the best modelling approach is to try to represent the world </a:t>
            </a:r>
            <a:r>
              <a:rPr lang="en-US" b="1" i="1" dirty="0" smtClean="0"/>
              <a:t>as it is</a:t>
            </a:r>
            <a:r>
              <a:rPr lang="en-US" dirty="0" smtClean="0"/>
              <a:t>.  </a:t>
            </a:r>
          </a:p>
          <a:p>
            <a:pPr lvl="1"/>
            <a:r>
              <a:rPr lang="en-US" b="1" dirty="0" smtClean="0">
                <a:sym typeface="Wingdings" panose="05000000000000000000" pitchFamily="2" charset="2"/>
              </a:rPr>
              <a:t>  </a:t>
            </a:r>
            <a:r>
              <a:rPr lang="en-US" b="1" dirty="0" smtClean="0"/>
              <a:t>Domain Model</a:t>
            </a:r>
          </a:p>
          <a:p>
            <a:pPr lvl="1"/>
            <a:r>
              <a:rPr lang="en-US" dirty="0" smtClean="0"/>
              <a:t>For we have no idea how someone else has represented the world for their application</a:t>
            </a:r>
          </a:p>
          <a:p>
            <a:pPr lvl="1"/>
            <a:r>
              <a:rPr lang="en-US" dirty="0" smtClean="0"/>
              <a:t>But </a:t>
            </a:r>
            <a:r>
              <a:rPr lang="en-US" i="1" dirty="0" smtClean="0"/>
              <a:t>if</a:t>
            </a:r>
            <a:r>
              <a:rPr lang="en-US" dirty="0" smtClean="0"/>
              <a:t> we assume they have based it on a conceptual model of the world (at least implicitly) there is a chance to map between them.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22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Pragmatism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dirty="0" smtClean="0"/>
              <a:t>We live </a:t>
            </a:r>
            <a:r>
              <a:rPr lang="en-US" dirty="0"/>
              <a:t>in the same world, even though we want to do different things </a:t>
            </a:r>
            <a:r>
              <a:rPr lang="en-US" dirty="0" smtClean="0"/>
              <a:t>with(in) it.</a:t>
            </a:r>
          </a:p>
          <a:p>
            <a:pPr marL="0" lvl="1" indent="0">
              <a:buNone/>
            </a:pPr>
            <a:r>
              <a:rPr lang="en-US" dirty="0" smtClean="0"/>
              <a:t>Let’s </a:t>
            </a:r>
            <a:r>
              <a:rPr lang="en-US" dirty="0"/>
              <a:t>model that </a:t>
            </a:r>
            <a:r>
              <a:rPr lang="en-US" dirty="0" smtClean="0"/>
              <a:t>world as directly as possible.</a:t>
            </a:r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Main issue then is level of detail.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41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world is complex, </a:t>
            </a:r>
            <a:br>
              <a:rPr lang="en-US" dirty="0" smtClean="0"/>
            </a:br>
            <a:r>
              <a:rPr lang="en-US" dirty="0" smtClean="0"/>
              <a:t>whether you like it or not</a:t>
            </a:r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4859519"/>
              </p:ext>
            </p:extLst>
          </p:nvPr>
        </p:nvGraphicFramePr>
        <p:xfrm>
          <a:off x="0" y="1479550"/>
          <a:ext cx="9144000" cy="522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Visio" r:id="rId3" imgW="24744045" imgH="14140282" progId="Visio.Drawing.6">
                  <p:embed/>
                </p:oleObj>
              </mc:Choice>
              <mc:Fallback>
                <p:oleObj name="Visio" r:id="rId3" imgW="24744045" imgH="14140282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79550"/>
                        <a:ext cx="9144000" cy="522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6703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Using VO-DML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Standard</a:t>
            </a:r>
            <a:r>
              <a:rPr lang="en-US" dirty="0"/>
              <a:t>, formal modelling language </a:t>
            </a:r>
            <a:r>
              <a:rPr lang="en-US" dirty="0" smtClean="0"/>
              <a:t>(</a:t>
            </a:r>
            <a:r>
              <a:rPr lang="en-US" dirty="0" smtClean="0">
                <a:sym typeface="Wingdings" panose="05000000000000000000" pitchFamily="2" charset="2"/>
              </a:rPr>
              <a:t>aka </a:t>
            </a:r>
            <a:r>
              <a:rPr lang="en-US" i="1" dirty="0" smtClean="0"/>
              <a:t>meta-model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Explicit </a:t>
            </a:r>
            <a:r>
              <a:rPr lang="en-US" dirty="0" smtClean="0"/>
              <a:t>modelling concepts promote understanding</a:t>
            </a:r>
          </a:p>
          <a:p>
            <a:pPr lvl="1"/>
            <a:r>
              <a:rPr lang="en-US" dirty="0" smtClean="0"/>
              <a:t>E.g. </a:t>
            </a:r>
            <a:r>
              <a:rPr lang="en-US" i="1" dirty="0" smtClean="0"/>
              <a:t>object</a:t>
            </a:r>
            <a:r>
              <a:rPr lang="en-US" dirty="0" smtClean="0"/>
              <a:t> types vs </a:t>
            </a:r>
            <a:r>
              <a:rPr lang="en-US" i="1" dirty="0" smtClean="0"/>
              <a:t>value</a:t>
            </a:r>
            <a:r>
              <a:rPr lang="en-US" dirty="0" smtClean="0"/>
              <a:t> types</a:t>
            </a:r>
          </a:p>
          <a:p>
            <a:pPr lvl="1"/>
            <a:r>
              <a:rPr lang="en-US" dirty="0" smtClean="0"/>
              <a:t>Restrictions facilitate making modelling choices</a:t>
            </a:r>
          </a:p>
          <a:p>
            <a:r>
              <a:rPr lang="en-US" dirty="0" smtClean="0"/>
              <a:t>Standardization supports reuse of models by models</a:t>
            </a:r>
            <a:endParaRPr lang="en-US" dirty="0"/>
          </a:p>
          <a:p>
            <a:r>
              <a:rPr lang="en-US" dirty="0" smtClean="0"/>
              <a:t>Machine readability supports validation, implementation </a:t>
            </a:r>
          </a:p>
          <a:p>
            <a:pPr lvl="1"/>
            <a:r>
              <a:rPr lang="en-US" dirty="0" smtClean="0"/>
              <a:t>E.g. XSLT scripts </a:t>
            </a:r>
            <a:endParaRPr lang="en-US" dirty="0"/>
          </a:p>
          <a:p>
            <a:r>
              <a:rPr lang="en-US" dirty="0" smtClean="0"/>
              <a:t>Allows standard (faithful) serialization</a:t>
            </a:r>
          </a:p>
          <a:p>
            <a:pPr lvl="1"/>
            <a:r>
              <a:rPr lang="en-US" dirty="0" smtClean="0"/>
              <a:t>E.g. XML schema, HTML documentation, Java classes, TAP_SCHEMAs</a:t>
            </a:r>
          </a:p>
          <a:p>
            <a:pPr lvl="1"/>
            <a:r>
              <a:rPr lang="en-US" dirty="0" smtClean="0"/>
              <a:t>See VO-URP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51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13697</TotalTime>
  <Words>1279</Words>
  <Application>Microsoft Office PowerPoint</Application>
  <PresentationFormat>On-screen Show (4:3)</PresentationFormat>
  <Paragraphs>221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Courier New</vt:lpstr>
      <vt:lpstr>Wingdings</vt:lpstr>
      <vt:lpstr>Office Theme</vt:lpstr>
      <vt:lpstr>Visio</vt:lpstr>
      <vt:lpstr>Mapping Data Models to VOTable</vt:lpstr>
      <vt:lpstr>Current Document Outline</vt:lpstr>
      <vt:lpstr>Discussion items</vt:lpstr>
      <vt:lpstr>1. Mapping = identifying instances in (ad hoc) serializations</vt:lpstr>
      <vt:lpstr>Reminder</vt:lpstr>
      <vt:lpstr>Especially</vt:lpstr>
      <vt:lpstr>Pragmatism</vt:lpstr>
      <vt:lpstr>The world is complex,  whether you like it or not</vt:lpstr>
      <vt:lpstr>2. Using VO-DML</vt:lpstr>
      <vt:lpstr>Standardizing mapping </vt:lpstr>
      <vt:lpstr>Use of VOTable meta-data elements</vt:lpstr>
      <vt:lpstr>4. &lt;VODML&gt; element structure</vt:lpstr>
      <vt:lpstr>VODML contents</vt:lpstr>
      <vt:lpstr>OPTIONMAPPING</vt:lpstr>
      <vt:lpstr>E.g. value  enum literal (from skyserver.sdss.org/PhotoObjAll.type)</vt:lpstr>
      <vt:lpstr>5: Mapping expression syntax</vt:lpstr>
      <vt:lpstr>6. Use of ivoa: model https://volute.googlecode.com/svn/trunk/projects/dm/vo-dml/models/ivoa/IVOA.vo-dml.xml</vt:lpstr>
      <vt:lpstr>Issues</vt:lpstr>
      <vt:lpstr>7: Use of vo-dml: serialization model https://volute.googlecode.com/svn/trunk/projects/dm/vo-dml/models/vo-dml/VO-DML.vo-dml.xml </vt:lpstr>
      <vt:lpstr>Issues</vt:lpstr>
      <vt:lpstr>8: vodml-ref prefix, explicitly declared or Model.name ?</vt:lpstr>
      <vt:lpstr>9. Use of identifiers</vt:lpstr>
      <vt:lpstr>10. Mapping Reference-s</vt:lpstr>
      <vt:lpstr>11. Mapping to TAP_SCHEMA, FITS</vt:lpstr>
      <vt:lpstr>Implementations, code, tools</vt:lpstr>
      <vt:lpstr>PowerPoint Presentation</vt:lpstr>
      <vt:lpstr>Guru clients</vt:lpstr>
      <vt:lpstr>that’s 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GerardLemson</dc:creator>
  <cp:lastModifiedBy>Gerard Lemson</cp:lastModifiedBy>
  <cp:revision>189</cp:revision>
  <dcterms:created xsi:type="dcterms:W3CDTF">2006-08-16T00:00:00Z</dcterms:created>
  <dcterms:modified xsi:type="dcterms:W3CDTF">2015-06-17T13:17:38Z</dcterms:modified>
</cp:coreProperties>
</file>