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media/image2.png" ContentType="image/png"/>
  <Override PartName="/ppt/media/image3.jpeg" ContentType="image/jpeg"/>
  <Override PartName="/ppt/media/image4.jpeg" ContentType="image/jpeg"/>
  <Override PartName="/ppt/media/image5.jpeg" ContentType="image/jpeg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907164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53720" y="3023280"/>
            <a:ext cx="907164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5372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80240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20920" y="92520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287760" y="92520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53720" y="302328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20920" y="302328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287760" y="302328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153720" y="925200"/>
            <a:ext cx="9071640" cy="4016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907164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671760" y="-21600"/>
            <a:ext cx="8543880" cy="3380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5372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53720" y="925200"/>
            <a:ext cx="9071640" cy="4016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80240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53720" y="3023280"/>
            <a:ext cx="907164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907164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153720" y="3023280"/>
            <a:ext cx="907164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15372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80240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20920" y="92520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287760" y="92520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153720" y="302328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20920" y="302328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287760" y="302328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153720" y="925200"/>
            <a:ext cx="9071640" cy="4016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907164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907164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71760" y="-21600"/>
            <a:ext cx="8543880" cy="3380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5372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80240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153720" y="3023280"/>
            <a:ext cx="907164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907164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53720" y="3023280"/>
            <a:ext cx="907164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5372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80240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3220920" y="92520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287760" y="92520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153720" y="302328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3220920" y="302328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6287760" y="3023280"/>
            <a:ext cx="292068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71760" y="-21600"/>
            <a:ext cx="8543880" cy="3380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5372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4016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802400" y="302328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lIns="180000" rIns="0" tIns="0" bIns="0" anchor="ctr">
            <a:noAutofit/>
          </a:bodyPr>
          <a:p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802400" y="925200"/>
            <a:ext cx="442692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53720" y="3023280"/>
            <a:ext cx="9071640" cy="191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5870" spc="-1" strike="noStrike">
                <a:latin typeface="Arial"/>
              </a:rPr>
              <a:t>Cliq</a:t>
            </a:r>
            <a:r>
              <a:rPr b="0" lang="en-GB" sz="5870" spc="-1" strike="noStrike">
                <a:latin typeface="Arial"/>
              </a:rPr>
              <a:t>uez </a:t>
            </a:r>
            <a:r>
              <a:rPr b="0" lang="en-GB" sz="5870" spc="-1" strike="noStrike">
                <a:latin typeface="Arial"/>
              </a:rPr>
              <a:t>pou</a:t>
            </a:r>
            <a:r>
              <a:rPr b="0" lang="en-GB" sz="5870" spc="-1" strike="noStrike">
                <a:latin typeface="Arial"/>
              </a:rPr>
              <a:t>r </a:t>
            </a:r>
            <a:r>
              <a:rPr b="0" lang="en-GB" sz="5870" spc="-1" strike="noStrike">
                <a:latin typeface="Arial"/>
              </a:rPr>
              <a:t>édit</a:t>
            </a:r>
            <a:r>
              <a:rPr b="0" lang="en-GB" sz="5870" spc="-1" strike="noStrike">
                <a:latin typeface="Arial"/>
              </a:rPr>
              <a:t>er </a:t>
            </a:r>
            <a:r>
              <a:rPr b="0" lang="en-GB" sz="5870" spc="-1" strike="noStrike">
                <a:latin typeface="Arial"/>
              </a:rPr>
              <a:t>le </a:t>
            </a:r>
            <a:r>
              <a:rPr b="0" lang="en-GB" sz="5870" spc="-1" strike="noStrike">
                <a:latin typeface="Arial"/>
              </a:rPr>
              <a:t>for</a:t>
            </a:r>
            <a:r>
              <a:rPr b="0" lang="en-GB" sz="5870" spc="-1" strike="noStrike">
                <a:latin typeface="Arial"/>
              </a:rPr>
              <a:t>mat </a:t>
            </a:r>
            <a:r>
              <a:rPr b="0" lang="en-GB" sz="5870" spc="-1" strike="noStrike">
                <a:latin typeface="Arial"/>
              </a:rPr>
              <a:t>du </a:t>
            </a:r>
            <a:r>
              <a:rPr b="0" lang="en-GB" sz="5870" spc="-1" strike="noStrike">
                <a:latin typeface="Arial"/>
              </a:rPr>
              <a:t>text</a:t>
            </a:r>
            <a:r>
              <a:rPr b="0" lang="en-GB" sz="5870" spc="-1" strike="noStrike">
                <a:latin typeface="Arial"/>
              </a:rPr>
              <a:t>e-</a:t>
            </a:r>
            <a:r>
              <a:rPr b="0" lang="en-GB" sz="5870" spc="-1" strike="noStrike">
                <a:latin typeface="Arial"/>
              </a:rPr>
              <a:t>titre</a:t>
            </a:r>
            <a:endParaRPr b="0" lang="en-GB" sz="587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4270" spc="-1" strike="noStrike">
                <a:latin typeface="Arial"/>
              </a:rPr>
              <a:t>Cliquez pour éditer le format du plan de texte</a:t>
            </a:r>
            <a:endParaRPr b="0" lang="en-GB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3740" spc="-1" strike="noStrike">
                <a:latin typeface="Arial"/>
              </a:rPr>
              <a:t>Second niveau de plan</a:t>
            </a:r>
            <a:endParaRPr b="0" lang="en-GB" sz="3740" spc="-1" strike="noStrike">
              <a:latin typeface="Arial"/>
            </a:endParaRPr>
          </a:p>
          <a:p>
            <a:pPr lvl="2" marL="1296000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Troisième niveau de plan</a:t>
            </a:r>
            <a:endParaRPr b="0" lang="en-GB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670" spc="-1" strike="noStrike">
                <a:latin typeface="Arial"/>
              </a:rPr>
              <a:t>Quatrième niveau de plan</a:t>
            </a:r>
            <a:endParaRPr b="0" lang="en-GB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70" spc="-1" strike="noStrike">
                <a:latin typeface="Arial"/>
              </a:rPr>
              <a:t>Cinquième niveau de plan</a:t>
            </a:r>
            <a:endParaRPr b="0" lang="en-GB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70" spc="-1" strike="noStrike">
                <a:latin typeface="Arial"/>
              </a:rPr>
              <a:t>Sixième niveau de plan</a:t>
            </a:r>
            <a:endParaRPr b="0" lang="en-GB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670" spc="-1" strike="noStrike">
                <a:latin typeface="Arial"/>
              </a:rPr>
              <a:t>Septième niveau de plan</a:t>
            </a:r>
            <a:endParaRPr b="0" lang="en-GB" sz="267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&lt;date/heure&gt;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Times New Roman"/>
              </a:rPr>
              <a:t>&lt;pied de page&gt;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3A86D70C-1312-40D3-90CA-69B652A5FD29}" type="slidenum">
              <a:rPr b="0" lang="en-GB" sz="1400" spc="-1" strike="noStrike">
                <a:latin typeface="Times New Roman"/>
              </a:rPr>
              <a:t>&lt;numéro&gt;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 descr=""/>
          <p:cNvPicPr/>
          <p:nvPr/>
        </p:nvPicPr>
        <p:blipFill>
          <a:blip r:embed="rId2"/>
          <a:stretch/>
        </p:blipFill>
        <p:spPr>
          <a:xfrm>
            <a:off x="0" y="36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48000" y="300960"/>
            <a:ext cx="6984000" cy="2434680"/>
          </a:xfrm>
          <a:prstGeom prst="rect">
            <a:avLst/>
          </a:prstGeom>
        </p:spPr>
        <p:txBody>
          <a:bodyPr lIns="108000" rIns="108000" tIns="108000" bIns="108000">
            <a:noAutofit/>
          </a:bodyPr>
          <a:p>
            <a:pPr algn="ctr"/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Cliqu</a:t>
            </a:r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ez </a:t>
            </a:r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pour </a:t>
            </a:r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édite</a:t>
            </a:r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r le </a:t>
            </a:r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form</a:t>
            </a:r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at du </a:t>
            </a:r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texte</a:t>
            </a:r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-titre</a:t>
            </a:r>
            <a:endParaRPr b="0" lang="en-GB" sz="4400" spc="-1" strike="noStrike">
              <a:solidFill>
                <a:srgbClr val="045277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48000" y="2880000"/>
            <a:ext cx="6984000" cy="2304000"/>
          </a:xfrm>
          <a:prstGeom prst="rect">
            <a:avLst/>
          </a:prstGeom>
        </p:spPr>
        <p:txBody>
          <a:bodyPr lIns="0" rIns="0" tIns="0" bIns="0">
            <a:normAutofit fontScale="55000"/>
          </a:bodyPr>
          <a:p>
            <a:pPr marL="432000" indent="-324000">
              <a:spcAft>
                <a:spcPts val="1412"/>
              </a:spcAft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en-GB" sz="3200" spc="-1" strike="noStrike">
                <a:latin typeface="Arial"/>
              </a:rPr>
              <a:t>Cliquez pour éditer le format du plan de texte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niveau de plan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Aft>
                <a:spcPts val="84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Troisième niveau de plan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Quatrième niveau de plan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Cinquième niveau de plan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Sixième niveau de plan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78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Septième niveau de plan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7819920" y="895320"/>
            <a:ext cx="1295640" cy="1295640"/>
          </a:xfrm>
          <a:prstGeom prst="rect">
            <a:avLst/>
          </a:prstGeom>
          <a:noFill/>
          <a:ln w="25560">
            <a:solidFill>
              <a:srgbClr val="18aba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4"/>
          <p:cNvSpPr/>
          <p:nvPr/>
        </p:nvSpPr>
        <p:spPr>
          <a:xfrm>
            <a:off x="9231480" y="2939760"/>
            <a:ext cx="187560" cy="187920"/>
          </a:xfrm>
          <a:prstGeom prst="rect">
            <a:avLst/>
          </a:prstGeom>
          <a:noFill/>
          <a:ln w="25560">
            <a:solidFill>
              <a:srgbClr val="18aba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5"/>
          <p:cNvSpPr/>
          <p:nvPr/>
        </p:nvSpPr>
        <p:spPr>
          <a:xfrm>
            <a:off x="9671400" y="4559760"/>
            <a:ext cx="187560" cy="187920"/>
          </a:xfrm>
          <a:prstGeom prst="rect">
            <a:avLst/>
          </a:prstGeom>
          <a:noFill/>
          <a:ln w="25560">
            <a:solidFill>
              <a:srgbClr val="18aba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6"/>
          <p:cNvSpPr/>
          <p:nvPr/>
        </p:nvSpPr>
        <p:spPr>
          <a:xfrm>
            <a:off x="8984520" y="5756040"/>
            <a:ext cx="378720" cy="378720"/>
          </a:xfrm>
          <a:prstGeom prst="rect">
            <a:avLst/>
          </a:prstGeom>
          <a:noFill/>
          <a:ln w="25560">
            <a:solidFill>
              <a:srgbClr val="18aba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Line 7"/>
          <p:cNvSpPr/>
          <p:nvPr/>
        </p:nvSpPr>
        <p:spPr>
          <a:xfrm>
            <a:off x="763560" y="2807280"/>
            <a:ext cx="7372440" cy="10440"/>
          </a:xfrm>
          <a:prstGeom prst="line">
            <a:avLst/>
          </a:prstGeom>
          <a:ln w="19080">
            <a:solidFill>
              <a:srgbClr val="18aba8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9" name="" descr=""/>
          <p:cNvPicPr/>
          <p:nvPr/>
        </p:nvPicPr>
        <p:blipFill>
          <a:blip r:embed="rId3"/>
          <a:stretch/>
        </p:blipFill>
        <p:spPr>
          <a:xfrm>
            <a:off x="648000" y="5707440"/>
            <a:ext cx="2664000" cy="18162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1760" y="-21600"/>
            <a:ext cx="8543880" cy="729000"/>
          </a:xfrm>
          <a:prstGeom prst="rect">
            <a:avLst/>
          </a:prstGeom>
        </p:spPr>
        <p:txBody>
          <a:bodyPr anchor="ctr">
            <a:normAutofit fontScale="42000"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pour éditer le format du texte-titre</a:t>
            </a:r>
            <a:endParaRPr b="0" lang="fr-FR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53720" y="925200"/>
            <a:ext cx="9071640" cy="4016160"/>
          </a:xfrm>
          <a:prstGeom prst="rect">
            <a:avLst/>
          </a:prstGeom>
        </p:spPr>
        <p:txBody>
          <a:bodyPr>
            <a:normAutofit fontScale="61000"/>
          </a:bodyPr>
          <a:p>
            <a:pPr marL="432000" indent="-324000"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Aft>
                <a:spcPts val="124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Aft>
                <a:spcPts val="93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Aft>
                <a:spcPts val="621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Aft>
                <a:spcPts val="3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Aft>
                <a:spcPts val="3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Aft>
                <a:spcPts val="3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Septième niveau de planModifiez les styles du texte du masque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7" marL="3456000" indent="-216000">
              <a:spcAft>
                <a:spcPts val="3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8" marL="3888000" indent="-216000">
              <a:spcAft>
                <a:spcPts val="3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9" marL="4320000" indent="-216000"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9" marL="4320000" indent="-216000"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-16200" y="5310720"/>
            <a:ext cx="1428840" cy="3970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16/11/2024</a:t>
            </a:r>
            <a:endParaRPr b="0" lang="en-GB" sz="1800" spc="-1" strike="noStrike"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2761560" y="5310720"/>
            <a:ext cx="5000400" cy="41652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</a:rPr>
              <a:t>IVOA Interop meeting – Semantics session</a:t>
            </a:r>
            <a:endParaRPr b="0" lang="en-GB" sz="1800" spc="-1" strike="noStrike"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8714160" y="5310720"/>
            <a:ext cx="1270080" cy="3970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3600204F-A26D-4822-A60F-89A419A8A700}" type="slidenum">
              <a:rPr b="0" lang="en-GB" sz="1800" spc="-1" strike="noStrike">
                <a:solidFill>
                  <a:srgbClr val="000000"/>
                </a:solidFill>
                <a:latin typeface="Calibri"/>
              </a:rPr>
              <a:t>&lt;numéro&gt;</a:t>
            </a:fld>
            <a:endParaRPr b="0" lang="en-GB" sz="1800" spc="-1" strike="noStrike">
              <a:latin typeface="Times New Roman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318960" y="270720"/>
            <a:ext cx="278280" cy="277920"/>
          </a:xfrm>
          <a:prstGeom prst="rect">
            <a:avLst/>
          </a:prstGeom>
          <a:noFill/>
          <a:ln w="25560">
            <a:solidFill>
              <a:srgbClr val="31859c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iki.ivoa.net/twiki/bin/view/IVOA/UCDList_1-6_RFM" TargetMode="External"/><Relationship Id="rId2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48000" y="300960"/>
            <a:ext cx="7200000" cy="2716200"/>
          </a:xfrm>
          <a:prstGeom prst="rect">
            <a:avLst/>
          </a:prstGeom>
          <a:noFill/>
          <a:ln>
            <a:noFill/>
          </a:ln>
        </p:spPr>
        <p:txBody>
          <a:bodyPr lIns="108000" rIns="108000" tIns="108000" bIns="108000">
            <a:noAutofit/>
          </a:bodyPr>
          <a:p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UCDlist v1.6</a:t>
            </a:r>
            <a:br/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       … EN is coming </a:t>
            </a:r>
            <a:br/>
            <a:r>
              <a:rPr b="0" lang="en-GB" sz="4400" spc="-1" strike="noStrike">
                <a:solidFill>
                  <a:srgbClr val="045277"/>
                </a:solidFill>
                <a:latin typeface="Arial"/>
              </a:rPr>
              <a:t> </a:t>
            </a:r>
            <a:endParaRPr b="0" lang="en-GB" sz="4400" spc="-1" strike="noStrike">
              <a:solidFill>
                <a:srgbClr val="045277"/>
              </a:solidFill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648000" y="3071880"/>
            <a:ext cx="6984000" cy="2331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Ctr="1">
            <a:noAutofit/>
          </a:bodyPr>
          <a:p>
            <a:pPr algn="ctr"/>
            <a:r>
              <a:rPr b="0" lang="en-GB" sz="3200" spc="-1" strike="noStrike">
                <a:latin typeface="Arial"/>
                <a:ea typeface="Droid Sans Fallback"/>
              </a:rPr>
              <a:t>S. Derriere</a:t>
            </a:r>
            <a:endParaRPr b="0" lang="en-GB" sz="3200" spc="-1" strike="noStrike">
              <a:latin typeface="Arial"/>
            </a:endParaRPr>
          </a:p>
          <a:p>
            <a:pPr algn="ctr"/>
            <a:r>
              <a:rPr b="0" lang="en-GB" sz="3200" spc="-1" strike="noStrike">
                <a:latin typeface="Arial"/>
              </a:rPr>
              <a:t>B. Cecconi, M. Louys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30" name="TextShape 3"/>
          <p:cNvSpPr txBox="1"/>
          <p:nvPr/>
        </p:nvSpPr>
        <p:spPr>
          <a:xfrm>
            <a:off x="2947320" y="5113800"/>
            <a:ext cx="4608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Arial"/>
              </a:rPr>
              <a:t>IVOA Interop meeting</a:t>
            </a:r>
            <a:br/>
            <a:r>
              <a:rPr b="0" lang="en-GB" sz="1800" spc="-1" strike="noStrike">
                <a:latin typeface="Arial"/>
              </a:rPr>
              <a:t>2024 November 16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671760" y="86400"/>
            <a:ext cx="8543880" cy="729000"/>
          </a:xfrm>
          <a:prstGeom prst="rect">
            <a:avLst/>
          </a:prstGeom>
          <a:noFill/>
          <a:ln>
            <a:noFill/>
          </a:ln>
        </p:spPr>
        <p:txBody>
          <a:bodyPr lIns="180000" rIns="0" tIns="0" bIns="0" anchor="ctr">
            <a:noAutofit/>
          </a:bodyPr>
          <a:p>
            <a:r>
              <a:rPr b="0" lang="fr-FR" sz="5670" spc="-1" strike="noStrike">
                <a:solidFill>
                  <a:srgbClr val="ffffff"/>
                </a:solidFill>
                <a:latin typeface="Calibri"/>
              </a:rPr>
              <a:t>Wh</a:t>
            </a:r>
            <a:r>
              <a:rPr b="0" lang="fr-FR" sz="5670" spc="-1" strike="noStrike">
                <a:solidFill>
                  <a:srgbClr val="ffffff"/>
                </a:solidFill>
                <a:latin typeface="Calibri"/>
              </a:rPr>
              <a:t>at’s </a:t>
            </a:r>
            <a:r>
              <a:rPr b="0" lang="fr-FR" sz="5670" spc="-1" strike="noStrike">
                <a:solidFill>
                  <a:srgbClr val="ffffff"/>
                </a:solidFill>
                <a:latin typeface="Calibri"/>
              </a:rPr>
              <a:t>new</a:t>
            </a:r>
            <a:r>
              <a:rPr b="0" lang="fr-FR" sz="5670" spc="-1" strike="noStrike">
                <a:solidFill>
                  <a:srgbClr val="ffffff"/>
                </a:solidFill>
                <a:latin typeface="Calibri"/>
              </a:rPr>
              <a:t> ?</a:t>
            </a:r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153720" y="925200"/>
            <a:ext cx="9071640" cy="4016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530" spc="-1" strike="noStrike">
                <a:solidFill>
                  <a:srgbClr val="000000"/>
                </a:solidFill>
                <a:latin typeface="Calibri"/>
              </a:rPr>
              <a:t>Addressing UCD VEPs</a:t>
            </a:r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Aft>
                <a:spcPts val="124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660" spc="-1" strike="noStrike">
                <a:solidFill>
                  <a:srgbClr val="000000"/>
                </a:solidFill>
                <a:latin typeface="Calibri"/>
              </a:rPr>
              <a:t>https://wiki.ivoa.net/twiki/bin/view/IVOA/VEPsForUCD</a:t>
            </a:r>
            <a:endParaRPr b="0" lang="fr-FR" sz="266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031760" y="-916560"/>
            <a:ext cx="8543880" cy="2878920"/>
          </a:xfrm>
          <a:prstGeom prst="rect">
            <a:avLst/>
          </a:prstGeom>
          <a:noFill/>
          <a:ln>
            <a:noFill/>
          </a:ln>
        </p:spPr>
        <p:txBody>
          <a:bodyPr lIns="180000" rIns="0" tIns="0" bIns="0" anchor="ctr">
            <a:noAutofit/>
          </a:bodyPr>
          <a:p>
            <a:r>
              <a:rPr b="0" lang="fr-FR" sz="4400" spc="-1" strike="noStrike">
                <a:solidFill>
                  <a:srgbClr val="ffffff"/>
                </a:solidFill>
                <a:latin typeface="Calibri"/>
              </a:rPr>
              <a:t>diff </a:t>
            </a:r>
            <a:r>
              <a:rPr b="0" lang="fr-FR" sz="4400" spc="-1" strike="noStrike">
                <a:solidFill>
                  <a:srgbClr val="ffffff"/>
                </a:solidFill>
                <a:latin typeface="Calibri"/>
              </a:rPr>
              <a:t>ucd-</a:t>
            </a:r>
            <a:r>
              <a:rPr b="0" lang="fr-FR" sz="4400" spc="-1" strike="noStrike">
                <a:solidFill>
                  <a:srgbClr val="ffffff"/>
                </a:solidFill>
                <a:latin typeface="Calibri"/>
              </a:rPr>
              <a:t>list_1</a:t>
            </a:r>
            <a:r>
              <a:rPr b="0" lang="fr-FR" sz="4400" spc="-1" strike="noStrike">
                <a:solidFill>
                  <a:srgbClr val="ffffff"/>
                </a:solidFill>
                <a:latin typeface="Calibri"/>
              </a:rPr>
              <a:t>.5.txt </a:t>
            </a:r>
            <a:r>
              <a:rPr b="0" lang="fr-FR" sz="4400" spc="-1" strike="noStrike">
                <a:solidFill>
                  <a:srgbClr val="ffffff"/>
                </a:solidFill>
                <a:latin typeface="Calibri"/>
              </a:rPr>
              <a:t>ucd-</a:t>
            </a:r>
            <a:r>
              <a:rPr b="0" lang="fr-FR" sz="4400" spc="-1" strike="noStrike">
                <a:solidFill>
                  <a:srgbClr val="ffffff"/>
                </a:solidFill>
                <a:latin typeface="Calibri"/>
              </a:rPr>
              <a:t>list_1</a:t>
            </a:r>
            <a:r>
              <a:rPr b="0" lang="fr-FR" sz="4400" spc="-1" strike="noStrike">
                <a:solidFill>
                  <a:srgbClr val="ffffff"/>
                </a:solidFill>
                <a:latin typeface="Calibri"/>
              </a:rPr>
              <a:t>.6.txt</a:t>
            </a:r>
            <a:endParaRPr b="0" lang="fr-FR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166320" y="819360"/>
            <a:ext cx="9599040" cy="456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&gt; Q | 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meta.coverage</a:t>
            </a:r>
            <a:r>
              <a:rPr b="0" lang="fr-FR" sz="1200" spc="-1" strike="noStrike">
                <a:latin typeface="Courier New"/>
                <a:ea typeface="Droid Sans Fallback"/>
              </a:rPr>
              <a:t> </a:t>
            </a:r>
            <a:r>
              <a:rPr b="0" lang="fr-FR" sz="1200" spc="-1" strike="noStrike">
                <a:latin typeface="Courier New"/>
                <a:ea typeface="Droid Sans Fallback"/>
              </a:rPr>
              <a:t>              </a:t>
            </a:r>
            <a:r>
              <a:rPr b="0" lang="fr-FR" sz="1200" spc="-1" strike="noStrike">
                <a:latin typeface="Courier New"/>
                <a:ea typeface="Droid Sans Fallback"/>
              </a:rPr>
              <a:t>    |  A </a:t>
            </a:r>
            <a:r>
              <a:rPr b="0" lang="fr-FR" sz="1200" spc="-1" strike="noStrike">
                <a:latin typeface="Courier New"/>
                <a:ea typeface="Droid Sans Fallback"/>
              </a:rPr>
              <a:t>coverage </a:t>
            </a:r>
            <a:r>
              <a:rPr b="0" lang="fr-FR" sz="1200" spc="-1" strike="noStrike">
                <a:latin typeface="Courier New"/>
                <a:ea typeface="Droid Sans Fallback"/>
              </a:rPr>
              <a:t>(spatial, </a:t>
            </a:r>
            <a:r>
              <a:rPr b="0" lang="fr-FR" sz="1200" spc="-1" strike="noStrike">
                <a:latin typeface="Courier New"/>
                <a:ea typeface="Droid Sans Fallback"/>
              </a:rPr>
              <a:t>temporal, </a:t>
            </a:r>
            <a:r>
              <a:rPr b="0" lang="fr-FR" sz="1200" spc="-1" strike="noStrike">
                <a:latin typeface="Courier New"/>
                <a:ea typeface="Droid Sans Fallback"/>
              </a:rPr>
              <a:t>spectral, </a:t>
            </a:r>
            <a:r>
              <a:rPr b="0" lang="fr-FR" sz="1200" spc="-1" strike="noStrike">
                <a:latin typeface="Courier New"/>
                <a:ea typeface="Droid Sans Fallback"/>
              </a:rPr>
              <a:t>etc) …</a:t>
            </a:r>
            <a:br/>
            <a:r>
              <a:rPr b="1" lang="fr-FR" sz="1200" spc="-1" strike="noStrike">
                <a:solidFill>
                  <a:srgbClr val="c9211e"/>
                </a:solidFill>
                <a:latin typeface="Courier New"/>
                <a:ea typeface="Noto Sans CJK SC Regular"/>
              </a:rPr>
              <a:t>&lt; S | </a:t>
            </a:r>
            <a:r>
              <a:rPr b="1" lang="fr-FR" sz="1200" spc="-1" strike="noStrike">
                <a:solidFill>
                  <a:srgbClr val="c9211e"/>
                </a:solidFill>
                <a:latin typeface="Courier New"/>
                <a:ea typeface="Noto Sans CJK SC Regular"/>
              </a:rPr>
              <a:t>pos.lambert   </a:t>
            </a:r>
            <a:r>
              <a:rPr b="1" lang="fr-FR" sz="1200" spc="-1" strike="noStrike">
                <a:solidFill>
                  <a:srgbClr val="c9211e"/>
                </a:solidFill>
                <a:latin typeface="Courier New"/>
                <a:ea typeface="Noto Sans CJK SC Regular"/>
              </a:rPr>
              <a:t> </a:t>
            </a:r>
            <a:r>
              <a:rPr b="0" lang="fr-FR" sz="1200" spc="-1" strike="noStrike">
                <a:latin typeface="Courier New"/>
                <a:ea typeface="Noto Sans CJK SC Regular"/>
              </a:rPr>
              <a:t>             </a:t>
            </a:r>
            <a:r>
              <a:rPr b="0" lang="fr-FR" sz="1200" spc="-1" strike="noStrike">
                <a:latin typeface="Courier New"/>
                <a:ea typeface="Noto Sans CJK SC Regular"/>
              </a:rPr>
              <a:t>    |  </a:t>
            </a:r>
            <a:r>
              <a:rPr b="0" lang="fr-FR" sz="1200" spc="-1" strike="noStrike">
                <a:latin typeface="Courier New"/>
                <a:ea typeface="Noto Sans CJK SC Regular"/>
              </a:rPr>
              <a:t>Lambert </a:t>
            </a:r>
            <a:r>
              <a:rPr b="0" lang="fr-FR" sz="1200" spc="-1" strike="noStrike">
                <a:latin typeface="Courier New"/>
                <a:ea typeface="Noto Sans CJK SC Regular"/>
              </a:rPr>
              <a:t>projection</a:t>
            </a:r>
            <a:br/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&gt; Q | 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pos.projectio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n </a:t>
            </a:r>
            <a:r>
              <a:rPr b="0" lang="fr-FR" sz="1200" spc="-1" strike="noStrike">
                <a:latin typeface="Courier New"/>
                <a:ea typeface="Noto Sans CJK SC Regular"/>
              </a:rPr>
              <a:t>            </a:t>
            </a:r>
            <a:r>
              <a:rPr b="0" lang="fr-FR" sz="1200" spc="-1" strike="noStrike">
                <a:latin typeface="Courier New"/>
                <a:ea typeface="Noto Sans CJK SC Regular"/>
              </a:rPr>
              <a:t>     |  2D </a:t>
            </a:r>
            <a:r>
              <a:rPr b="0" lang="fr-FR" sz="1200" spc="-1" strike="noStrike">
                <a:latin typeface="Courier New"/>
                <a:ea typeface="Noto Sans CJK SC Regular"/>
              </a:rPr>
              <a:t>spatial </a:t>
            </a:r>
            <a:r>
              <a:rPr b="0" lang="fr-FR" sz="1200" spc="-1" strike="noStrike">
                <a:latin typeface="Courier New"/>
                <a:ea typeface="Noto Sans CJK SC Regular"/>
              </a:rPr>
              <a:t>projection</a:t>
            </a:r>
            <a:br/>
            <a:br/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&gt; Q | 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obs.atmos.hum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idity </a:t>
            </a:r>
            <a:r>
              <a:rPr b="0" lang="fr-FR" sz="1200" spc="-1" strike="noStrike">
                <a:latin typeface="Courier New"/>
                <a:ea typeface="Droid Sans Fallback"/>
              </a:rPr>
              <a:t>        </a:t>
            </a:r>
            <a:r>
              <a:rPr b="0" lang="fr-FR" sz="1200" spc="-1" strike="noStrike">
                <a:latin typeface="Courier New"/>
                <a:ea typeface="Droid Sans Fallback"/>
              </a:rPr>
              <a:t>     |  </a:t>
            </a:r>
            <a:r>
              <a:rPr b="0" lang="fr-FR" sz="1200" spc="-1" strike="noStrike">
                <a:latin typeface="Courier New"/>
                <a:ea typeface="Droid Sans Fallback"/>
              </a:rPr>
              <a:t>Amount of air </a:t>
            </a:r>
            <a:r>
              <a:rPr b="0" lang="fr-FR" sz="1200" spc="-1" strike="noStrike">
                <a:latin typeface="Courier New"/>
                <a:ea typeface="Droid Sans Fallback"/>
              </a:rPr>
              <a:t>humidity at </a:t>
            </a:r>
            <a:r>
              <a:rPr b="0" lang="fr-FR" sz="1200" spc="-1" strike="noStrike">
                <a:latin typeface="Courier New"/>
                <a:ea typeface="Droid Sans Fallback"/>
              </a:rPr>
              <a:t>observing </a:t>
            </a:r>
            <a:r>
              <a:rPr b="0" lang="fr-FR" sz="1200" spc="-1" strike="noStrike">
                <a:latin typeface="Courier New"/>
                <a:ea typeface="Droid Sans Fallback"/>
              </a:rPr>
              <a:t>site during </a:t>
            </a:r>
            <a:r>
              <a:rPr b="0" lang="fr-FR" sz="1200" spc="-1" strike="noStrike">
                <a:latin typeface="Courier New"/>
                <a:ea typeface="Droid Sans Fallback"/>
              </a:rPr>
              <a:t>an </a:t>
            </a:r>
            <a:r>
              <a:rPr b="0" lang="fr-FR" sz="1200" spc="-1" strike="noStrike">
                <a:latin typeface="Courier New"/>
                <a:ea typeface="Droid Sans Fallback"/>
              </a:rPr>
              <a:t>observation</a:t>
            </a:r>
            <a:br/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&gt; Q | 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obs.atmos.rai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n     </a:t>
            </a:r>
            <a:r>
              <a:rPr b="0" lang="fr-FR" sz="1200" spc="-1" strike="noStrike">
                <a:latin typeface="Courier New"/>
                <a:ea typeface="Droid Sans Fallback"/>
              </a:rPr>
              <a:t>        </a:t>
            </a:r>
            <a:r>
              <a:rPr b="0" lang="fr-FR" sz="1200" spc="-1" strike="noStrike">
                <a:latin typeface="Courier New"/>
                <a:ea typeface="Droid Sans Fallback"/>
              </a:rPr>
              <a:t>     |  </a:t>
            </a:r>
            <a:r>
              <a:rPr b="0" lang="fr-FR" sz="1200" spc="-1" strike="noStrike">
                <a:latin typeface="Courier New"/>
                <a:ea typeface="Droid Sans Fallback"/>
              </a:rPr>
              <a:t>Amount of </a:t>
            </a:r>
            <a:r>
              <a:rPr b="0" lang="fr-FR" sz="1200" spc="-1" strike="noStrike">
                <a:latin typeface="Courier New"/>
                <a:ea typeface="Droid Sans Fallback"/>
              </a:rPr>
              <a:t>rain at the </a:t>
            </a:r>
            <a:r>
              <a:rPr b="0" lang="fr-FR" sz="1200" spc="-1" strike="noStrike">
                <a:latin typeface="Courier New"/>
                <a:ea typeface="Droid Sans Fallback"/>
              </a:rPr>
              <a:t>telescope </a:t>
            </a:r>
            <a:r>
              <a:rPr b="0" lang="fr-FR" sz="1200" spc="-1" strike="noStrike">
                <a:latin typeface="Courier New"/>
                <a:ea typeface="Droid Sans Fallback"/>
              </a:rPr>
              <a:t>site during </a:t>
            </a:r>
            <a:r>
              <a:rPr b="0" lang="fr-FR" sz="1200" spc="-1" strike="noStrike">
                <a:latin typeface="Courier New"/>
                <a:ea typeface="Droid Sans Fallback"/>
              </a:rPr>
              <a:t>an </a:t>
            </a:r>
            <a:r>
              <a:rPr b="0" lang="fr-FR" sz="1200" spc="-1" strike="noStrike">
                <a:latin typeface="Courier New"/>
                <a:ea typeface="Droid Sans Fallback"/>
              </a:rPr>
              <a:t>observation </a:t>
            </a:r>
            <a:br/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&gt; S | 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obs.atmos.tur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bulence   </a:t>
            </a:r>
            <a:r>
              <a:rPr b="0" lang="fr-FR" sz="1200" spc="-1" strike="noStrike">
                <a:latin typeface="Courier New"/>
                <a:ea typeface="Droid Sans Fallback"/>
              </a:rPr>
              <a:t>    </a:t>
            </a:r>
            <a:r>
              <a:rPr b="0" lang="fr-FR" sz="1200" spc="-1" strike="noStrike">
                <a:latin typeface="Courier New"/>
                <a:ea typeface="Droid Sans Fallback"/>
              </a:rPr>
              <a:t>     |  </a:t>
            </a:r>
            <a:r>
              <a:rPr b="0" lang="fr-FR" sz="1200" spc="-1" strike="noStrike">
                <a:latin typeface="Courier New"/>
                <a:ea typeface="Droid Sans Fallback"/>
              </a:rPr>
              <a:t>Related to </a:t>
            </a:r>
            <a:r>
              <a:rPr b="0" lang="fr-FR" sz="1200" spc="-1" strike="noStrike">
                <a:latin typeface="Courier New"/>
                <a:ea typeface="Droid Sans Fallback"/>
              </a:rPr>
              <a:t>atmospheric </a:t>
            </a:r>
            <a:r>
              <a:rPr b="0" lang="fr-FR" sz="1200" spc="-1" strike="noStrike">
                <a:latin typeface="Courier New"/>
                <a:ea typeface="Droid Sans Fallback"/>
              </a:rPr>
              <a:t>turbulence at </a:t>
            </a:r>
            <a:r>
              <a:rPr b="0" lang="fr-FR" sz="1200" spc="-1" strike="noStrike">
                <a:latin typeface="Courier New"/>
                <a:ea typeface="Droid Sans Fallback"/>
              </a:rPr>
              <a:t>the telescope </a:t>
            </a:r>
            <a:r>
              <a:rPr b="0" lang="fr-FR" sz="1200" spc="-1" strike="noStrike">
                <a:latin typeface="Courier New"/>
                <a:ea typeface="Droid Sans Fallback"/>
              </a:rPr>
              <a:t>site</a:t>
            </a:r>
            <a:br/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&gt; P | 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obs.atmos.tur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bulence.isopl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anatic</a:t>
            </a:r>
            <a:r>
              <a:rPr b="0" lang="fr-FR" sz="1200" spc="-1" strike="noStrike">
                <a:latin typeface="Courier New"/>
                <a:ea typeface="Droid Sans Fallback"/>
              </a:rPr>
              <a:t>|  </a:t>
            </a:r>
            <a:r>
              <a:rPr b="0" lang="fr-FR" sz="1200" spc="-1" strike="noStrike">
                <a:latin typeface="Courier New"/>
                <a:ea typeface="Droid Sans Fallback"/>
              </a:rPr>
              <a:t>Isoplanatic </a:t>
            </a:r>
            <a:r>
              <a:rPr b="0" lang="fr-FR" sz="1200" spc="-1" strike="noStrike">
                <a:latin typeface="Courier New"/>
                <a:ea typeface="Droid Sans Fallback"/>
              </a:rPr>
              <a:t>angle </a:t>
            </a:r>
            <a:r>
              <a:rPr b="0" lang="fr-FR" sz="1200" spc="-1" strike="noStrike">
                <a:latin typeface="Courier New"/>
                <a:ea typeface="Droid Sans Fallback"/>
              </a:rPr>
              <a:t>characterisin</a:t>
            </a:r>
            <a:r>
              <a:rPr b="0" lang="fr-FR" sz="1200" spc="-1" strike="noStrike">
                <a:latin typeface="Courier New"/>
                <a:ea typeface="Droid Sans Fallback"/>
              </a:rPr>
              <a:t>g the </a:t>
            </a:r>
            <a:r>
              <a:rPr b="0" lang="fr-FR" sz="1200" spc="-1" strike="noStrike">
                <a:latin typeface="Courier New"/>
                <a:ea typeface="Droid Sans Fallback"/>
              </a:rPr>
              <a:t>atmospheric </a:t>
            </a:r>
            <a:r>
              <a:rPr b="0" lang="fr-FR" sz="1200" spc="-1" strike="noStrike">
                <a:latin typeface="Courier New"/>
                <a:ea typeface="Droid Sans Fallback"/>
              </a:rPr>
              <a:t>turbulence …</a:t>
            </a:r>
            <a:br/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&gt; Q | 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obs.atmos.wat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er      </a:t>
            </a:r>
            <a:r>
              <a:rPr b="0" lang="fr-FR" sz="1200" spc="-1" strike="noStrike">
                <a:latin typeface="Courier New"/>
                <a:ea typeface="Droid Sans Fallback"/>
              </a:rPr>
              <a:t>      </a:t>
            </a:r>
            <a:r>
              <a:rPr b="0" lang="fr-FR" sz="1200" spc="-1" strike="noStrike">
                <a:latin typeface="Courier New"/>
                <a:ea typeface="Droid Sans Fallback"/>
              </a:rPr>
              <a:t>     |  </a:t>
            </a:r>
            <a:r>
              <a:rPr b="0" lang="fr-FR" sz="1200" spc="-1" strike="noStrike">
                <a:latin typeface="Courier New"/>
                <a:ea typeface="Droid Sans Fallback"/>
              </a:rPr>
              <a:t>Amount of </a:t>
            </a:r>
            <a:r>
              <a:rPr b="0" lang="fr-FR" sz="1200" spc="-1" strike="noStrike">
                <a:latin typeface="Courier New"/>
                <a:ea typeface="Droid Sans Fallback"/>
              </a:rPr>
              <a:t>atmospheric </a:t>
            </a:r>
            <a:r>
              <a:rPr b="0" lang="fr-FR" sz="1200" spc="-1" strike="noStrike">
                <a:latin typeface="Courier New"/>
                <a:ea typeface="Droid Sans Fallback"/>
              </a:rPr>
              <a:t>water at </a:t>
            </a:r>
            <a:r>
              <a:rPr b="0" lang="fr-FR" sz="1200" spc="-1" strike="noStrike">
                <a:latin typeface="Courier New"/>
                <a:ea typeface="Droid Sans Fallback"/>
              </a:rPr>
              <a:t>observing </a:t>
            </a:r>
            <a:r>
              <a:rPr b="0" lang="fr-FR" sz="1200" spc="-1" strike="noStrike">
                <a:latin typeface="Courier New"/>
                <a:ea typeface="Droid Sans Fallback"/>
              </a:rPr>
              <a:t>site</a:t>
            </a:r>
            <a:br/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&gt; S | 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obs.atmos.win</a:t>
            </a:r>
            <a:r>
              <a:rPr b="1" lang="fr-FR" sz="1200" spc="-1" strike="noStrike">
                <a:solidFill>
                  <a:srgbClr val="017c27"/>
                </a:solidFill>
                <a:latin typeface="Courier New"/>
                <a:ea typeface="Droid Sans Fallback"/>
              </a:rPr>
              <a:t>d   </a:t>
            </a:r>
            <a:r>
              <a:rPr b="0" lang="fr-FR" sz="12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          </a:t>
            </a:r>
            <a:r>
              <a:rPr b="0" lang="fr-FR" sz="12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     |  </a:t>
            </a:r>
            <a:r>
              <a:rPr b="0" lang="fr-FR" sz="12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Related to </a:t>
            </a:r>
            <a:r>
              <a:rPr b="0" lang="fr-FR" sz="12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atmospheric </a:t>
            </a:r>
            <a:r>
              <a:rPr b="0" lang="fr-FR" sz="12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wind at </a:t>
            </a:r>
            <a:r>
              <a:rPr b="0" lang="fr-FR" sz="12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observing </a:t>
            </a:r>
            <a:r>
              <a:rPr b="0" lang="fr-FR" sz="1200" spc="-1" strike="noStrike">
                <a:solidFill>
                  <a:srgbClr val="000000"/>
                </a:solidFill>
                <a:latin typeface="Courier New"/>
                <a:ea typeface="Droid Sans Fallback"/>
              </a:rPr>
              <a:t>site</a:t>
            </a:r>
            <a:br/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&gt; Q | 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phys.temperat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ure.dew </a:t>
            </a:r>
            <a:r>
              <a:rPr b="0" lang="en-GB" sz="1200" spc="-1" strike="noStrike">
                <a:latin typeface="Courier New"/>
                <a:ea typeface="Noto Sans CJK SC Regular"/>
              </a:rPr>
              <a:t>      </a:t>
            </a:r>
            <a:r>
              <a:rPr b="0" lang="en-GB" sz="1200" spc="-1" strike="noStrike">
                <a:latin typeface="Courier New"/>
                <a:ea typeface="Noto Sans CJK SC Regular"/>
              </a:rPr>
              <a:t>     |  Dew </a:t>
            </a:r>
            <a:r>
              <a:rPr b="0" lang="en-GB" sz="1200" spc="-1" strike="noStrike">
                <a:latin typeface="Courier New"/>
                <a:ea typeface="Noto Sans CJK SC Regular"/>
              </a:rPr>
              <a:t>temperature </a:t>
            </a:r>
            <a:r>
              <a:rPr b="0" lang="en-GB" sz="1200" spc="-1" strike="noStrike">
                <a:latin typeface="Courier New"/>
                <a:ea typeface="Noto Sans CJK SC Regular"/>
              </a:rPr>
              <a:t>measured at </a:t>
            </a:r>
            <a:r>
              <a:rPr b="0" lang="en-GB" sz="1200" spc="-1" strike="noStrike">
                <a:latin typeface="Courier New"/>
                <a:ea typeface="Noto Sans CJK SC Regular"/>
              </a:rPr>
              <a:t>the telescope </a:t>
            </a:r>
            <a:r>
              <a:rPr b="0" lang="en-GB" sz="1200" spc="-1" strike="noStrike">
                <a:latin typeface="Courier New"/>
                <a:ea typeface="Noto Sans CJK SC Regular"/>
              </a:rPr>
              <a:t>site …</a:t>
            </a:r>
            <a:br/>
            <a:br/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&gt; Q | 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phys.inspiral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Spin   </a:t>
            </a:r>
            <a:r>
              <a:rPr b="0" lang="en-GB" sz="1200" spc="-1" strike="noStrike">
                <a:latin typeface="Courier New"/>
                <a:ea typeface="Noto Sans CJK SC Regular"/>
              </a:rPr>
              <a:t>       </a:t>
            </a:r>
            <a:r>
              <a:rPr b="0" lang="en-GB" sz="1200" spc="-1" strike="noStrike">
                <a:latin typeface="Courier New"/>
                <a:ea typeface="Noto Sans CJK SC Regular"/>
              </a:rPr>
              <a:t>     |  </a:t>
            </a:r>
            <a:r>
              <a:rPr b="0" lang="en-GB" sz="1200" spc="-1" strike="noStrike">
                <a:latin typeface="Courier New"/>
                <a:ea typeface="Noto Sans CJK SC Regular"/>
              </a:rPr>
              <a:t>Effective </a:t>
            </a:r>
            <a:r>
              <a:rPr b="0" lang="en-GB" sz="1200" spc="-1" strike="noStrike">
                <a:latin typeface="Courier New"/>
                <a:ea typeface="Noto Sans CJK SC Regular"/>
              </a:rPr>
              <a:t>inspiral spin </a:t>
            </a:r>
            <a:r>
              <a:rPr b="0" lang="en-GB" sz="1200" spc="-1" strike="noStrike">
                <a:latin typeface="Courier New"/>
                <a:ea typeface="Noto Sans CJK SC Regular"/>
              </a:rPr>
              <a:t>in binary </a:t>
            </a:r>
            <a:r>
              <a:rPr b="0" lang="en-GB" sz="1200" spc="-1" strike="noStrike">
                <a:latin typeface="Courier New"/>
                <a:ea typeface="Noto Sans CJK SC Regular"/>
              </a:rPr>
              <a:t>mergers (used </a:t>
            </a:r>
            <a:r>
              <a:rPr b="0" lang="en-GB" sz="1200" spc="-1" strike="noStrike">
                <a:latin typeface="Courier New"/>
                <a:ea typeface="Noto Sans CJK SC Regular"/>
              </a:rPr>
              <a:t>in GW …</a:t>
            </a:r>
            <a:br/>
            <a:br/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&gt; Q | 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phys.voltage  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 </a:t>
            </a:r>
            <a:r>
              <a:rPr b="0" lang="en-GB" sz="1200" spc="-1" strike="noStrike">
                <a:latin typeface="Courier New"/>
                <a:ea typeface="Noto Sans CJK SC Regular"/>
              </a:rPr>
              <a:t>             </a:t>
            </a:r>
            <a:r>
              <a:rPr b="0" lang="en-GB" sz="1200" spc="-1" strike="noStrike">
                <a:latin typeface="Courier New"/>
                <a:ea typeface="Noto Sans CJK SC Regular"/>
              </a:rPr>
              <a:t>    |  </a:t>
            </a:r>
            <a:r>
              <a:rPr b="0" lang="en-GB" sz="1200" spc="-1" strike="noStrike">
                <a:latin typeface="Courier New"/>
                <a:ea typeface="Noto Sans CJK SC Regular"/>
              </a:rPr>
              <a:t>Electric </a:t>
            </a:r>
            <a:r>
              <a:rPr b="0" lang="en-GB" sz="1200" spc="-1" strike="noStrike">
                <a:latin typeface="Courier New"/>
                <a:ea typeface="Noto Sans CJK SC Regular"/>
              </a:rPr>
              <a:t>potential </a:t>
            </a:r>
            <a:r>
              <a:rPr b="0" lang="en-GB" sz="1200" spc="-1" strike="noStrike">
                <a:latin typeface="Courier New"/>
                <a:ea typeface="Noto Sans CJK SC Regular"/>
              </a:rPr>
              <a:t>difference </a:t>
            </a:r>
            <a:r>
              <a:rPr b="0" lang="en-GB" sz="1200" spc="-1" strike="noStrike">
                <a:latin typeface="Courier New"/>
                <a:ea typeface="Noto Sans CJK SC Regular"/>
              </a:rPr>
              <a:t>over a </a:t>
            </a:r>
            <a:r>
              <a:rPr b="0" lang="en-GB" sz="1200" spc="-1" strike="noStrike">
                <a:latin typeface="Courier New"/>
                <a:ea typeface="Noto Sans CJK SC Regular"/>
              </a:rPr>
              <a:t>distance or </a:t>
            </a:r>
            <a:r>
              <a:rPr b="0" lang="en-GB" sz="1200" spc="-1" strike="noStrike">
                <a:latin typeface="Courier New"/>
                <a:ea typeface="Noto Sans CJK SC Regular"/>
              </a:rPr>
              <a:t>measured …</a:t>
            </a:r>
            <a:br/>
            <a:br/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&gt; Q | 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stat.falsePos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itive   </a:t>
            </a:r>
            <a:r>
              <a:rPr b="0" lang="en-GB" sz="1200" spc="-1" strike="noStrike">
                <a:latin typeface="Courier New"/>
                <a:ea typeface="Noto Sans CJK SC Regular"/>
              </a:rPr>
              <a:t>      </a:t>
            </a:r>
            <a:r>
              <a:rPr b="0" lang="en-GB" sz="1200" spc="-1" strike="noStrike">
                <a:latin typeface="Courier New"/>
                <a:ea typeface="Noto Sans CJK SC Regular"/>
              </a:rPr>
              <a:t>     |  Rate </a:t>
            </a:r>
            <a:r>
              <a:rPr b="0" lang="en-GB" sz="1200" spc="-1" strike="noStrike">
                <a:latin typeface="Courier New"/>
                <a:ea typeface="Noto Sans CJK SC Regular"/>
              </a:rPr>
              <a:t>of false </a:t>
            </a:r>
            <a:r>
              <a:rPr b="0" lang="en-GB" sz="1200" spc="-1" strike="noStrike">
                <a:latin typeface="Courier New"/>
                <a:ea typeface="Noto Sans CJK SC Regular"/>
              </a:rPr>
              <a:t>alarm in </a:t>
            </a:r>
            <a:r>
              <a:rPr b="0" lang="en-GB" sz="1200" spc="-1" strike="noStrike">
                <a:latin typeface="Courier New"/>
                <a:ea typeface="Noto Sans CJK SC Regular"/>
              </a:rPr>
              <a:t>detection </a:t>
            </a:r>
            <a:r>
              <a:rPr b="0" lang="en-GB" sz="1200" spc="-1" strike="noStrike">
                <a:latin typeface="Courier New"/>
                <a:ea typeface="Noto Sans CJK SC Regular"/>
              </a:rPr>
              <a:t>problems</a:t>
            </a:r>
            <a:br/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&gt; Q | 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stat.falseNeg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  <a:ea typeface="Noto Sans CJK SC Regular"/>
              </a:rPr>
              <a:t>ative   </a:t>
            </a:r>
            <a:r>
              <a:rPr b="0" lang="en-GB" sz="1200" spc="-1" strike="noStrike">
                <a:latin typeface="Courier New"/>
                <a:ea typeface="Noto Sans CJK SC Regular"/>
              </a:rPr>
              <a:t>      </a:t>
            </a:r>
            <a:r>
              <a:rPr b="0" lang="en-GB" sz="1200" spc="-1" strike="noStrike">
                <a:latin typeface="Courier New"/>
                <a:ea typeface="Noto Sans CJK SC Regular"/>
              </a:rPr>
              <a:t>     |  Rate </a:t>
            </a:r>
            <a:r>
              <a:rPr b="0" lang="en-GB" sz="1200" spc="-1" strike="noStrike">
                <a:latin typeface="Courier New"/>
                <a:ea typeface="Noto Sans CJK SC Regular"/>
              </a:rPr>
              <a:t>of missed or </a:t>
            </a:r>
            <a:r>
              <a:rPr b="0" lang="en-GB" sz="1200" spc="-1" strike="noStrike">
                <a:latin typeface="Courier New"/>
                <a:ea typeface="Noto Sans CJK SC Regular"/>
              </a:rPr>
              <a:t>false </a:t>
            </a:r>
            <a:r>
              <a:rPr b="0" lang="en-GB" sz="1200" spc="-1" strike="noStrike">
                <a:latin typeface="Courier New"/>
                <a:ea typeface="Noto Sans CJK SC Regular"/>
              </a:rPr>
              <a:t>negative </a:t>
            </a:r>
            <a:r>
              <a:rPr b="0" lang="en-GB" sz="1200" spc="-1" strike="noStrike">
                <a:latin typeface="Courier New"/>
                <a:ea typeface="Noto Sans CJK SC Regular"/>
              </a:rPr>
              <a:t>detection</a:t>
            </a:r>
            <a:br/>
            <a:br/>
            <a:r>
              <a:rPr b="1" lang="en-GB" sz="1200" spc="-1" strike="noStrike">
                <a:solidFill>
                  <a:srgbClr val="017c27"/>
                </a:solidFill>
                <a:latin typeface="Courier New"/>
              </a:rPr>
              <a:t>&gt; P | 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</a:rPr>
              <a:t>stat.confiden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</a:rPr>
              <a:t>ceLevel   </a:t>
            </a:r>
            <a:r>
              <a:rPr b="0" lang="en-GB" sz="1200" spc="-1" strike="noStrike">
                <a:latin typeface="Courier New"/>
              </a:rPr>
              <a:t>    </a:t>
            </a:r>
            <a:r>
              <a:rPr b="0" lang="en-GB" sz="1200" spc="-1" strike="noStrike">
                <a:latin typeface="Courier New"/>
              </a:rPr>
              <a:t>     |  Level </a:t>
            </a:r>
            <a:r>
              <a:rPr b="0" lang="en-GB" sz="1200" spc="-1" strike="noStrike">
                <a:latin typeface="Courier New"/>
              </a:rPr>
              <a:t>of confidence </a:t>
            </a:r>
            <a:r>
              <a:rPr b="0" lang="en-GB" sz="1200" spc="-1" strike="noStrike">
                <a:latin typeface="Courier New"/>
              </a:rPr>
              <a:t>for a </a:t>
            </a:r>
            <a:r>
              <a:rPr b="0" lang="en-GB" sz="1200" spc="-1" strike="noStrike">
                <a:latin typeface="Courier New"/>
              </a:rPr>
              <a:t>detection or </a:t>
            </a:r>
            <a:r>
              <a:rPr b="0" lang="en-GB" sz="1200" spc="-1" strike="noStrike">
                <a:latin typeface="Courier New"/>
              </a:rPr>
              <a:t>classificatio</a:t>
            </a:r>
            <a:r>
              <a:rPr b="0" lang="en-GB" sz="1200" spc="-1" strike="noStrike">
                <a:latin typeface="Courier New"/>
              </a:rPr>
              <a:t>n process</a:t>
            </a:r>
            <a:br/>
            <a:r>
              <a:rPr b="1" lang="en-GB" sz="1200" spc="-1" strike="noStrike">
                <a:solidFill>
                  <a:srgbClr val="dcb800"/>
                </a:solidFill>
                <a:latin typeface="Courier New"/>
              </a:rPr>
              <a:t>&lt; P | </a:t>
            </a:r>
            <a:r>
              <a:rPr b="1" lang="en-GB" sz="1200" spc="-1" strike="noStrike">
                <a:solidFill>
                  <a:srgbClr val="dcb800"/>
                </a:solidFill>
                <a:latin typeface="Courier New"/>
              </a:rPr>
              <a:t>stat.stdev </a:t>
            </a:r>
            <a:r>
              <a:rPr b="0" lang="en-GB" sz="1200" spc="-1" strike="noStrike">
                <a:latin typeface="Courier New"/>
              </a:rPr>
              <a:t>   </a:t>
            </a:r>
            <a:r>
              <a:rPr b="0" lang="en-GB" sz="1200" spc="-1" strike="noStrike">
                <a:latin typeface="Courier New"/>
              </a:rPr>
              <a:t>              </a:t>
            </a:r>
            <a:r>
              <a:rPr b="0" lang="en-GB" sz="1200" spc="-1" strike="noStrike">
                <a:latin typeface="Courier New"/>
              </a:rPr>
              <a:t>    |  </a:t>
            </a:r>
            <a:r>
              <a:rPr b="0" lang="en-GB" sz="1200" spc="-1" strike="noStrike">
                <a:latin typeface="Courier New"/>
              </a:rPr>
              <a:t>Standard </a:t>
            </a:r>
            <a:r>
              <a:rPr b="0" lang="en-GB" sz="1200" spc="-1" strike="noStrike">
                <a:latin typeface="Courier New"/>
              </a:rPr>
              <a:t>deviation as </a:t>
            </a:r>
            <a:r>
              <a:rPr b="0" lang="en-GB" sz="1200" spc="-1" strike="noStrike">
                <a:latin typeface="Courier New"/>
              </a:rPr>
              <a:t>the square </a:t>
            </a:r>
            <a:r>
              <a:rPr b="0" lang="en-GB" sz="1200" spc="-1" strike="noStrike">
                <a:latin typeface="Courier New"/>
              </a:rPr>
              <a:t>root of the </a:t>
            </a:r>
            <a:r>
              <a:rPr b="0" lang="en-GB" sz="1200" spc="-1" strike="noStrike">
                <a:latin typeface="Courier New"/>
              </a:rPr>
              <a:t>variance</a:t>
            </a:r>
            <a:br/>
            <a:r>
              <a:rPr b="0" lang="en-GB" sz="1200" spc="-1" strike="noStrike">
                <a:latin typeface="Courier New"/>
              </a:rPr>
              <a:t>---</a:t>
            </a:r>
            <a:br/>
            <a:r>
              <a:rPr b="1" lang="en-GB" sz="1200" spc="-1" strike="noStrike">
                <a:solidFill>
                  <a:srgbClr val="dcb800"/>
                </a:solidFill>
                <a:latin typeface="Courier New"/>
              </a:rPr>
              <a:t>&gt; Q | </a:t>
            </a:r>
            <a:r>
              <a:rPr b="1" lang="en-GB" sz="1200" spc="-1" strike="noStrike">
                <a:solidFill>
                  <a:srgbClr val="dcb800"/>
                </a:solidFill>
                <a:latin typeface="Courier New"/>
              </a:rPr>
              <a:t>stat.stdev  </a:t>
            </a:r>
            <a:r>
              <a:rPr b="0" lang="en-GB" sz="1200" spc="-1" strike="noStrike">
                <a:latin typeface="Courier New"/>
              </a:rPr>
              <a:t>  </a:t>
            </a:r>
            <a:r>
              <a:rPr b="0" lang="en-GB" sz="1200" spc="-1" strike="noStrike">
                <a:latin typeface="Courier New"/>
              </a:rPr>
              <a:t>              </a:t>
            </a:r>
            <a:r>
              <a:rPr b="0" lang="en-GB" sz="1200" spc="-1" strike="noStrike">
                <a:latin typeface="Courier New"/>
              </a:rPr>
              <a:t>    |  </a:t>
            </a:r>
            <a:r>
              <a:rPr b="0" lang="en-GB" sz="1200" spc="-1" strike="noStrike">
                <a:latin typeface="Courier New"/>
              </a:rPr>
              <a:t>Standard </a:t>
            </a:r>
            <a:r>
              <a:rPr b="0" lang="en-GB" sz="1200" spc="-1" strike="noStrike">
                <a:latin typeface="Courier New"/>
              </a:rPr>
              <a:t>deviation as </a:t>
            </a:r>
            <a:r>
              <a:rPr b="0" lang="en-GB" sz="1200" spc="-1" strike="noStrike">
                <a:latin typeface="Courier New"/>
              </a:rPr>
              <a:t>the square </a:t>
            </a:r>
            <a:r>
              <a:rPr b="0" lang="en-GB" sz="1200" spc="-1" strike="noStrike">
                <a:latin typeface="Courier New"/>
              </a:rPr>
              <a:t>root of the </a:t>
            </a:r>
            <a:r>
              <a:rPr b="0" lang="en-GB" sz="1200" spc="-1" strike="noStrike">
                <a:latin typeface="Courier New"/>
              </a:rPr>
              <a:t>variance</a:t>
            </a:r>
            <a:br/>
            <a:br/>
            <a:r>
              <a:rPr b="1" lang="en-GB" sz="1200" spc="-1" strike="noStrike">
                <a:solidFill>
                  <a:srgbClr val="017c27"/>
                </a:solidFill>
                <a:latin typeface="Courier New"/>
              </a:rPr>
              <a:t>&gt; Q | 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</a:rPr>
              <a:t>time.period.p</a:t>
            </a:r>
            <a:r>
              <a:rPr b="1" lang="en-GB" sz="1200" spc="-1" strike="noStrike">
                <a:solidFill>
                  <a:srgbClr val="017c27"/>
                </a:solidFill>
                <a:latin typeface="Courier New"/>
              </a:rPr>
              <a:t>ulsation </a:t>
            </a:r>
            <a:r>
              <a:rPr b="0" lang="en-GB" sz="1200" spc="-1" strike="noStrike">
                <a:latin typeface="Courier New"/>
              </a:rPr>
              <a:t>     </a:t>
            </a:r>
            <a:r>
              <a:rPr b="0" lang="en-GB" sz="1200" spc="-1" strike="noStrike">
                <a:latin typeface="Courier New"/>
              </a:rPr>
              <a:t>     |  </a:t>
            </a:r>
            <a:r>
              <a:rPr b="0" lang="en-GB" sz="1200" spc="-1" strike="noStrike">
                <a:latin typeface="Courier New"/>
              </a:rPr>
              <a:t>Period of </a:t>
            </a:r>
            <a:r>
              <a:rPr b="0" lang="en-GB" sz="1200" spc="-1" strike="noStrike">
                <a:latin typeface="Courier New"/>
              </a:rPr>
              <a:t>pulsation or </a:t>
            </a:r>
            <a:r>
              <a:rPr b="0" lang="en-GB" sz="1200" spc="-1" strike="noStrike">
                <a:latin typeface="Courier New"/>
              </a:rPr>
              <a:t>oscillation </a:t>
            </a:r>
            <a:r>
              <a:rPr b="0" lang="en-GB" sz="1200" spc="-1" strike="noStrike">
                <a:latin typeface="Courier New"/>
              </a:rPr>
              <a:t>of a body or </a:t>
            </a:r>
            <a:r>
              <a:rPr b="0" lang="en-GB" sz="1200" spc="-1" strike="noStrike">
                <a:latin typeface="Courier New"/>
              </a:rPr>
              <a:t>a phenomenon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 rot="20760000">
            <a:off x="2190600" y="828720"/>
            <a:ext cx="1490040" cy="332280"/>
          </a:xfrm>
          <a:custGeom>
            <a:avLst/>
            <a:gdLst/>
            <a:ahLst/>
            <a:rect l="0" t="0" r="r" b="b"/>
            <a:pathLst>
              <a:path w="4142" h="926">
                <a:moveTo>
                  <a:pt x="154" y="0"/>
                </a:moveTo>
                <a:lnTo>
                  <a:pt x="154" y="0"/>
                </a:lnTo>
                <a:cubicBezTo>
                  <a:pt x="127" y="1"/>
                  <a:pt x="101" y="8"/>
                  <a:pt x="77" y="21"/>
                </a:cubicBezTo>
                <a:cubicBezTo>
                  <a:pt x="54" y="35"/>
                  <a:pt x="35" y="54"/>
                  <a:pt x="20" y="77"/>
                </a:cubicBezTo>
                <a:cubicBezTo>
                  <a:pt x="7" y="101"/>
                  <a:pt x="0" y="128"/>
                  <a:pt x="0" y="155"/>
                </a:cubicBezTo>
                <a:lnTo>
                  <a:pt x="0" y="771"/>
                </a:lnTo>
                <a:lnTo>
                  <a:pt x="0" y="771"/>
                </a:lnTo>
                <a:cubicBezTo>
                  <a:pt x="1" y="798"/>
                  <a:pt x="7" y="824"/>
                  <a:pt x="21" y="847"/>
                </a:cubicBezTo>
                <a:cubicBezTo>
                  <a:pt x="34" y="871"/>
                  <a:pt x="54" y="890"/>
                  <a:pt x="77" y="904"/>
                </a:cubicBezTo>
                <a:cubicBezTo>
                  <a:pt x="101" y="918"/>
                  <a:pt x="127" y="924"/>
                  <a:pt x="154" y="925"/>
                </a:cubicBezTo>
                <a:lnTo>
                  <a:pt x="3986" y="925"/>
                </a:lnTo>
                <a:lnTo>
                  <a:pt x="3986" y="925"/>
                </a:lnTo>
                <a:cubicBezTo>
                  <a:pt x="4013" y="924"/>
                  <a:pt x="4040" y="917"/>
                  <a:pt x="4064" y="904"/>
                </a:cubicBezTo>
                <a:cubicBezTo>
                  <a:pt x="4087" y="890"/>
                  <a:pt x="4106" y="871"/>
                  <a:pt x="4120" y="848"/>
                </a:cubicBezTo>
                <a:cubicBezTo>
                  <a:pt x="4133" y="824"/>
                  <a:pt x="4141" y="797"/>
                  <a:pt x="4140" y="770"/>
                </a:cubicBezTo>
                <a:lnTo>
                  <a:pt x="4140" y="154"/>
                </a:lnTo>
                <a:lnTo>
                  <a:pt x="4140" y="154"/>
                </a:lnTo>
                <a:lnTo>
                  <a:pt x="4140" y="154"/>
                </a:lnTo>
                <a:cubicBezTo>
                  <a:pt x="4140" y="127"/>
                  <a:pt x="4133" y="101"/>
                  <a:pt x="4119" y="78"/>
                </a:cubicBezTo>
                <a:cubicBezTo>
                  <a:pt x="4106" y="54"/>
                  <a:pt x="4087" y="35"/>
                  <a:pt x="4063" y="22"/>
                </a:cubicBezTo>
                <a:cubicBezTo>
                  <a:pt x="4040" y="7"/>
                  <a:pt x="4014" y="1"/>
                  <a:pt x="3986" y="0"/>
                </a:cubicBezTo>
                <a:lnTo>
                  <a:pt x="154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VEP-UCD-003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36" name="CustomShape 4"/>
          <p:cNvSpPr/>
          <p:nvPr/>
        </p:nvSpPr>
        <p:spPr>
          <a:xfrm rot="20760000">
            <a:off x="2424960" y="2647080"/>
            <a:ext cx="1490040" cy="332280"/>
          </a:xfrm>
          <a:custGeom>
            <a:avLst/>
            <a:gdLst/>
            <a:ahLst/>
            <a:rect l="0" t="0" r="r" b="b"/>
            <a:pathLst>
              <a:path w="4142" h="925">
                <a:moveTo>
                  <a:pt x="155" y="0"/>
                </a:moveTo>
                <a:lnTo>
                  <a:pt x="155" y="0"/>
                </a:lnTo>
                <a:cubicBezTo>
                  <a:pt x="128" y="0"/>
                  <a:pt x="101" y="7"/>
                  <a:pt x="77" y="21"/>
                </a:cubicBezTo>
                <a:cubicBezTo>
                  <a:pt x="54" y="34"/>
                  <a:pt x="35" y="53"/>
                  <a:pt x="21" y="77"/>
                </a:cubicBezTo>
                <a:cubicBezTo>
                  <a:pt x="8" y="100"/>
                  <a:pt x="0" y="127"/>
                  <a:pt x="1" y="154"/>
                </a:cubicBezTo>
                <a:lnTo>
                  <a:pt x="1" y="770"/>
                </a:lnTo>
                <a:lnTo>
                  <a:pt x="1" y="770"/>
                </a:lnTo>
                <a:cubicBezTo>
                  <a:pt x="1" y="797"/>
                  <a:pt x="8" y="824"/>
                  <a:pt x="22" y="847"/>
                </a:cubicBezTo>
                <a:cubicBezTo>
                  <a:pt x="35" y="870"/>
                  <a:pt x="54" y="890"/>
                  <a:pt x="78" y="903"/>
                </a:cubicBezTo>
                <a:cubicBezTo>
                  <a:pt x="101" y="917"/>
                  <a:pt x="127" y="924"/>
                  <a:pt x="155" y="924"/>
                </a:cubicBezTo>
                <a:lnTo>
                  <a:pt x="3987" y="924"/>
                </a:lnTo>
                <a:lnTo>
                  <a:pt x="3987" y="924"/>
                </a:lnTo>
                <a:cubicBezTo>
                  <a:pt x="4014" y="924"/>
                  <a:pt x="4040" y="917"/>
                  <a:pt x="4064" y="903"/>
                </a:cubicBezTo>
                <a:cubicBezTo>
                  <a:pt x="4087" y="890"/>
                  <a:pt x="4106" y="871"/>
                  <a:pt x="4121" y="847"/>
                </a:cubicBezTo>
                <a:cubicBezTo>
                  <a:pt x="4134" y="824"/>
                  <a:pt x="4141" y="797"/>
                  <a:pt x="4141" y="770"/>
                </a:cubicBezTo>
                <a:lnTo>
                  <a:pt x="4141" y="154"/>
                </a:lnTo>
                <a:lnTo>
                  <a:pt x="4141" y="154"/>
                </a:lnTo>
                <a:lnTo>
                  <a:pt x="4141" y="154"/>
                </a:lnTo>
                <a:cubicBezTo>
                  <a:pt x="4140" y="127"/>
                  <a:pt x="4134" y="100"/>
                  <a:pt x="4120" y="77"/>
                </a:cubicBezTo>
                <a:cubicBezTo>
                  <a:pt x="4107" y="53"/>
                  <a:pt x="4087" y="34"/>
                  <a:pt x="4064" y="21"/>
                </a:cubicBezTo>
                <a:cubicBezTo>
                  <a:pt x="4040" y="7"/>
                  <a:pt x="4014" y="0"/>
                  <a:pt x="3987" y="0"/>
                </a:cubicBezTo>
                <a:lnTo>
                  <a:pt x="155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012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 rot="20760000">
            <a:off x="2028960" y="3151080"/>
            <a:ext cx="1490040" cy="332280"/>
          </a:xfrm>
          <a:custGeom>
            <a:avLst/>
            <a:gdLst/>
            <a:ahLst/>
            <a:rect l="0" t="0" r="r" b="b"/>
            <a:pathLst>
              <a:path w="4142" h="926">
                <a:moveTo>
                  <a:pt x="155" y="0"/>
                </a:moveTo>
                <a:lnTo>
                  <a:pt x="155" y="0"/>
                </a:lnTo>
                <a:cubicBezTo>
                  <a:pt x="128" y="1"/>
                  <a:pt x="101" y="7"/>
                  <a:pt x="77" y="21"/>
                </a:cubicBezTo>
                <a:cubicBezTo>
                  <a:pt x="54" y="35"/>
                  <a:pt x="35" y="54"/>
                  <a:pt x="21" y="77"/>
                </a:cubicBezTo>
                <a:cubicBezTo>
                  <a:pt x="8" y="101"/>
                  <a:pt x="0" y="127"/>
                  <a:pt x="1" y="154"/>
                </a:cubicBezTo>
                <a:lnTo>
                  <a:pt x="1" y="771"/>
                </a:lnTo>
                <a:lnTo>
                  <a:pt x="1" y="771"/>
                </a:lnTo>
                <a:cubicBezTo>
                  <a:pt x="1" y="798"/>
                  <a:pt x="8" y="824"/>
                  <a:pt x="22" y="847"/>
                </a:cubicBezTo>
                <a:cubicBezTo>
                  <a:pt x="35" y="871"/>
                  <a:pt x="54" y="890"/>
                  <a:pt x="78" y="903"/>
                </a:cubicBezTo>
                <a:cubicBezTo>
                  <a:pt x="101" y="917"/>
                  <a:pt x="127" y="924"/>
                  <a:pt x="155" y="925"/>
                </a:cubicBezTo>
                <a:lnTo>
                  <a:pt x="3987" y="925"/>
                </a:lnTo>
                <a:lnTo>
                  <a:pt x="3987" y="925"/>
                </a:lnTo>
                <a:cubicBezTo>
                  <a:pt x="4014" y="924"/>
                  <a:pt x="4040" y="917"/>
                  <a:pt x="4064" y="904"/>
                </a:cubicBezTo>
                <a:cubicBezTo>
                  <a:pt x="4087" y="890"/>
                  <a:pt x="4106" y="871"/>
                  <a:pt x="4120" y="848"/>
                </a:cubicBezTo>
                <a:cubicBezTo>
                  <a:pt x="4134" y="824"/>
                  <a:pt x="4141" y="797"/>
                  <a:pt x="4141" y="770"/>
                </a:cubicBezTo>
                <a:lnTo>
                  <a:pt x="4141" y="154"/>
                </a:lnTo>
                <a:lnTo>
                  <a:pt x="4141" y="154"/>
                </a:lnTo>
                <a:lnTo>
                  <a:pt x="4141" y="154"/>
                </a:lnTo>
                <a:cubicBezTo>
                  <a:pt x="4140" y="127"/>
                  <a:pt x="4134" y="101"/>
                  <a:pt x="4120" y="78"/>
                </a:cubicBezTo>
                <a:cubicBezTo>
                  <a:pt x="4107" y="54"/>
                  <a:pt x="4087" y="34"/>
                  <a:pt x="4064" y="21"/>
                </a:cubicBezTo>
                <a:cubicBezTo>
                  <a:pt x="4040" y="7"/>
                  <a:pt x="4014" y="1"/>
                  <a:pt x="3987" y="0"/>
                </a:cubicBezTo>
                <a:lnTo>
                  <a:pt x="155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VEP-UCD-014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38" name="CustomShape 6"/>
          <p:cNvSpPr/>
          <p:nvPr/>
        </p:nvSpPr>
        <p:spPr>
          <a:xfrm rot="20760000">
            <a:off x="2532960" y="3511080"/>
            <a:ext cx="1490040" cy="332280"/>
          </a:xfrm>
          <a:custGeom>
            <a:avLst/>
            <a:gdLst/>
            <a:ahLst/>
            <a:rect l="0" t="0" r="r" b="b"/>
            <a:pathLst>
              <a:path w="4142" h="926">
                <a:moveTo>
                  <a:pt x="154" y="0"/>
                </a:moveTo>
                <a:lnTo>
                  <a:pt x="154" y="0"/>
                </a:lnTo>
                <a:cubicBezTo>
                  <a:pt x="127" y="0"/>
                  <a:pt x="101" y="7"/>
                  <a:pt x="77" y="21"/>
                </a:cubicBezTo>
                <a:cubicBezTo>
                  <a:pt x="54" y="35"/>
                  <a:pt x="35" y="54"/>
                  <a:pt x="21" y="77"/>
                </a:cubicBezTo>
                <a:cubicBezTo>
                  <a:pt x="8" y="100"/>
                  <a:pt x="0" y="127"/>
                  <a:pt x="0" y="154"/>
                </a:cubicBezTo>
                <a:lnTo>
                  <a:pt x="0" y="771"/>
                </a:lnTo>
                <a:lnTo>
                  <a:pt x="0" y="771"/>
                </a:lnTo>
                <a:cubicBezTo>
                  <a:pt x="1" y="798"/>
                  <a:pt x="8" y="824"/>
                  <a:pt x="21" y="847"/>
                </a:cubicBezTo>
                <a:cubicBezTo>
                  <a:pt x="34" y="871"/>
                  <a:pt x="54" y="890"/>
                  <a:pt x="77" y="903"/>
                </a:cubicBezTo>
                <a:cubicBezTo>
                  <a:pt x="101" y="917"/>
                  <a:pt x="127" y="924"/>
                  <a:pt x="155" y="925"/>
                </a:cubicBezTo>
                <a:lnTo>
                  <a:pt x="3986" y="925"/>
                </a:lnTo>
                <a:lnTo>
                  <a:pt x="3986" y="925"/>
                </a:lnTo>
                <a:cubicBezTo>
                  <a:pt x="4013" y="924"/>
                  <a:pt x="4040" y="917"/>
                  <a:pt x="4064" y="904"/>
                </a:cubicBezTo>
                <a:cubicBezTo>
                  <a:pt x="4087" y="890"/>
                  <a:pt x="4106" y="871"/>
                  <a:pt x="4120" y="848"/>
                </a:cubicBezTo>
                <a:cubicBezTo>
                  <a:pt x="4133" y="824"/>
                  <a:pt x="4141" y="797"/>
                  <a:pt x="4140" y="770"/>
                </a:cubicBezTo>
                <a:lnTo>
                  <a:pt x="4140" y="154"/>
                </a:lnTo>
                <a:lnTo>
                  <a:pt x="4140" y="154"/>
                </a:lnTo>
                <a:lnTo>
                  <a:pt x="4140" y="154"/>
                </a:lnTo>
                <a:cubicBezTo>
                  <a:pt x="4140" y="127"/>
                  <a:pt x="4133" y="101"/>
                  <a:pt x="4119" y="78"/>
                </a:cubicBezTo>
                <a:cubicBezTo>
                  <a:pt x="4107" y="54"/>
                  <a:pt x="4087" y="34"/>
                  <a:pt x="4063" y="21"/>
                </a:cubicBezTo>
                <a:cubicBezTo>
                  <a:pt x="4040" y="7"/>
                  <a:pt x="4014" y="1"/>
                  <a:pt x="3986" y="0"/>
                </a:cubicBezTo>
                <a:lnTo>
                  <a:pt x="154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VEP-UCD-013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 rot="20760000">
            <a:off x="2100960" y="4303080"/>
            <a:ext cx="1490040" cy="332280"/>
          </a:xfrm>
          <a:custGeom>
            <a:avLst/>
            <a:gdLst/>
            <a:ahLst/>
            <a:rect l="0" t="0" r="r" b="b"/>
            <a:pathLst>
              <a:path w="4142" h="926">
                <a:moveTo>
                  <a:pt x="155" y="0"/>
                </a:moveTo>
                <a:lnTo>
                  <a:pt x="155" y="0"/>
                </a:lnTo>
                <a:cubicBezTo>
                  <a:pt x="128" y="1"/>
                  <a:pt x="101" y="8"/>
                  <a:pt x="77" y="21"/>
                </a:cubicBezTo>
                <a:cubicBezTo>
                  <a:pt x="54" y="35"/>
                  <a:pt x="35" y="54"/>
                  <a:pt x="21" y="77"/>
                </a:cubicBezTo>
                <a:cubicBezTo>
                  <a:pt x="8" y="101"/>
                  <a:pt x="0" y="128"/>
                  <a:pt x="1" y="155"/>
                </a:cubicBezTo>
                <a:lnTo>
                  <a:pt x="1" y="771"/>
                </a:lnTo>
                <a:lnTo>
                  <a:pt x="1" y="771"/>
                </a:lnTo>
                <a:cubicBezTo>
                  <a:pt x="1" y="798"/>
                  <a:pt x="8" y="824"/>
                  <a:pt x="22" y="847"/>
                </a:cubicBezTo>
                <a:cubicBezTo>
                  <a:pt x="34" y="871"/>
                  <a:pt x="54" y="891"/>
                  <a:pt x="78" y="904"/>
                </a:cubicBezTo>
                <a:cubicBezTo>
                  <a:pt x="101" y="918"/>
                  <a:pt x="127" y="924"/>
                  <a:pt x="155" y="925"/>
                </a:cubicBezTo>
                <a:lnTo>
                  <a:pt x="3987" y="925"/>
                </a:lnTo>
                <a:lnTo>
                  <a:pt x="3987" y="925"/>
                </a:lnTo>
                <a:cubicBezTo>
                  <a:pt x="4014" y="924"/>
                  <a:pt x="4040" y="918"/>
                  <a:pt x="4064" y="904"/>
                </a:cubicBezTo>
                <a:cubicBezTo>
                  <a:pt x="4087" y="890"/>
                  <a:pt x="4106" y="871"/>
                  <a:pt x="4120" y="848"/>
                </a:cubicBezTo>
                <a:cubicBezTo>
                  <a:pt x="4133" y="824"/>
                  <a:pt x="4141" y="797"/>
                  <a:pt x="4141" y="771"/>
                </a:cubicBezTo>
                <a:lnTo>
                  <a:pt x="4141" y="154"/>
                </a:lnTo>
                <a:lnTo>
                  <a:pt x="4141" y="154"/>
                </a:lnTo>
                <a:lnTo>
                  <a:pt x="4141" y="154"/>
                </a:lnTo>
                <a:cubicBezTo>
                  <a:pt x="4140" y="127"/>
                  <a:pt x="4134" y="101"/>
                  <a:pt x="4120" y="78"/>
                </a:cubicBezTo>
                <a:cubicBezTo>
                  <a:pt x="4107" y="54"/>
                  <a:pt x="4087" y="35"/>
                  <a:pt x="4064" y="22"/>
                </a:cubicBezTo>
                <a:cubicBezTo>
                  <a:pt x="4040" y="8"/>
                  <a:pt x="4014" y="1"/>
                  <a:pt x="3986" y="0"/>
                </a:cubicBezTo>
                <a:lnTo>
                  <a:pt x="155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VEP-UCD-011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40" name="CustomShape 8"/>
          <p:cNvSpPr/>
          <p:nvPr/>
        </p:nvSpPr>
        <p:spPr>
          <a:xfrm rot="20760000">
            <a:off x="2784960" y="4807080"/>
            <a:ext cx="1490040" cy="332280"/>
          </a:xfrm>
          <a:custGeom>
            <a:avLst/>
            <a:gdLst/>
            <a:ahLst/>
            <a:rect l="0" t="0" r="r" b="b"/>
            <a:pathLst>
              <a:path w="4142" h="926">
                <a:moveTo>
                  <a:pt x="155" y="0"/>
                </a:moveTo>
                <a:lnTo>
                  <a:pt x="155" y="0"/>
                </a:lnTo>
                <a:cubicBezTo>
                  <a:pt x="128" y="1"/>
                  <a:pt x="101" y="8"/>
                  <a:pt x="77" y="21"/>
                </a:cubicBezTo>
                <a:cubicBezTo>
                  <a:pt x="54" y="35"/>
                  <a:pt x="35" y="54"/>
                  <a:pt x="21" y="77"/>
                </a:cubicBezTo>
                <a:cubicBezTo>
                  <a:pt x="8" y="101"/>
                  <a:pt x="0" y="128"/>
                  <a:pt x="1" y="155"/>
                </a:cubicBezTo>
                <a:lnTo>
                  <a:pt x="1" y="771"/>
                </a:lnTo>
                <a:lnTo>
                  <a:pt x="1" y="771"/>
                </a:lnTo>
                <a:cubicBezTo>
                  <a:pt x="1" y="798"/>
                  <a:pt x="8" y="824"/>
                  <a:pt x="22" y="847"/>
                </a:cubicBezTo>
                <a:cubicBezTo>
                  <a:pt x="34" y="871"/>
                  <a:pt x="54" y="891"/>
                  <a:pt x="78" y="904"/>
                </a:cubicBezTo>
                <a:cubicBezTo>
                  <a:pt x="101" y="918"/>
                  <a:pt x="127" y="924"/>
                  <a:pt x="155" y="925"/>
                </a:cubicBezTo>
                <a:lnTo>
                  <a:pt x="3987" y="925"/>
                </a:lnTo>
                <a:lnTo>
                  <a:pt x="3987" y="925"/>
                </a:lnTo>
                <a:cubicBezTo>
                  <a:pt x="4014" y="924"/>
                  <a:pt x="4040" y="918"/>
                  <a:pt x="4064" y="904"/>
                </a:cubicBezTo>
                <a:cubicBezTo>
                  <a:pt x="4087" y="890"/>
                  <a:pt x="4106" y="871"/>
                  <a:pt x="4120" y="848"/>
                </a:cubicBezTo>
                <a:cubicBezTo>
                  <a:pt x="4133" y="824"/>
                  <a:pt x="4141" y="798"/>
                  <a:pt x="4141" y="771"/>
                </a:cubicBezTo>
                <a:lnTo>
                  <a:pt x="4141" y="154"/>
                </a:lnTo>
                <a:lnTo>
                  <a:pt x="4141" y="154"/>
                </a:lnTo>
                <a:lnTo>
                  <a:pt x="4141" y="154"/>
                </a:lnTo>
                <a:cubicBezTo>
                  <a:pt x="4140" y="127"/>
                  <a:pt x="4133" y="101"/>
                  <a:pt x="4120" y="78"/>
                </a:cubicBezTo>
                <a:cubicBezTo>
                  <a:pt x="4107" y="54"/>
                  <a:pt x="4087" y="35"/>
                  <a:pt x="4063" y="22"/>
                </a:cubicBezTo>
                <a:cubicBezTo>
                  <a:pt x="4040" y="8"/>
                  <a:pt x="4014" y="1"/>
                  <a:pt x="3986" y="0"/>
                </a:cubicBezTo>
                <a:lnTo>
                  <a:pt x="155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VEP-UCD-004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41" name="Line 9"/>
          <p:cNvSpPr/>
          <p:nvPr/>
        </p:nvSpPr>
        <p:spPr>
          <a:xfrm>
            <a:off x="2051280" y="1384560"/>
            <a:ext cx="4273920" cy="7920"/>
          </a:xfrm>
          <a:prstGeom prst="line">
            <a:avLst/>
          </a:prstGeom>
          <a:ln w="36720">
            <a:solidFill>
              <a:srgbClr val="dcb800"/>
            </a:solidFill>
            <a:round/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0"/>
          <p:cNvSpPr/>
          <p:nvPr/>
        </p:nvSpPr>
        <p:spPr>
          <a:xfrm>
            <a:off x="6319440" y="1165320"/>
            <a:ext cx="1960200" cy="332280"/>
          </a:xfrm>
          <a:custGeom>
            <a:avLst/>
            <a:gdLst/>
            <a:ahLst/>
            <a:rect l="0" t="0" r="r" b="b"/>
            <a:pathLst>
              <a:path w="5447" h="925">
                <a:moveTo>
                  <a:pt x="154" y="0"/>
                </a:moveTo>
                <a:lnTo>
                  <a:pt x="154" y="0"/>
                </a:lnTo>
                <a:cubicBezTo>
                  <a:pt x="127" y="0"/>
                  <a:pt x="100" y="7"/>
                  <a:pt x="77" y="21"/>
                </a:cubicBezTo>
                <a:cubicBezTo>
                  <a:pt x="54" y="34"/>
                  <a:pt x="34" y="54"/>
                  <a:pt x="21" y="77"/>
                </a:cubicBezTo>
                <a:cubicBezTo>
                  <a:pt x="7" y="100"/>
                  <a:pt x="0" y="127"/>
                  <a:pt x="0" y="154"/>
                </a:cubicBezTo>
                <a:lnTo>
                  <a:pt x="0" y="770"/>
                </a:lnTo>
                <a:lnTo>
                  <a:pt x="0" y="770"/>
                </a:lnTo>
                <a:cubicBezTo>
                  <a:pt x="0" y="797"/>
                  <a:pt x="7" y="824"/>
                  <a:pt x="21" y="847"/>
                </a:cubicBezTo>
                <a:cubicBezTo>
                  <a:pt x="34" y="870"/>
                  <a:pt x="54" y="890"/>
                  <a:pt x="77" y="903"/>
                </a:cubicBezTo>
                <a:cubicBezTo>
                  <a:pt x="100" y="917"/>
                  <a:pt x="127" y="924"/>
                  <a:pt x="154" y="924"/>
                </a:cubicBezTo>
                <a:lnTo>
                  <a:pt x="5292" y="924"/>
                </a:lnTo>
                <a:lnTo>
                  <a:pt x="5292" y="924"/>
                </a:lnTo>
                <a:cubicBezTo>
                  <a:pt x="5319" y="924"/>
                  <a:pt x="5346" y="917"/>
                  <a:pt x="5369" y="903"/>
                </a:cubicBezTo>
                <a:cubicBezTo>
                  <a:pt x="5392" y="890"/>
                  <a:pt x="5412" y="870"/>
                  <a:pt x="5425" y="847"/>
                </a:cubicBezTo>
                <a:cubicBezTo>
                  <a:pt x="5439" y="824"/>
                  <a:pt x="5446" y="797"/>
                  <a:pt x="5446" y="770"/>
                </a:cubicBezTo>
                <a:lnTo>
                  <a:pt x="5446" y="154"/>
                </a:lnTo>
                <a:lnTo>
                  <a:pt x="5446" y="154"/>
                </a:lnTo>
                <a:lnTo>
                  <a:pt x="5446" y="154"/>
                </a:lnTo>
                <a:cubicBezTo>
                  <a:pt x="5446" y="127"/>
                  <a:pt x="5439" y="100"/>
                  <a:pt x="5425" y="77"/>
                </a:cubicBezTo>
                <a:cubicBezTo>
                  <a:pt x="5412" y="54"/>
                  <a:pt x="5392" y="34"/>
                  <a:pt x="5369" y="21"/>
                </a:cubicBezTo>
                <a:cubicBezTo>
                  <a:pt x="5346" y="7"/>
                  <a:pt x="5319" y="0"/>
                  <a:pt x="5292" y="0"/>
                </a:cubicBezTo>
                <a:lnTo>
                  <a:pt x="154" y="0"/>
                </a:lnTo>
              </a:path>
            </a:pathLst>
          </a:custGeom>
          <a:solidFill>
            <a:srgbClr val="dcb800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New vocabulary !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43" name="CustomShape 11"/>
          <p:cNvSpPr/>
          <p:nvPr/>
        </p:nvSpPr>
        <p:spPr>
          <a:xfrm rot="20760000">
            <a:off x="3720960" y="1675080"/>
            <a:ext cx="1490040" cy="332280"/>
          </a:xfrm>
          <a:custGeom>
            <a:avLst/>
            <a:gdLst/>
            <a:ahLst/>
            <a:rect l="0" t="0" r="r" b="b"/>
            <a:pathLst>
              <a:path w="4142" h="925">
                <a:moveTo>
                  <a:pt x="154" y="0"/>
                </a:moveTo>
                <a:lnTo>
                  <a:pt x="154" y="0"/>
                </a:lnTo>
                <a:cubicBezTo>
                  <a:pt x="127" y="0"/>
                  <a:pt x="101" y="7"/>
                  <a:pt x="77" y="21"/>
                </a:cubicBezTo>
                <a:cubicBezTo>
                  <a:pt x="54" y="35"/>
                  <a:pt x="34" y="54"/>
                  <a:pt x="20" y="77"/>
                </a:cubicBezTo>
                <a:cubicBezTo>
                  <a:pt x="7" y="100"/>
                  <a:pt x="0" y="127"/>
                  <a:pt x="0" y="154"/>
                </a:cubicBezTo>
                <a:lnTo>
                  <a:pt x="0" y="770"/>
                </a:lnTo>
                <a:lnTo>
                  <a:pt x="0" y="770"/>
                </a:lnTo>
                <a:cubicBezTo>
                  <a:pt x="1" y="797"/>
                  <a:pt x="7" y="824"/>
                  <a:pt x="21" y="847"/>
                </a:cubicBezTo>
                <a:cubicBezTo>
                  <a:pt x="34" y="871"/>
                  <a:pt x="54" y="890"/>
                  <a:pt x="77" y="903"/>
                </a:cubicBezTo>
                <a:cubicBezTo>
                  <a:pt x="101" y="917"/>
                  <a:pt x="127" y="924"/>
                  <a:pt x="154" y="924"/>
                </a:cubicBezTo>
                <a:lnTo>
                  <a:pt x="3986" y="924"/>
                </a:lnTo>
                <a:lnTo>
                  <a:pt x="3986" y="924"/>
                </a:lnTo>
                <a:cubicBezTo>
                  <a:pt x="4013" y="924"/>
                  <a:pt x="4040" y="917"/>
                  <a:pt x="4064" y="903"/>
                </a:cubicBezTo>
                <a:cubicBezTo>
                  <a:pt x="4087" y="890"/>
                  <a:pt x="4106" y="871"/>
                  <a:pt x="4120" y="847"/>
                </a:cubicBezTo>
                <a:cubicBezTo>
                  <a:pt x="4133" y="824"/>
                  <a:pt x="4141" y="797"/>
                  <a:pt x="4140" y="770"/>
                </a:cubicBezTo>
                <a:lnTo>
                  <a:pt x="4140" y="154"/>
                </a:lnTo>
                <a:lnTo>
                  <a:pt x="4140" y="154"/>
                </a:lnTo>
                <a:lnTo>
                  <a:pt x="4140" y="154"/>
                </a:lnTo>
                <a:cubicBezTo>
                  <a:pt x="4140" y="127"/>
                  <a:pt x="4133" y="100"/>
                  <a:pt x="4119" y="77"/>
                </a:cubicBezTo>
                <a:cubicBezTo>
                  <a:pt x="4106" y="54"/>
                  <a:pt x="4087" y="34"/>
                  <a:pt x="4063" y="21"/>
                </a:cubicBezTo>
                <a:cubicBezTo>
                  <a:pt x="4040" y="7"/>
                  <a:pt x="4013" y="1"/>
                  <a:pt x="3986" y="0"/>
                </a:cubicBezTo>
                <a:lnTo>
                  <a:pt x="154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VEP-UCD-017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44" name="CustomShape 12"/>
          <p:cNvSpPr/>
          <p:nvPr/>
        </p:nvSpPr>
        <p:spPr>
          <a:xfrm rot="20760000">
            <a:off x="4548960" y="1747080"/>
            <a:ext cx="1490040" cy="332280"/>
          </a:xfrm>
          <a:custGeom>
            <a:avLst/>
            <a:gdLst/>
            <a:ahLst/>
            <a:rect l="0" t="0" r="r" b="b"/>
            <a:pathLst>
              <a:path w="4142" h="926">
                <a:moveTo>
                  <a:pt x="154" y="0"/>
                </a:moveTo>
                <a:lnTo>
                  <a:pt x="154" y="0"/>
                </a:lnTo>
                <a:cubicBezTo>
                  <a:pt x="127" y="1"/>
                  <a:pt x="101" y="8"/>
                  <a:pt x="77" y="21"/>
                </a:cubicBezTo>
                <a:cubicBezTo>
                  <a:pt x="54" y="35"/>
                  <a:pt x="35" y="54"/>
                  <a:pt x="21" y="77"/>
                </a:cubicBezTo>
                <a:cubicBezTo>
                  <a:pt x="8" y="101"/>
                  <a:pt x="0" y="128"/>
                  <a:pt x="0" y="155"/>
                </a:cubicBezTo>
                <a:lnTo>
                  <a:pt x="0" y="771"/>
                </a:lnTo>
                <a:lnTo>
                  <a:pt x="0" y="771"/>
                </a:lnTo>
                <a:cubicBezTo>
                  <a:pt x="1" y="798"/>
                  <a:pt x="8" y="824"/>
                  <a:pt x="21" y="847"/>
                </a:cubicBezTo>
                <a:cubicBezTo>
                  <a:pt x="34" y="871"/>
                  <a:pt x="54" y="890"/>
                  <a:pt x="78" y="904"/>
                </a:cubicBezTo>
                <a:cubicBezTo>
                  <a:pt x="101" y="918"/>
                  <a:pt x="127" y="924"/>
                  <a:pt x="155" y="925"/>
                </a:cubicBezTo>
                <a:lnTo>
                  <a:pt x="3986" y="925"/>
                </a:lnTo>
                <a:lnTo>
                  <a:pt x="3986" y="925"/>
                </a:lnTo>
                <a:cubicBezTo>
                  <a:pt x="4013" y="924"/>
                  <a:pt x="4040" y="918"/>
                  <a:pt x="4064" y="904"/>
                </a:cubicBezTo>
                <a:cubicBezTo>
                  <a:pt x="4087" y="890"/>
                  <a:pt x="4106" y="871"/>
                  <a:pt x="4120" y="848"/>
                </a:cubicBezTo>
                <a:cubicBezTo>
                  <a:pt x="4133" y="824"/>
                  <a:pt x="4141" y="797"/>
                  <a:pt x="4140" y="771"/>
                </a:cubicBezTo>
                <a:lnTo>
                  <a:pt x="4140" y="154"/>
                </a:lnTo>
                <a:lnTo>
                  <a:pt x="4140" y="154"/>
                </a:lnTo>
                <a:lnTo>
                  <a:pt x="4140" y="154"/>
                </a:lnTo>
                <a:cubicBezTo>
                  <a:pt x="4140" y="127"/>
                  <a:pt x="4133" y="101"/>
                  <a:pt x="4119" y="78"/>
                </a:cubicBezTo>
                <a:cubicBezTo>
                  <a:pt x="4107" y="54"/>
                  <a:pt x="4087" y="35"/>
                  <a:pt x="4063" y="22"/>
                </a:cubicBezTo>
                <a:cubicBezTo>
                  <a:pt x="4040" y="8"/>
                  <a:pt x="4014" y="1"/>
                  <a:pt x="3986" y="0"/>
                </a:cubicBezTo>
                <a:lnTo>
                  <a:pt x="154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VEP-UCD-018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45" name="CustomShape 13"/>
          <p:cNvSpPr/>
          <p:nvPr/>
        </p:nvSpPr>
        <p:spPr>
          <a:xfrm rot="20760000">
            <a:off x="5215320" y="1873440"/>
            <a:ext cx="1490040" cy="332280"/>
          </a:xfrm>
          <a:custGeom>
            <a:avLst/>
            <a:gdLst/>
            <a:ahLst/>
            <a:rect l="0" t="0" r="r" b="b"/>
            <a:pathLst>
              <a:path w="4142" h="925">
                <a:moveTo>
                  <a:pt x="154" y="0"/>
                </a:moveTo>
                <a:lnTo>
                  <a:pt x="154" y="0"/>
                </a:lnTo>
                <a:cubicBezTo>
                  <a:pt x="127" y="0"/>
                  <a:pt x="101" y="7"/>
                  <a:pt x="77" y="21"/>
                </a:cubicBezTo>
                <a:cubicBezTo>
                  <a:pt x="54" y="34"/>
                  <a:pt x="35" y="53"/>
                  <a:pt x="21" y="77"/>
                </a:cubicBezTo>
                <a:cubicBezTo>
                  <a:pt x="8" y="100"/>
                  <a:pt x="0" y="127"/>
                  <a:pt x="0" y="154"/>
                </a:cubicBezTo>
                <a:lnTo>
                  <a:pt x="0" y="770"/>
                </a:lnTo>
                <a:lnTo>
                  <a:pt x="0" y="770"/>
                </a:lnTo>
                <a:cubicBezTo>
                  <a:pt x="1" y="797"/>
                  <a:pt x="8" y="824"/>
                  <a:pt x="22" y="847"/>
                </a:cubicBezTo>
                <a:cubicBezTo>
                  <a:pt x="34" y="870"/>
                  <a:pt x="54" y="890"/>
                  <a:pt x="78" y="903"/>
                </a:cubicBezTo>
                <a:cubicBezTo>
                  <a:pt x="101" y="917"/>
                  <a:pt x="127" y="924"/>
                  <a:pt x="155" y="924"/>
                </a:cubicBezTo>
                <a:lnTo>
                  <a:pt x="3987" y="924"/>
                </a:lnTo>
                <a:lnTo>
                  <a:pt x="3987" y="924"/>
                </a:lnTo>
                <a:cubicBezTo>
                  <a:pt x="4013" y="924"/>
                  <a:pt x="4040" y="917"/>
                  <a:pt x="4064" y="903"/>
                </a:cubicBezTo>
                <a:cubicBezTo>
                  <a:pt x="4087" y="889"/>
                  <a:pt x="4106" y="871"/>
                  <a:pt x="4120" y="847"/>
                </a:cubicBezTo>
                <a:cubicBezTo>
                  <a:pt x="4133" y="824"/>
                  <a:pt x="4141" y="797"/>
                  <a:pt x="4140" y="770"/>
                </a:cubicBezTo>
                <a:lnTo>
                  <a:pt x="4141" y="154"/>
                </a:lnTo>
                <a:lnTo>
                  <a:pt x="4141" y="154"/>
                </a:lnTo>
                <a:lnTo>
                  <a:pt x="4141" y="154"/>
                </a:lnTo>
                <a:cubicBezTo>
                  <a:pt x="4140" y="127"/>
                  <a:pt x="4133" y="100"/>
                  <a:pt x="4119" y="77"/>
                </a:cubicBezTo>
                <a:cubicBezTo>
                  <a:pt x="4107" y="53"/>
                  <a:pt x="4087" y="34"/>
                  <a:pt x="4063" y="21"/>
                </a:cubicBezTo>
                <a:cubicBezTo>
                  <a:pt x="4040" y="7"/>
                  <a:pt x="4014" y="0"/>
                  <a:pt x="3986" y="0"/>
                </a:cubicBezTo>
                <a:lnTo>
                  <a:pt x="154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VEP-UCD-019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46" name="CustomShape 14"/>
          <p:cNvSpPr/>
          <p:nvPr/>
        </p:nvSpPr>
        <p:spPr>
          <a:xfrm rot="20760000">
            <a:off x="6079320" y="1909440"/>
            <a:ext cx="1490040" cy="332280"/>
          </a:xfrm>
          <a:custGeom>
            <a:avLst/>
            <a:gdLst/>
            <a:ahLst/>
            <a:rect l="0" t="0" r="r" b="b"/>
            <a:pathLst>
              <a:path w="4142" h="926">
                <a:moveTo>
                  <a:pt x="154" y="0"/>
                </a:moveTo>
                <a:lnTo>
                  <a:pt x="154" y="0"/>
                </a:lnTo>
                <a:cubicBezTo>
                  <a:pt x="127" y="1"/>
                  <a:pt x="101" y="8"/>
                  <a:pt x="77" y="21"/>
                </a:cubicBezTo>
                <a:cubicBezTo>
                  <a:pt x="54" y="35"/>
                  <a:pt x="34" y="54"/>
                  <a:pt x="20" y="77"/>
                </a:cubicBezTo>
                <a:cubicBezTo>
                  <a:pt x="7" y="101"/>
                  <a:pt x="0" y="128"/>
                  <a:pt x="0" y="155"/>
                </a:cubicBezTo>
                <a:lnTo>
                  <a:pt x="0" y="771"/>
                </a:lnTo>
                <a:lnTo>
                  <a:pt x="0" y="771"/>
                </a:lnTo>
                <a:cubicBezTo>
                  <a:pt x="0" y="798"/>
                  <a:pt x="7" y="824"/>
                  <a:pt x="21" y="847"/>
                </a:cubicBezTo>
                <a:cubicBezTo>
                  <a:pt x="34" y="871"/>
                  <a:pt x="54" y="890"/>
                  <a:pt x="77" y="904"/>
                </a:cubicBezTo>
                <a:cubicBezTo>
                  <a:pt x="100" y="918"/>
                  <a:pt x="127" y="924"/>
                  <a:pt x="154" y="925"/>
                </a:cubicBezTo>
                <a:lnTo>
                  <a:pt x="3986" y="925"/>
                </a:lnTo>
                <a:lnTo>
                  <a:pt x="3986" y="925"/>
                </a:lnTo>
                <a:cubicBezTo>
                  <a:pt x="4013" y="924"/>
                  <a:pt x="4039" y="918"/>
                  <a:pt x="4063" y="904"/>
                </a:cubicBezTo>
                <a:cubicBezTo>
                  <a:pt x="4086" y="890"/>
                  <a:pt x="4106" y="871"/>
                  <a:pt x="4120" y="848"/>
                </a:cubicBezTo>
                <a:cubicBezTo>
                  <a:pt x="4133" y="824"/>
                  <a:pt x="4141" y="797"/>
                  <a:pt x="4140" y="771"/>
                </a:cubicBezTo>
                <a:lnTo>
                  <a:pt x="4140" y="154"/>
                </a:lnTo>
                <a:lnTo>
                  <a:pt x="4140" y="154"/>
                </a:lnTo>
                <a:lnTo>
                  <a:pt x="4140" y="154"/>
                </a:lnTo>
                <a:cubicBezTo>
                  <a:pt x="4140" y="127"/>
                  <a:pt x="4133" y="101"/>
                  <a:pt x="4119" y="78"/>
                </a:cubicBezTo>
                <a:cubicBezTo>
                  <a:pt x="4106" y="54"/>
                  <a:pt x="4086" y="35"/>
                  <a:pt x="4063" y="22"/>
                </a:cubicBezTo>
                <a:cubicBezTo>
                  <a:pt x="4040" y="8"/>
                  <a:pt x="4013" y="1"/>
                  <a:pt x="3986" y="0"/>
                </a:cubicBezTo>
                <a:lnTo>
                  <a:pt x="154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</a:t>
            </a: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020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47" name="CustomShape 15"/>
          <p:cNvSpPr/>
          <p:nvPr/>
        </p:nvSpPr>
        <p:spPr>
          <a:xfrm rot="20760000">
            <a:off x="6817680" y="1999800"/>
            <a:ext cx="1490040" cy="332280"/>
          </a:xfrm>
          <a:custGeom>
            <a:avLst/>
            <a:gdLst/>
            <a:ahLst/>
            <a:rect l="0" t="0" r="r" b="b"/>
            <a:pathLst>
              <a:path w="4142" h="926">
                <a:moveTo>
                  <a:pt x="154" y="0"/>
                </a:moveTo>
                <a:lnTo>
                  <a:pt x="154" y="0"/>
                </a:lnTo>
                <a:cubicBezTo>
                  <a:pt x="127" y="1"/>
                  <a:pt x="101" y="7"/>
                  <a:pt x="77" y="21"/>
                </a:cubicBezTo>
                <a:cubicBezTo>
                  <a:pt x="54" y="35"/>
                  <a:pt x="35" y="54"/>
                  <a:pt x="21" y="77"/>
                </a:cubicBezTo>
                <a:cubicBezTo>
                  <a:pt x="8" y="101"/>
                  <a:pt x="0" y="127"/>
                  <a:pt x="0" y="154"/>
                </a:cubicBezTo>
                <a:lnTo>
                  <a:pt x="0" y="771"/>
                </a:lnTo>
                <a:lnTo>
                  <a:pt x="0" y="771"/>
                </a:lnTo>
                <a:cubicBezTo>
                  <a:pt x="1" y="798"/>
                  <a:pt x="8" y="824"/>
                  <a:pt x="21" y="847"/>
                </a:cubicBezTo>
                <a:cubicBezTo>
                  <a:pt x="34" y="871"/>
                  <a:pt x="54" y="890"/>
                  <a:pt x="77" y="903"/>
                </a:cubicBezTo>
                <a:cubicBezTo>
                  <a:pt x="101" y="917"/>
                  <a:pt x="127" y="924"/>
                  <a:pt x="155" y="925"/>
                </a:cubicBezTo>
                <a:lnTo>
                  <a:pt x="3986" y="925"/>
                </a:lnTo>
                <a:lnTo>
                  <a:pt x="3986" y="925"/>
                </a:lnTo>
                <a:cubicBezTo>
                  <a:pt x="4013" y="924"/>
                  <a:pt x="4040" y="917"/>
                  <a:pt x="4064" y="904"/>
                </a:cubicBezTo>
                <a:cubicBezTo>
                  <a:pt x="4087" y="890"/>
                  <a:pt x="4106" y="871"/>
                  <a:pt x="4120" y="848"/>
                </a:cubicBezTo>
                <a:cubicBezTo>
                  <a:pt x="4133" y="824"/>
                  <a:pt x="4141" y="797"/>
                  <a:pt x="4140" y="770"/>
                </a:cubicBezTo>
                <a:lnTo>
                  <a:pt x="4140" y="154"/>
                </a:lnTo>
                <a:lnTo>
                  <a:pt x="4140" y="154"/>
                </a:lnTo>
                <a:lnTo>
                  <a:pt x="4140" y="154"/>
                </a:lnTo>
                <a:cubicBezTo>
                  <a:pt x="4140" y="127"/>
                  <a:pt x="4133" y="101"/>
                  <a:pt x="4119" y="78"/>
                </a:cubicBezTo>
                <a:cubicBezTo>
                  <a:pt x="4107" y="54"/>
                  <a:pt x="4087" y="34"/>
                  <a:pt x="4063" y="21"/>
                </a:cubicBezTo>
                <a:cubicBezTo>
                  <a:pt x="4040" y="7"/>
                  <a:pt x="4014" y="1"/>
                  <a:pt x="3986" y="0"/>
                </a:cubicBezTo>
                <a:lnTo>
                  <a:pt x="154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VEP-UCD-021</a:t>
            </a:r>
            <a:endParaRPr b="0" lang="en-GB" sz="1600" spc="-1" strike="noStrike">
              <a:latin typeface="Arial"/>
            </a:endParaRPr>
          </a:p>
        </p:txBody>
      </p:sp>
      <p:sp>
        <p:nvSpPr>
          <p:cNvPr id="148" name="CustomShape 16"/>
          <p:cNvSpPr/>
          <p:nvPr/>
        </p:nvSpPr>
        <p:spPr>
          <a:xfrm rot="20760000">
            <a:off x="7537680" y="2107800"/>
            <a:ext cx="1490040" cy="332280"/>
          </a:xfrm>
          <a:custGeom>
            <a:avLst/>
            <a:gdLst/>
            <a:ahLst/>
            <a:rect l="0" t="0" r="r" b="b"/>
            <a:pathLst>
              <a:path w="4142" h="926">
                <a:moveTo>
                  <a:pt x="154" y="0"/>
                </a:moveTo>
                <a:lnTo>
                  <a:pt x="154" y="0"/>
                </a:lnTo>
                <a:cubicBezTo>
                  <a:pt x="127" y="0"/>
                  <a:pt x="101" y="7"/>
                  <a:pt x="77" y="21"/>
                </a:cubicBezTo>
                <a:cubicBezTo>
                  <a:pt x="54" y="35"/>
                  <a:pt x="35" y="54"/>
                  <a:pt x="21" y="77"/>
                </a:cubicBezTo>
                <a:cubicBezTo>
                  <a:pt x="8" y="100"/>
                  <a:pt x="0" y="127"/>
                  <a:pt x="0" y="154"/>
                </a:cubicBezTo>
                <a:lnTo>
                  <a:pt x="0" y="771"/>
                </a:lnTo>
                <a:lnTo>
                  <a:pt x="0" y="771"/>
                </a:lnTo>
                <a:cubicBezTo>
                  <a:pt x="1" y="798"/>
                  <a:pt x="8" y="824"/>
                  <a:pt x="21" y="847"/>
                </a:cubicBezTo>
                <a:cubicBezTo>
                  <a:pt x="34" y="871"/>
                  <a:pt x="54" y="890"/>
                  <a:pt x="77" y="903"/>
                </a:cubicBezTo>
                <a:cubicBezTo>
                  <a:pt x="101" y="917"/>
                  <a:pt x="127" y="924"/>
                  <a:pt x="155" y="925"/>
                </a:cubicBezTo>
                <a:lnTo>
                  <a:pt x="3986" y="925"/>
                </a:lnTo>
                <a:lnTo>
                  <a:pt x="3986" y="925"/>
                </a:lnTo>
                <a:cubicBezTo>
                  <a:pt x="4013" y="924"/>
                  <a:pt x="4040" y="917"/>
                  <a:pt x="4064" y="904"/>
                </a:cubicBezTo>
                <a:cubicBezTo>
                  <a:pt x="4087" y="890"/>
                  <a:pt x="4106" y="871"/>
                  <a:pt x="4120" y="848"/>
                </a:cubicBezTo>
                <a:cubicBezTo>
                  <a:pt x="4133" y="824"/>
                  <a:pt x="4141" y="797"/>
                  <a:pt x="4140" y="770"/>
                </a:cubicBezTo>
                <a:lnTo>
                  <a:pt x="4140" y="154"/>
                </a:lnTo>
                <a:lnTo>
                  <a:pt x="4140" y="154"/>
                </a:lnTo>
                <a:lnTo>
                  <a:pt x="4140" y="154"/>
                </a:lnTo>
                <a:cubicBezTo>
                  <a:pt x="4140" y="127"/>
                  <a:pt x="4133" y="101"/>
                  <a:pt x="4119" y="78"/>
                </a:cubicBezTo>
                <a:cubicBezTo>
                  <a:pt x="4107" y="54"/>
                  <a:pt x="4087" y="34"/>
                  <a:pt x="4063" y="21"/>
                </a:cubicBezTo>
                <a:cubicBezTo>
                  <a:pt x="4040" y="7"/>
                  <a:pt x="4014" y="1"/>
                  <a:pt x="3986" y="0"/>
                </a:cubicBezTo>
                <a:lnTo>
                  <a:pt x="154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VEP-UCD-022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031760" y="-916560"/>
            <a:ext cx="8543880" cy="2878920"/>
          </a:xfrm>
          <a:prstGeom prst="rect">
            <a:avLst/>
          </a:prstGeom>
          <a:noFill/>
          <a:ln>
            <a:noFill/>
          </a:ln>
        </p:spPr>
        <p:txBody>
          <a:bodyPr lIns="180000" rIns="0" tIns="0" bIns="0" anchor="ctr">
            <a:noAutofit/>
          </a:bodyPr>
          <a:p>
            <a:r>
              <a:rPr b="0" lang="fr-FR" sz="4400" spc="-1" strike="noStrike">
                <a:solidFill>
                  <a:srgbClr val="ffffff"/>
                </a:solidFill>
                <a:latin typeface="Calibri"/>
              </a:rPr>
              <a:t>one more diff...</a:t>
            </a:r>
            <a:endParaRPr b="0" lang="fr-FR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166320" y="819360"/>
            <a:ext cx="9599040" cy="456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200" spc="-1" strike="noStrike">
                <a:solidFill>
                  <a:srgbClr val="dcb800"/>
                </a:solidFill>
                <a:latin typeface="Courier New"/>
                <a:ea typeface="Noto Sans CJK SC Regular"/>
              </a:rPr>
              <a:t>&lt; E | src.var.amplitude                 </a:t>
            </a:r>
            <a:r>
              <a:rPr b="0" lang="en-GB" sz="1200" spc="-1" strike="noStrike">
                <a:latin typeface="Courier New"/>
                <a:ea typeface="Noto Sans CJK SC Regular"/>
              </a:rPr>
              <a:t>|  Amplitude of variation</a:t>
            </a:r>
            <a:br/>
            <a:r>
              <a:rPr b="0" lang="en-GB" sz="1200" spc="-1" strike="noStrike">
                <a:latin typeface="Courier New"/>
                <a:ea typeface="Noto Sans CJK SC Regular"/>
              </a:rPr>
              <a:t>---</a:t>
            </a:r>
            <a:br/>
            <a:r>
              <a:rPr b="1" lang="en-GB" sz="1200" spc="-1" strike="noStrike">
                <a:solidFill>
                  <a:srgbClr val="dcb800"/>
                </a:solidFill>
                <a:latin typeface="Courier New"/>
                <a:ea typeface="Noto Sans CJK SC Regular"/>
              </a:rPr>
              <a:t>&gt; Q | src.var.amplitude                 </a:t>
            </a:r>
            <a:r>
              <a:rPr b="0" lang="en-GB" sz="1200" spc="-1" strike="noStrike">
                <a:solidFill>
                  <a:srgbClr val="000000"/>
                </a:solidFill>
                <a:latin typeface="Courier New"/>
                <a:ea typeface="Noto Sans CJK SC Regular"/>
              </a:rPr>
              <a:t>|  Amplitude of variation</a:t>
            </a:r>
            <a:br/>
            <a:br/>
            <a:endParaRPr b="0" lang="en-GB" sz="12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 rot="20760000">
            <a:off x="6407640" y="885960"/>
            <a:ext cx="1490040" cy="332280"/>
          </a:xfrm>
          <a:custGeom>
            <a:avLst/>
            <a:gdLst/>
            <a:ahLst/>
            <a:rect l="0" t="0" r="r" b="b"/>
            <a:pathLst>
              <a:path w="4142" h="926">
                <a:moveTo>
                  <a:pt x="155" y="0"/>
                </a:moveTo>
                <a:lnTo>
                  <a:pt x="155" y="0"/>
                </a:lnTo>
                <a:cubicBezTo>
                  <a:pt x="128" y="1"/>
                  <a:pt x="101" y="8"/>
                  <a:pt x="77" y="21"/>
                </a:cubicBezTo>
                <a:cubicBezTo>
                  <a:pt x="54" y="35"/>
                  <a:pt x="35" y="54"/>
                  <a:pt x="21" y="77"/>
                </a:cubicBezTo>
                <a:cubicBezTo>
                  <a:pt x="8" y="101"/>
                  <a:pt x="0" y="128"/>
                  <a:pt x="1" y="155"/>
                </a:cubicBezTo>
                <a:lnTo>
                  <a:pt x="1" y="771"/>
                </a:lnTo>
                <a:lnTo>
                  <a:pt x="1" y="771"/>
                </a:lnTo>
                <a:cubicBezTo>
                  <a:pt x="1" y="798"/>
                  <a:pt x="8" y="824"/>
                  <a:pt x="22" y="847"/>
                </a:cubicBezTo>
                <a:cubicBezTo>
                  <a:pt x="34" y="871"/>
                  <a:pt x="54" y="891"/>
                  <a:pt x="78" y="904"/>
                </a:cubicBezTo>
                <a:cubicBezTo>
                  <a:pt x="101" y="918"/>
                  <a:pt x="127" y="924"/>
                  <a:pt x="155" y="925"/>
                </a:cubicBezTo>
                <a:lnTo>
                  <a:pt x="3987" y="925"/>
                </a:lnTo>
                <a:lnTo>
                  <a:pt x="3987" y="925"/>
                </a:lnTo>
                <a:cubicBezTo>
                  <a:pt x="4014" y="924"/>
                  <a:pt x="4040" y="918"/>
                  <a:pt x="4064" y="904"/>
                </a:cubicBezTo>
                <a:cubicBezTo>
                  <a:pt x="4087" y="890"/>
                  <a:pt x="4106" y="871"/>
                  <a:pt x="4120" y="848"/>
                </a:cubicBezTo>
                <a:cubicBezTo>
                  <a:pt x="4133" y="824"/>
                  <a:pt x="4141" y="798"/>
                  <a:pt x="4141" y="771"/>
                </a:cubicBezTo>
                <a:lnTo>
                  <a:pt x="4141" y="154"/>
                </a:lnTo>
                <a:lnTo>
                  <a:pt x="4141" y="154"/>
                </a:lnTo>
                <a:lnTo>
                  <a:pt x="4141" y="154"/>
                </a:lnTo>
                <a:cubicBezTo>
                  <a:pt x="4140" y="127"/>
                  <a:pt x="4133" y="101"/>
                  <a:pt x="4120" y="78"/>
                </a:cubicBezTo>
                <a:cubicBezTo>
                  <a:pt x="4107" y="54"/>
                  <a:pt x="4087" y="35"/>
                  <a:pt x="4064" y="22"/>
                </a:cubicBezTo>
                <a:cubicBezTo>
                  <a:pt x="4040" y="8"/>
                  <a:pt x="4014" y="1"/>
                  <a:pt x="3986" y="0"/>
                </a:cubicBezTo>
                <a:lnTo>
                  <a:pt x="155" y="0"/>
                </a:lnTo>
              </a:path>
            </a:pathLst>
          </a:custGeom>
          <a:solidFill>
            <a:srgbClr val="1f44a3"/>
          </a:solidFill>
          <a:ln>
            <a:solidFill>
              <a:srgbClr val="3465a4"/>
            </a:solidFill>
          </a:ln>
          <a:effectLst>
            <a:outerShdw dist="51929" dir="270000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en-GB" sz="1600" spc="-1" strike="noStrike">
                <a:solidFill>
                  <a:srgbClr val="ffffff"/>
                </a:solidFill>
                <a:latin typeface="Arial"/>
              </a:rPr>
              <a:t>VEP-UCD-015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031760" y="158400"/>
            <a:ext cx="8543880" cy="729000"/>
          </a:xfrm>
          <a:prstGeom prst="rect">
            <a:avLst/>
          </a:prstGeom>
          <a:noFill/>
          <a:ln>
            <a:noFill/>
          </a:ln>
        </p:spPr>
        <p:txBody>
          <a:bodyPr lIns="180000" rIns="0" tIns="0" bIns="0" anchor="ctr">
            <a:noAutofit/>
          </a:bodyPr>
          <a:p>
            <a:r>
              <a:rPr b="0" lang="fr-FR" sz="5670" spc="-1" strike="noStrike">
                <a:solidFill>
                  <a:srgbClr val="ffffff"/>
                </a:solidFill>
                <a:latin typeface="Calibri"/>
              </a:rPr>
              <a:t>Wh</a:t>
            </a:r>
            <a:r>
              <a:rPr b="0" lang="fr-FR" sz="5670" spc="-1" strike="noStrike">
                <a:solidFill>
                  <a:srgbClr val="ffffff"/>
                </a:solidFill>
                <a:latin typeface="Calibri"/>
              </a:rPr>
              <a:t>at’s </a:t>
            </a:r>
            <a:r>
              <a:rPr b="0" lang="fr-FR" sz="5670" spc="-1" strike="noStrike">
                <a:solidFill>
                  <a:srgbClr val="ffffff"/>
                </a:solidFill>
                <a:latin typeface="Calibri"/>
              </a:rPr>
              <a:t>next</a:t>
            </a:r>
            <a:r>
              <a:rPr b="0" lang="fr-FR" sz="5670" spc="-1" strike="noStrike">
                <a:solidFill>
                  <a:srgbClr val="ffffff"/>
                </a:solidFill>
                <a:latin typeface="Calibri"/>
              </a:rPr>
              <a:t> ?</a:t>
            </a:r>
            <a:endParaRPr b="0" lang="fr-FR" sz="567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504000" y="1368000"/>
            <a:ext cx="9071640" cy="5608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530" spc="-1" strike="noStrike">
                <a:solidFill>
                  <a:srgbClr val="000000"/>
                </a:solidFill>
                <a:latin typeface="Calibri"/>
              </a:rPr>
              <a:t>Check now !</a:t>
            </a:r>
            <a:br/>
            <a:r>
              <a:rPr b="0" lang="fr-FR" sz="353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fr-FR" sz="2200" spc="-1" strike="noStrike">
                <a:solidFill>
                  <a:srgbClr val="000000"/>
                </a:solidFill>
                <a:latin typeface="Calibri"/>
                <a:hlinkClick r:id="rId1"/>
              </a:rPr>
              <a:t>https://wiki.ivoa.net/twiki/bin/view/IVOA/UCDList_1-6_RFM</a:t>
            </a:r>
            <a:endParaRPr b="0" lang="fr-FR" sz="22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Aft>
                <a:spcPts val="155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530" spc="-1" strike="noStrike">
                <a:solidFill>
                  <a:srgbClr val="000000"/>
                </a:solidFill>
                <a:latin typeface="Calibri"/>
              </a:rPr>
              <a:t>Update tools to use new list</a:t>
            </a:r>
            <a:endParaRPr b="0" lang="fr-FR" sz="353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2019-05-13T17:05:13Z</dcterms:created>
  <dc:creator/>
  <dc:description/>
  <dc:language>en-US</dc:language>
  <cp:lastModifiedBy>Sébastien Derriere</cp:lastModifiedBy>
  <dcterms:modified xsi:type="dcterms:W3CDTF">2024-11-16T14:29:26Z</dcterms:modified>
  <cp:revision>27</cp:revision>
  <dc:subject/>
  <dc:title/>
</cp:coreProperties>
</file>