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fficeArt object" descr="officeArt objec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2192000" cy="6858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ficeArt object"/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officeArt object"/>
          <p:cNvSpPr/>
          <p:nvPr/>
        </p:nvSpPr>
        <p:spPr>
          <a:xfrm>
            <a:off x="-2" y="0"/>
            <a:ext cx="11002302" cy="5446856"/>
          </a:xfrm>
          <a:prstGeom prst="rect">
            <a:avLst/>
          </a:prstGeom>
          <a:solidFill>
            <a:srgbClr val="44424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719" y="6030679"/>
            <a:ext cx="1310640" cy="73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073741847"/>
          <p:cNvSpPr txBox="1"/>
          <p:nvPr/>
        </p:nvSpPr>
        <p:spPr>
          <a:xfrm>
            <a:off x="2015612" y="6228927"/>
            <a:ext cx="513735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000">
                <a:solidFill>
                  <a:srgbClr val="FEFEFE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TeX Gyre Heros"/>
                <a:ea typeface="TeX Gyre Heros"/>
                <a:cs typeface="TeX Gyre Heros"/>
                <a:sym typeface="TeX Gyre Heros"/>
              </a:defRPr>
            </a:lvl1pPr>
          </a:lstStyle>
          <a:p>
            <a:r>
              <a:t>International Virtual Observatory Alliance</a:t>
            </a:r>
          </a:p>
        </p:txBody>
      </p:sp>
      <p:sp>
        <p:nvSpPr>
          <p:cNvPr id="117" name="officeArt object"/>
          <p:cNvSpPr txBox="1"/>
          <p:nvPr/>
        </p:nvSpPr>
        <p:spPr>
          <a:xfrm>
            <a:off x="7683910" y="6564606"/>
            <a:ext cx="493432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000" i="1">
                <a:solidFill>
                  <a:srgbClr val="FEFEFE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TeX Gyre Heros"/>
                <a:ea typeface="TeX Gyre Heros"/>
                <a:cs typeface="TeX Gyre Heros"/>
                <a:sym typeface="TeX Gyre Heros"/>
              </a:defRPr>
            </a:lvl1pPr>
          </a:lstStyle>
          <a:p>
            <a:r>
              <a:t>Credit: X-ray: NASA/CXC/CfA/R. Tullmann et al.; Optical: NASA/AURA/STScI</a:t>
            </a:r>
          </a:p>
        </p:txBody>
      </p:sp>
      <p:sp>
        <p:nvSpPr>
          <p:cNvPr id="118" name="officeArt object"/>
          <p:cNvSpPr txBox="1"/>
          <p:nvPr/>
        </p:nvSpPr>
        <p:spPr>
          <a:xfrm>
            <a:off x="461382" y="935424"/>
            <a:ext cx="194215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4000">
                <a:solidFill>
                  <a:srgbClr val="FFFFFF"/>
                </a:solidFill>
                <a:latin typeface="TeX Gyre Heros"/>
                <a:ea typeface="TeX Gyre Heros"/>
                <a:cs typeface="TeX Gyre Heros"/>
                <a:sym typeface="TeX Gyre Heros"/>
              </a:defRPr>
            </a:lvl1pPr>
          </a:lstStyle>
          <a:p>
            <a:r>
              <a:t>GAVO </a:t>
            </a:r>
          </a:p>
        </p:txBody>
      </p:sp>
      <p:sp>
        <p:nvSpPr>
          <p:cNvPr id="119" name="officeArt object"/>
          <p:cNvSpPr txBox="1"/>
          <p:nvPr/>
        </p:nvSpPr>
        <p:spPr>
          <a:xfrm>
            <a:off x="461382" y="3051251"/>
            <a:ext cx="315325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i="1">
                <a:solidFill>
                  <a:srgbClr val="FEFFFF"/>
                </a:solidFill>
                <a:latin typeface="TeX Gyre Heros"/>
                <a:ea typeface="TeX Gyre Heros"/>
                <a:cs typeface="TeX Gyre Heros"/>
                <a:sym typeface="TeX Gyre Heros"/>
              </a:defRPr>
            </a:lvl1pPr>
          </a:lstStyle>
          <a:p>
            <a:r>
              <a:t>Virtual Observatory magic in Germany since 2003</a:t>
            </a:r>
          </a:p>
        </p:txBody>
      </p:sp>
      <p:pic>
        <p:nvPicPr>
          <p:cNvPr id="120" name="GAVO-Logo-Vec-500.png" descr="GAVO-Logo-Vec-5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6776" y="1106128"/>
            <a:ext cx="6431826" cy="310014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feld 2"/>
          <p:cNvSpPr txBox="1"/>
          <p:nvPr/>
        </p:nvSpPr>
        <p:spPr>
          <a:xfrm>
            <a:off x="461383" y="1803399"/>
            <a:ext cx="3488317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chemeClr val="accent4">
                    <a:lumOff val="125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http://www.g-vo.org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fficeArt object" descr="officeArt objec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"/>
            <a:ext cx="12192000" cy="685800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officeArt object"/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719" y="6030679"/>
            <a:ext cx="1310640" cy="73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073741847"/>
          <p:cNvSpPr txBox="1"/>
          <p:nvPr/>
        </p:nvSpPr>
        <p:spPr>
          <a:xfrm>
            <a:off x="2015612" y="6228927"/>
            <a:ext cx="513735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000">
                <a:solidFill>
                  <a:srgbClr val="FEFEFE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TeX Gyre Heros"/>
                <a:ea typeface="TeX Gyre Heros"/>
                <a:cs typeface="TeX Gyre Heros"/>
                <a:sym typeface="TeX Gyre Heros"/>
              </a:defRPr>
            </a:lvl1pPr>
          </a:lstStyle>
          <a:p>
            <a:r>
              <a:t>International Virtual Observatory Alliance</a:t>
            </a:r>
          </a:p>
        </p:txBody>
      </p:sp>
      <p:sp>
        <p:nvSpPr>
          <p:cNvPr id="127" name="officeArt object"/>
          <p:cNvSpPr txBox="1"/>
          <p:nvPr/>
        </p:nvSpPr>
        <p:spPr>
          <a:xfrm>
            <a:off x="7683909" y="6564606"/>
            <a:ext cx="493432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000" i="1">
                <a:solidFill>
                  <a:srgbClr val="FEFEFE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TeX Gyre Heros"/>
                <a:ea typeface="TeX Gyre Heros"/>
                <a:cs typeface="TeX Gyre Heros"/>
                <a:sym typeface="TeX Gyre Heros"/>
              </a:defRPr>
            </a:lvl1pPr>
          </a:lstStyle>
          <a:p>
            <a:r>
              <a:t>Credit: X-ray: NASA/CXC/CfA/R. Tullmann et al.; Optical: NASA/AURA/STScI</a:t>
            </a:r>
          </a:p>
        </p:txBody>
      </p:sp>
      <p:sp>
        <p:nvSpPr>
          <p:cNvPr id="128" name="officeArt object"/>
          <p:cNvSpPr/>
          <p:nvPr/>
        </p:nvSpPr>
        <p:spPr>
          <a:xfrm>
            <a:off x="-2" y="25399"/>
            <a:ext cx="11002302" cy="5489423"/>
          </a:xfrm>
          <a:prstGeom prst="rect">
            <a:avLst/>
          </a:prstGeom>
          <a:solidFill>
            <a:srgbClr val="44424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" name="GAVO Data Services…"/>
          <p:cNvSpPr txBox="1"/>
          <p:nvPr/>
        </p:nvSpPr>
        <p:spPr>
          <a:xfrm>
            <a:off x="710706" y="176889"/>
            <a:ext cx="8951988" cy="534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GAVO Data Services  </a:t>
            </a:r>
          </a:p>
          <a:p>
            <a:pPr marL="260683" indent="-260683">
              <a:lnSpc>
                <a:spcPct val="90000"/>
              </a:lnSpc>
              <a:buSzPct val="100000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Datacenters in Heidelberg and Potsdam:</a:t>
            </a:r>
          </a:p>
          <a:p>
            <a:pPr>
              <a:lnSpc>
                <a:spcPct val="90000"/>
              </a:lnSpc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</a:t>
            </a:r>
            <a:r>
              <a:rPr sz="2400" dirty="0">
                <a:solidFill>
                  <a:schemeClr val="accent4">
                    <a:lumOff val="12500"/>
                  </a:schemeClr>
                </a:solidFill>
              </a:rPr>
              <a:t>http://dc.g-vo.org/</a:t>
            </a:r>
            <a:r>
              <a:rPr sz="2600" dirty="0"/>
              <a:t>,</a:t>
            </a:r>
            <a:r>
              <a:rPr sz="2400" dirty="0">
                <a:solidFill>
                  <a:schemeClr val="accent4">
                    <a:lumOff val="12500"/>
                  </a:schemeClr>
                </a:solidFill>
              </a:rPr>
              <a:t> http://www.aip.de/</a:t>
            </a:r>
          </a:p>
          <a:p>
            <a:pPr>
              <a:lnSpc>
                <a:spcPct val="90000"/>
              </a:lnSpc>
              <a:defRPr sz="3600">
                <a:solidFill>
                  <a:srgbClr val="FED0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chemeClr val="accent4">
                  <a:lumOff val="12500"/>
                </a:schemeClr>
              </a:solidFill>
            </a:endParaRPr>
          </a:p>
          <a:p>
            <a:pPr>
              <a:lnSpc>
                <a:spcPct val="9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VO Software Development and Maintenance</a:t>
            </a:r>
          </a:p>
          <a:p>
            <a:pPr marL="561472" lvl="1" indent="-180472">
              <a:lnSpc>
                <a:spcPct val="90000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DaCHS, SPLAT-VO, pyVO…</a:t>
            </a: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9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Developing VO Skills  </a:t>
            </a:r>
          </a:p>
          <a:p>
            <a:pPr marL="260683" indent="-260683">
              <a:lnSpc>
                <a:spcPct val="90000"/>
              </a:lnSpc>
              <a:buSzPct val="100000"/>
              <a:buChar char="•"/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Book your VO Day here!</a:t>
            </a:r>
          </a:p>
          <a:p>
            <a:pPr marL="260683" indent="-260683">
              <a:lnSpc>
                <a:spcPct val="90000"/>
              </a:lnSpc>
              <a:buSzPct val="100000"/>
              <a:buChar char="•"/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Check out VO tutorials at </a:t>
            </a:r>
            <a:r>
              <a:rPr sz="2600">
                <a:solidFill>
                  <a:schemeClr val="accent4">
                    <a:lumOff val="12500"/>
                  </a:schemeClr>
                </a:solidFill>
              </a:rPr>
              <a:t>http://dc.g-vo.org/VOTT</a:t>
            </a:r>
          </a:p>
          <a:p>
            <a:pPr>
              <a:lnSpc>
                <a:spcPct val="90000"/>
              </a:lnSpc>
              <a:defRPr sz="2400">
                <a:solidFill>
                  <a:srgbClr val="FED0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600" dirty="0">
              <a:solidFill>
                <a:schemeClr val="accent4">
                  <a:lumOff val="12500"/>
                </a:schemeClr>
              </a:solidFill>
            </a:endParaRPr>
          </a:p>
          <a:p>
            <a:pPr>
              <a:lnSpc>
                <a:spcPct val="9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Data Publishing </a:t>
            </a:r>
          </a:p>
          <a:p>
            <a:pPr marL="260683" indent="-260683">
              <a:lnSpc>
                <a:spcPct val="90000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bring your data to the VO - or help you to do it yourself</a:t>
            </a:r>
          </a:p>
          <a:p>
            <a:pPr>
              <a:lnSpc>
                <a:spcPct val="9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9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Contact: </a:t>
            </a:r>
            <a:r>
              <a:rPr dirty="0">
                <a:solidFill>
                  <a:schemeClr val="accent4">
                    <a:lumOff val="12500"/>
                  </a:schemeClr>
                </a:solidFill>
              </a:rPr>
              <a:t>gavo@ari.uni-heidelberg.de</a:t>
            </a:r>
          </a:p>
        </p:txBody>
      </p:sp>
      <p:pic>
        <p:nvPicPr>
          <p:cNvPr id="130" name="GAVO-Logo-Vec-500.png" descr="GAVO-Logo-Vec-5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44075" y="4798348"/>
            <a:ext cx="1517680" cy="731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48398" y="314303"/>
            <a:ext cx="4678434" cy="1336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"/>
          <p:cNvGrpSpPr/>
          <p:nvPr/>
        </p:nvGrpSpPr>
        <p:grpSpPr>
          <a:xfrm>
            <a:off x="6499180" y="1939905"/>
            <a:ext cx="4336907" cy="1275934"/>
            <a:chOff x="0" y="0"/>
            <a:chExt cx="4336905" cy="1275932"/>
          </a:xfrm>
        </p:grpSpPr>
        <p:pic>
          <p:nvPicPr>
            <p:cNvPr id="13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58213"/>
              <a:ext cx="1703679" cy="94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pic5.png" descr="pic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384" y="0"/>
              <a:ext cx="2764522" cy="1275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22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TeX Gyre Heros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Jens Hoffmann</cp:lastModifiedBy>
  <cp:revision>2</cp:revision>
  <dcterms:modified xsi:type="dcterms:W3CDTF">2018-08-10T15:01:02Z</dcterms:modified>
</cp:coreProperties>
</file>