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63" r:id="rId2"/>
    <p:sldId id="265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4247"/>
    <a:srgbClr val="63686B"/>
    <a:srgbClr val="E1EDF2"/>
    <a:srgbClr val="CACED0"/>
    <a:srgbClr val="314B66"/>
    <a:srgbClr val="E15F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>
    <p:restoredLeft sz="13564" autoAdjust="0"/>
    <p:restoredTop sz="94674"/>
  </p:normalViewPr>
  <p:slideViewPr>
    <p:cSldViewPr snapToGrid="0" snapToObjects="1">
      <p:cViewPr>
        <p:scale>
          <a:sx n="100" d="100"/>
          <a:sy n="100" d="100"/>
        </p:scale>
        <p:origin x="-80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handoutMaster" Target="handoutMasters/handoutMaster1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255930-2CBC-9845-9CF7-619AEA1D97EA}" type="datetimeFigureOut">
              <a:rPr lang="en-US" smtClean="0"/>
              <a:t>01/08/18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1CF3C2-AE3C-5D42-AE5C-4335E534D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354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13409C-B676-184D-8A00-292DF1906E06}" type="datetimeFigureOut">
              <a:rPr lang="en-US" smtClean="0"/>
              <a:t>01/08/18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AD6752-9AAA-4045-BACD-FAB649C91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806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E8283B-DDF4-6347-A5CE-CCA685B507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B903D2F-E0B7-A444-8961-B97FBCD365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BBF62C6-14C1-A747-B73D-1C5BBC450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6638A-AFEB-0940-8930-CAE8364EABA5}" type="datetimeFigureOut">
              <a:rPr lang="en-US" smtClean="0"/>
              <a:t>01/08/18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1A00107-7547-654B-BC5C-E04FC8E11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7908A01-F79C-1B45-8C68-E9EBE1A13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5CC1-09AD-2647-9526-55D469011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732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3CBBAE-7CE6-BA47-9078-0489F85F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6F84A48-2923-AF47-AF2E-6478175D55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84B0F85-7BA9-7346-AC2B-C9936DA71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6638A-AFEB-0940-8930-CAE8364EABA5}" type="datetimeFigureOut">
              <a:rPr lang="en-US" smtClean="0"/>
              <a:t>01/08/18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E26906-7A5E-B041-A05F-31D6E93F4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F6AD423-4C2A-8C4C-A8FD-00638628A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5CC1-09AD-2647-9526-55D469011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64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DDDBE6F-820D-3246-A819-9BC90D8100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952E862-4600-C949-8A00-4344AFF80C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84E662C-D139-6A46-82C2-7FB139D1B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6638A-AFEB-0940-8930-CAE8364EABA5}" type="datetimeFigureOut">
              <a:rPr lang="en-US" smtClean="0"/>
              <a:t>01/08/18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C65BE61-3E58-334C-BDF0-193E36A01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B139CA0-657A-454B-B9D7-064CF06D7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5CC1-09AD-2647-9526-55D469011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716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2A13FA-14B6-9841-AB76-4007DF522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9404F64-8791-D141-A991-206FDFC9C8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E8053D1-4756-904F-956A-BD6EC8BB8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6638A-AFEB-0940-8930-CAE8364EABA5}" type="datetimeFigureOut">
              <a:rPr lang="en-US" smtClean="0"/>
              <a:t>01/08/18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79D8FCE-2F9A-824D-8F86-D4FC4407A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BCF7662-A03F-BA4F-81FD-1A0A882A7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5CC1-09AD-2647-9526-55D469011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313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C9DE9A-674D-FA42-A794-5B9BBC027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4AA35E-1524-8844-8C4F-6121B4D1D1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DF5E406-FE2F-1745-9F62-D1409F821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6638A-AFEB-0940-8930-CAE8364EABA5}" type="datetimeFigureOut">
              <a:rPr lang="en-US" smtClean="0"/>
              <a:t>01/08/18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300982F-79D7-8C47-B74B-63D5DA60B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32FD022-1998-0F4D-A4F7-197FA06E4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5CC1-09AD-2647-9526-55D469011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230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28677F-52A2-D04A-911B-BBAD17315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85C10DB-7E1D-8A45-BCC2-345DC1B9DC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C5473B2-A807-0C4E-A337-FC197A2305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A887B11-BBF2-9849-B5EA-8DB4D9417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6638A-AFEB-0940-8930-CAE8364EABA5}" type="datetimeFigureOut">
              <a:rPr lang="en-US" smtClean="0"/>
              <a:t>01/08/18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0D2290D-4B43-B141-9B20-EE9338B8C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546D73F-8E87-414A-9098-F9B7A76B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5CC1-09AD-2647-9526-55D469011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399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743B9B-44D1-6F4F-94C8-063F3197A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3C0E634-D35F-EC40-8CAB-44DC1AD2C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1E64143-67E2-A349-882C-2AD8F93601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5D3336A-16A1-4548-BEED-CECD72B379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5317EBC-B496-AB46-BE94-6C6E7D82D5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F20C1C4-4CB6-F040-B014-E6FF14ADF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6638A-AFEB-0940-8930-CAE8364EABA5}" type="datetimeFigureOut">
              <a:rPr lang="en-US" smtClean="0"/>
              <a:t>01/08/18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323296E-447A-AB48-8254-C198D07EE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E3ACFE7-5BE2-FB49-A83E-9C31E4F56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5CC1-09AD-2647-9526-55D469011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495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E18CF2-2A80-5B4A-9BA9-80C198235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5FAB2B2-CDB5-A641-B1D2-6E6A25828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6638A-AFEB-0940-8930-CAE8364EABA5}" type="datetimeFigureOut">
              <a:rPr lang="en-US" smtClean="0"/>
              <a:t>01/08/18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68374F3-C235-3645-984B-D2120F850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5F3BF93-8221-454C-BECB-36D29339A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5CC1-09AD-2647-9526-55D469011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585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61D2593-F22A-2849-8367-331C97931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6638A-AFEB-0940-8930-CAE8364EABA5}" type="datetimeFigureOut">
              <a:rPr lang="en-US" smtClean="0"/>
              <a:t>01/08/18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8F1DB44-A815-B34F-AC70-341B3FC59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24C87A7-0390-134D-8DFB-EBADC13E3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5CC1-09AD-2647-9526-55D469011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216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7DAA61-1A64-7548-AA4C-2A291F425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F0C9460-D0D8-A849-97E9-573BA9D67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02074D6-0DE2-4549-B73D-A16B0E9E7A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AF50E06-637D-6344-A2C5-426AA5091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6638A-AFEB-0940-8930-CAE8364EABA5}" type="datetimeFigureOut">
              <a:rPr lang="en-US" smtClean="0"/>
              <a:t>01/08/18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972A93A-75B8-AE48-8081-44955660E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25E536B-1101-404C-B50C-78619A5B7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5CC1-09AD-2647-9526-55D469011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796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1AA533-5C8C-AF46-B4C8-66521787A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5830C74-9A32-B84D-B6DF-819DE86282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0C17207-2990-7A47-9ABE-C792C15D74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24F835A-BEA8-E14C-B328-26ED2BEA4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6638A-AFEB-0940-8930-CAE8364EABA5}" type="datetimeFigureOut">
              <a:rPr lang="en-US" smtClean="0"/>
              <a:t>01/08/18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B88E172-89DA-0F48-A794-152A37BA7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CD0A041-947F-6E48-A3D6-8C63AFD7F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5CC1-09AD-2647-9526-55D469011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192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45A932D-3900-F540-90F7-E370A7B82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F7C04F4-194A-2342-90EE-D23917C6B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3176BA1-2548-C740-8E56-4C43C9E79D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6638A-AFEB-0940-8930-CAE8364EABA5}" type="datetimeFigureOut">
              <a:rPr lang="en-US" smtClean="0"/>
              <a:t>01/08/18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83D08F5-ABAD-E94E-98FB-DD0457FDED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8C7154D-A0A1-0C41-8E00-0D831A5762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55CC1-09AD-2647-9526-55D469011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612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fficeArt object">
            <a:extLst>
              <a:ext uri="{FF2B5EF4-FFF2-40B4-BE49-F238E27FC236}">
                <a16:creationId xmlns:a16="http://schemas.microsoft.com/office/drawing/2014/main" xmlns="" id="{6FB6E654-8354-D540-81B7-04C62AEDAA33}"/>
              </a:ext>
            </a:extLst>
          </p:cNvPr>
          <p:cNvSpPr/>
          <p:nvPr/>
        </p:nvSpPr>
        <p:spPr>
          <a:xfrm>
            <a:off x="-2" y="0"/>
            <a:ext cx="12192001" cy="6858000"/>
          </a:xfrm>
          <a:prstGeom prst="rect">
            <a:avLst/>
          </a:prstGeom>
          <a:solidFill>
            <a:srgbClr val="444247"/>
          </a:solidFill>
          <a:ln w="12700" cap="flat">
            <a:noFill/>
            <a:miter lim="4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" name="officeArt object">
            <a:extLst>
              <a:ext uri="{FF2B5EF4-FFF2-40B4-BE49-F238E27FC236}">
                <a16:creationId xmlns:a16="http://schemas.microsoft.com/office/drawing/2014/main" xmlns="" id="{2B8BE7F2-8A72-ED46-9B35-A99D4565B21A}"/>
              </a:ext>
            </a:extLst>
          </p:cNvPr>
          <p:cNvSpPr/>
          <p:nvPr/>
        </p:nvSpPr>
        <p:spPr>
          <a:xfrm>
            <a:off x="228597" y="225966"/>
            <a:ext cx="11002300" cy="5446856"/>
          </a:xfrm>
          <a:prstGeom prst="rect">
            <a:avLst/>
          </a:prstGeom>
          <a:solidFill>
            <a:srgbClr val="000000">
              <a:alpha val="70000"/>
            </a:srgbClr>
          </a:solidFill>
          <a:ln w="12700" cap="flat">
            <a:noFill/>
            <a:miter lim="4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" name="officeArt object">
            <a:extLst>
              <a:ext uri="{FF2B5EF4-FFF2-40B4-BE49-F238E27FC236}">
                <a16:creationId xmlns:a16="http://schemas.microsoft.com/office/drawing/2014/main" xmlns="" id="{C6D1D9FF-5ABE-DB40-9F21-6A31A8AF000D}"/>
              </a:ext>
            </a:extLst>
          </p:cNvPr>
          <p:cNvSpPr/>
          <p:nvPr/>
        </p:nvSpPr>
        <p:spPr>
          <a:xfrm>
            <a:off x="797" y="225966"/>
            <a:ext cx="11002298" cy="5446856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officeArt object">
            <a:extLst>
              <a:ext uri="{FF2B5EF4-FFF2-40B4-BE49-F238E27FC236}">
                <a16:creationId xmlns:a16="http://schemas.microsoft.com/office/drawing/2014/main" xmlns="" id="{793E6998-34CE-9D44-AC26-0CF21D9837DE}"/>
              </a:ext>
            </a:extLst>
          </p:cNvPr>
          <p:cNvSpPr txBox="1"/>
          <p:nvPr/>
        </p:nvSpPr>
        <p:spPr>
          <a:xfrm>
            <a:off x="554930" y="41373"/>
            <a:ext cx="5892551" cy="229543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b">
            <a:noAutofit/>
          </a:bodyPr>
          <a:lstStyle/>
          <a:p>
            <a:pPr>
              <a:spcAft>
                <a:spcPts val="0"/>
              </a:spcAft>
            </a:pPr>
            <a:r>
              <a:rPr lang="en-US" sz="3900" dirty="0" smtClean="0">
                <a:solidFill>
                  <a:srgbClr val="444247"/>
                </a:solidFill>
                <a:effectLst/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VO tools for development</a:t>
            </a:r>
            <a:endParaRPr lang="en-US" sz="3900" dirty="0">
              <a:solidFill>
                <a:srgbClr val="444247"/>
              </a:solidFill>
              <a:effectLst/>
              <a:latin typeface="TeX Gyre Heros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Aft>
                <a:spcPts val="0"/>
              </a:spcAft>
            </a:pPr>
            <a:endParaRPr lang="en-GB" sz="4000" dirty="0">
              <a:solidFill>
                <a:srgbClr val="444247"/>
              </a:solidFill>
              <a:effectLst/>
              <a:latin typeface="TeX Gyre Heros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77D7CB3-19BF-E348-ACDB-1C63898C57E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19" y="6030679"/>
            <a:ext cx="1310640" cy="73152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073741847">
            <a:extLst>
              <a:ext uri="{FF2B5EF4-FFF2-40B4-BE49-F238E27FC236}">
                <a16:creationId xmlns:a16="http://schemas.microsoft.com/office/drawing/2014/main" xmlns="" id="{2B3AC850-AA0C-E54B-AC85-47F1DBA7E28A}"/>
              </a:ext>
            </a:extLst>
          </p:cNvPr>
          <p:cNvSpPr txBox="1"/>
          <p:nvPr/>
        </p:nvSpPr>
        <p:spPr>
          <a:xfrm>
            <a:off x="2015614" y="6222577"/>
            <a:ext cx="5137354" cy="39370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>
              <a:spcAft>
                <a:spcPts val="0"/>
              </a:spcAft>
            </a:pPr>
            <a:r>
              <a:rPr lang="en-US" sz="2000" dirty="0">
                <a:solidFill>
                  <a:srgbClr val="FEFEFE"/>
                </a:solidFill>
                <a:effectLst/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International Virtual Observatory Alliance</a:t>
            </a:r>
            <a:endParaRPr lang="en-GB" sz="2000" dirty="0">
              <a:solidFill>
                <a:srgbClr val="FEFEFE"/>
              </a:solidFill>
              <a:effectLst/>
              <a:latin typeface="TeXGyreHeros-Regular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" name="officeArt object">
            <a:extLst>
              <a:ext uri="{FF2B5EF4-FFF2-40B4-BE49-F238E27FC236}">
                <a16:creationId xmlns:a16="http://schemas.microsoft.com/office/drawing/2014/main" xmlns="" id="{497810CA-2C27-F04D-B573-1868F1AE9B4F}"/>
              </a:ext>
            </a:extLst>
          </p:cNvPr>
          <p:cNvSpPr txBox="1"/>
          <p:nvPr/>
        </p:nvSpPr>
        <p:spPr>
          <a:xfrm>
            <a:off x="656530" y="3832856"/>
            <a:ext cx="5325398" cy="195610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b" anchorCtr="0">
            <a:noAutofit/>
          </a:bodyPr>
          <a:lstStyle/>
          <a:p>
            <a:pPr>
              <a:spcAft>
                <a:spcPts val="0"/>
              </a:spcAft>
            </a:pPr>
            <a:r>
              <a:rPr lang="en-US" sz="2200" i="1" dirty="0" smtClean="0">
                <a:solidFill>
                  <a:srgbClr val="444247"/>
                </a:solidFill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VO tools are a way for previously disadvantaged universities in South Africa to participate in the stream of investment in Astronomy in the country with potential expansion across the African continent.</a:t>
            </a:r>
          </a:p>
          <a:p>
            <a:pPr>
              <a:spcAft>
                <a:spcPts val="0"/>
              </a:spcAft>
            </a:pPr>
            <a:endParaRPr lang="en-US" sz="2200" i="1" dirty="0">
              <a:solidFill>
                <a:srgbClr val="444247"/>
              </a:solidFill>
              <a:latin typeface="TeX Gyre Heros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Aft>
                <a:spcPts val="0"/>
              </a:spcAft>
            </a:pPr>
            <a:r>
              <a:rPr lang="en-US" sz="2200" i="1" dirty="0" smtClean="0">
                <a:solidFill>
                  <a:srgbClr val="444247"/>
                </a:solidFill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Partnership between SA</a:t>
            </a:r>
            <a:r>
              <a:rPr lang="en-US" sz="2200" i="1" baseline="30000" dirty="0" smtClean="0">
                <a:solidFill>
                  <a:srgbClr val="444247"/>
                </a:solidFill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3</a:t>
            </a:r>
            <a:r>
              <a:rPr lang="en-US" sz="2200" i="1" dirty="0" smtClean="0">
                <a:solidFill>
                  <a:srgbClr val="444247"/>
                </a:solidFill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, OAD and </a:t>
            </a:r>
            <a:r>
              <a:rPr lang="en-US" sz="2200" i="1" dirty="0" err="1" smtClean="0">
                <a:solidFill>
                  <a:srgbClr val="444247"/>
                </a:solidFill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UniZulu</a:t>
            </a:r>
            <a:r>
              <a:rPr lang="en-US" sz="2200" i="1" dirty="0" smtClean="0">
                <a:solidFill>
                  <a:srgbClr val="444247"/>
                </a:solidFill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  <a:endParaRPr lang="en-US" sz="2200" i="1" dirty="0">
              <a:solidFill>
                <a:srgbClr val="444247"/>
              </a:solidFill>
              <a:latin typeface="TeX Gyre Heros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Aft>
                <a:spcPts val="0"/>
              </a:spcAft>
            </a:pPr>
            <a:endParaRPr lang="en-US" sz="2400" i="1" dirty="0">
              <a:solidFill>
                <a:srgbClr val="444247"/>
              </a:solidFill>
              <a:effectLst/>
              <a:latin typeface="TeX Gyre Heros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Aft>
                <a:spcPts val="0"/>
              </a:spcAft>
            </a:pPr>
            <a:endParaRPr lang="en-GB" sz="2800" i="1" dirty="0">
              <a:solidFill>
                <a:srgbClr val="444247"/>
              </a:solidFill>
              <a:effectLst/>
              <a:latin typeface="TeXGyreHeros-Italic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081" y="3336832"/>
            <a:ext cx="4124473" cy="21541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595" y="590913"/>
            <a:ext cx="2258955" cy="22600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259" y="590913"/>
            <a:ext cx="2196164" cy="224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52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fficeArt object">
            <a:extLst>
              <a:ext uri="{FF2B5EF4-FFF2-40B4-BE49-F238E27FC236}">
                <a16:creationId xmlns:a16="http://schemas.microsoft.com/office/drawing/2014/main" xmlns="" id="{6FB6E654-8354-D540-81B7-04C62AEDAA33}"/>
              </a:ext>
            </a:extLst>
          </p:cNvPr>
          <p:cNvSpPr/>
          <p:nvPr/>
        </p:nvSpPr>
        <p:spPr>
          <a:xfrm>
            <a:off x="-2" y="0"/>
            <a:ext cx="12192001" cy="6858000"/>
          </a:xfrm>
          <a:prstGeom prst="rect">
            <a:avLst/>
          </a:prstGeom>
          <a:solidFill>
            <a:srgbClr val="444247"/>
          </a:solidFill>
          <a:ln w="12700" cap="flat">
            <a:noFill/>
            <a:miter lim="4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" name="officeArt object">
            <a:extLst>
              <a:ext uri="{FF2B5EF4-FFF2-40B4-BE49-F238E27FC236}">
                <a16:creationId xmlns:a16="http://schemas.microsoft.com/office/drawing/2014/main" xmlns="" id="{C71287FA-AECA-4848-B9AD-71AF1EA1A68C}"/>
              </a:ext>
            </a:extLst>
          </p:cNvPr>
          <p:cNvSpPr/>
          <p:nvPr/>
        </p:nvSpPr>
        <p:spPr>
          <a:xfrm>
            <a:off x="228597" y="225966"/>
            <a:ext cx="11002300" cy="5446856"/>
          </a:xfrm>
          <a:prstGeom prst="rect">
            <a:avLst/>
          </a:prstGeom>
          <a:solidFill>
            <a:srgbClr val="000000">
              <a:alpha val="70000"/>
            </a:srgbClr>
          </a:solidFill>
          <a:ln w="12700" cap="flat">
            <a:noFill/>
            <a:miter lim="4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" name="officeArt object">
            <a:extLst>
              <a:ext uri="{FF2B5EF4-FFF2-40B4-BE49-F238E27FC236}">
                <a16:creationId xmlns:a16="http://schemas.microsoft.com/office/drawing/2014/main" xmlns="" id="{C6D1D9FF-5ABE-DB40-9F21-6A31A8AF000D}"/>
              </a:ext>
            </a:extLst>
          </p:cNvPr>
          <p:cNvSpPr/>
          <p:nvPr/>
        </p:nvSpPr>
        <p:spPr>
          <a:xfrm>
            <a:off x="3237" y="225966"/>
            <a:ext cx="11002298" cy="5446856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77D7CB3-19BF-E348-ACDB-1C63898C57E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19" y="6030679"/>
            <a:ext cx="1310640" cy="73152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073741847">
            <a:extLst>
              <a:ext uri="{FF2B5EF4-FFF2-40B4-BE49-F238E27FC236}">
                <a16:creationId xmlns:a16="http://schemas.microsoft.com/office/drawing/2014/main" xmlns="" id="{2B3AC850-AA0C-E54B-AC85-47F1DBA7E28A}"/>
              </a:ext>
            </a:extLst>
          </p:cNvPr>
          <p:cNvSpPr txBox="1"/>
          <p:nvPr/>
        </p:nvSpPr>
        <p:spPr>
          <a:xfrm>
            <a:off x="2015614" y="6222577"/>
            <a:ext cx="5137354" cy="39370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>
              <a:spcAft>
                <a:spcPts val="0"/>
              </a:spcAft>
            </a:pPr>
            <a:r>
              <a:rPr lang="en-US" sz="2000" dirty="0">
                <a:solidFill>
                  <a:srgbClr val="FEFEFE"/>
                </a:solidFill>
                <a:effectLst/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International Virtual Observatory Alliance</a:t>
            </a:r>
            <a:endParaRPr lang="en-GB" sz="2000" dirty="0">
              <a:solidFill>
                <a:srgbClr val="FEFEFE"/>
              </a:solidFill>
              <a:effectLst/>
              <a:latin typeface="TeXGyreHeros-Regular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" name="officeArt object">
            <a:extLst>
              <a:ext uri="{FF2B5EF4-FFF2-40B4-BE49-F238E27FC236}">
                <a16:creationId xmlns:a16="http://schemas.microsoft.com/office/drawing/2014/main" xmlns="" id="{2CCB6F89-025C-3E4B-A884-9DADE95875C5}"/>
              </a:ext>
            </a:extLst>
          </p:cNvPr>
          <p:cNvSpPr txBox="1"/>
          <p:nvPr/>
        </p:nvSpPr>
        <p:spPr>
          <a:xfrm>
            <a:off x="342999" y="277005"/>
            <a:ext cx="10251428" cy="78660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b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400" i="1" dirty="0" smtClean="0">
                <a:solidFill>
                  <a:srgbClr val="444247"/>
                </a:solidFill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In the absence of costly infrastructure </a:t>
            </a:r>
            <a:r>
              <a:rPr lang="en-US" sz="2400" b="1" i="1" dirty="0" smtClean="0">
                <a:solidFill>
                  <a:srgbClr val="444247"/>
                </a:solidFill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VO tools </a:t>
            </a:r>
            <a:r>
              <a:rPr lang="en-US" sz="2400" i="1" dirty="0" smtClean="0">
                <a:solidFill>
                  <a:srgbClr val="444247"/>
                </a:solidFill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provide access to astronomy teaching and research</a:t>
            </a:r>
            <a:endParaRPr lang="en-GB" sz="2800" i="1" dirty="0">
              <a:solidFill>
                <a:srgbClr val="444247"/>
              </a:solidFill>
              <a:effectLst/>
              <a:latin typeface="TeXGyreHeros-Italic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85" y="1289576"/>
            <a:ext cx="3383274" cy="22555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41" y="2979777"/>
            <a:ext cx="3156946" cy="21046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5841951" y="5217270"/>
            <a:ext cx="5388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Garamond" charset="0"/>
                <a:ea typeface="Garamond" charset="0"/>
                <a:cs typeface="Garamond" charset="0"/>
              </a:rPr>
              <a:t>Astrolab</a:t>
            </a:r>
            <a:r>
              <a:rPr lang="en-US" dirty="0" smtClean="0">
                <a:latin typeface="Garamond" charset="0"/>
                <a:ea typeface="Garamond" charset="0"/>
                <a:cs typeface="Garamond" charset="0"/>
              </a:rPr>
              <a:t> @ </a:t>
            </a:r>
            <a:r>
              <a:rPr lang="en-US" dirty="0" err="1" smtClean="0">
                <a:latin typeface="Garamond" charset="0"/>
                <a:ea typeface="Garamond" charset="0"/>
                <a:cs typeface="Garamond" charset="0"/>
              </a:rPr>
              <a:t>Copperbelt</a:t>
            </a:r>
            <a:r>
              <a:rPr lang="en-US" dirty="0" smtClean="0">
                <a:latin typeface="Garamond" charset="0"/>
                <a:ea typeface="Garamond" charset="0"/>
                <a:cs typeface="Garamond" charset="0"/>
              </a:rPr>
              <a:t> University</a:t>
            </a:r>
            <a:r>
              <a:rPr lang="en-US" dirty="0">
                <a:latin typeface="Garamond" charset="0"/>
                <a:ea typeface="Garamond" charset="0"/>
                <a:cs typeface="Garamond" charset="0"/>
              </a:rPr>
              <a:t>, </a:t>
            </a:r>
            <a:r>
              <a:rPr lang="en-US" dirty="0" smtClean="0">
                <a:latin typeface="Garamond" charset="0"/>
                <a:ea typeface="Garamond" charset="0"/>
                <a:cs typeface="Garamond" charset="0"/>
              </a:rPr>
              <a:t>Zambia - 2016</a:t>
            </a:r>
            <a:endParaRPr lang="en-US" dirty="0">
              <a:latin typeface="Garamond" charset="0"/>
              <a:ea typeface="Garamond" charset="0"/>
              <a:cs typeface="Garamond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2" t="21815" r="699"/>
          <a:stretch/>
        </p:blipFill>
        <p:spPr>
          <a:xfrm>
            <a:off x="7152968" y="1529411"/>
            <a:ext cx="3657600" cy="21443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021" y="2884052"/>
            <a:ext cx="3445466" cy="22960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TextBox 16"/>
          <p:cNvSpPr txBox="1"/>
          <p:nvPr/>
        </p:nvSpPr>
        <p:spPr>
          <a:xfrm>
            <a:off x="373405" y="5231807"/>
            <a:ext cx="4968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Garamond" charset="0"/>
                <a:ea typeface="Garamond" charset="0"/>
                <a:cs typeface="Garamond" charset="0"/>
              </a:rPr>
              <a:t>Astrolab</a:t>
            </a:r>
            <a:r>
              <a:rPr lang="en-US" dirty="0" smtClean="0">
                <a:latin typeface="Garamond" charset="0"/>
                <a:ea typeface="Garamond" charset="0"/>
                <a:cs typeface="Garamond" charset="0"/>
              </a:rPr>
              <a:t> @ Zululand University, South Africa - 2018</a:t>
            </a:r>
            <a:endParaRPr lang="en-US" dirty="0">
              <a:latin typeface="Garamond" charset="0"/>
              <a:ea typeface="Garamond" charset="0"/>
              <a:cs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08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84</Words>
  <Application>Microsoft Macintosh PowerPoint</Application>
  <PresentationFormat>Custom</PresentationFormat>
  <Paragraphs>9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Patricia Whitelock</cp:lastModifiedBy>
  <cp:revision>34</cp:revision>
  <dcterms:created xsi:type="dcterms:W3CDTF">2018-06-25T20:49:30Z</dcterms:created>
  <dcterms:modified xsi:type="dcterms:W3CDTF">2018-08-01T07:35:18Z</dcterms:modified>
</cp:coreProperties>
</file>