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4247"/>
    <a:srgbClr val="63686B"/>
    <a:srgbClr val="E1EDF2"/>
    <a:srgbClr val="CACED0"/>
    <a:srgbClr val="314B66"/>
    <a:srgbClr val="E15F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30"/>
    <p:restoredTop sz="94674"/>
  </p:normalViewPr>
  <p:slideViewPr>
    <p:cSldViewPr snapToGrid="0" snapToObjects="1">
      <p:cViewPr varScale="1">
        <p:scale>
          <a:sx n="131" d="100"/>
          <a:sy n="131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8283B-DDF4-6347-A5CE-CCA685B507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03D2F-E0B7-A444-8961-B97FBCD365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F62C6-14C1-A747-B73D-1C5BBC450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8/10/18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00107-7547-654B-BC5C-E04FC8E11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08A01-F79C-1B45-8C68-E9EBE1A13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32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CBBAE-7CE6-BA47-9078-0489F85F1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F84A48-2923-AF47-AF2E-6478175D5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B0F85-7BA9-7346-AC2B-C9936DA71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8/10/18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26906-7A5E-B041-A05F-31D6E93F4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AD423-4C2A-8C4C-A8FD-00638628A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4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DDBE6F-820D-3246-A819-9BC90D8100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52E862-4600-C949-8A00-4344AFF80C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E662C-D139-6A46-82C2-7FB139D1B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8/10/18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5BE61-3E58-334C-BDF0-193E36A01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39CA0-657A-454B-B9D7-064CF06D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16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A13FA-14B6-9841-AB76-4007DF522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04F64-8791-D141-A991-206FDFC9C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053D1-4756-904F-956A-BD6EC8BB8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8/10/18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D8FCE-2F9A-824D-8F86-D4FC4407A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F7662-A03F-BA4F-81FD-1A0A882A7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13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9DE9A-674D-FA42-A794-5B9BBC027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AA35E-1524-8844-8C4F-6121B4D1D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5E406-FE2F-1745-9F62-D1409F821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8/10/18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0982F-79D7-8C47-B74B-63D5DA60B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FD022-1998-0F4D-A4F7-197FA06E4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30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8677F-52A2-D04A-911B-BBAD1731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C10DB-7E1D-8A45-BCC2-345DC1B9DC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5473B2-A807-0C4E-A337-FC197A230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887B11-BBF2-9849-B5EA-8DB4D9417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8/10/18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2290D-4B43-B141-9B20-EE9338B8C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46D73F-8E87-414A-9098-F9B7A76B8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99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43B9B-44D1-6F4F-94C8-063F3197A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C0E634-D35F-EC40-8CAB-44DC1AD2C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E64143-67E2-A349-882C-2AD8F93601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D3336A-16A1-4548-BEED-CECD72B379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317EBC-B496-AB46-BE94-6C6E7D82D5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20C1C4-4CB6-F040-B014-E6FF14ADF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8/10/18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23296E-447A-AB48-8254-C198D07EE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3ACFE7-5BE2-FB49-A83E-9C31E4F56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495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18CF2-2A80-5B4A-9BA9-80C198235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FAB2B2-CDB5-A641-B1D2-6E6A25828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8/10/18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8374F3-C235-3645-984B-D2120F850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F3BF93-8221-454C-BECB-36D29339A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85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1D2593-F22A-2849-8367-331C97931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8/10/18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F1DB44-A815-B34F-AC70-341B3FC5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4C87A7-0390-134D-8DFB-EBADC13E3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16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DAA61-1A64-7548-AA4C-2A291F425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C9460-D0D8-A849-97E9-573BA9D67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2074D6-0DE2-4549-B73D-A16B0E9E7A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F50E06-637D-6344-A2C5-426AA5091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8/10/18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72A93A-75B8-AE48-8081-44955660E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E536B-1101-404C-B50C-78619A5B7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96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AA533-5C8C-AF46-B4C8-66521787A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830C74-9A32-B84D-B6DF-819DE86282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17207-2990-7A47-9ABE-C792C15D74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F835A-BEA8-E14C-B328-26ED2BEA4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8/10/18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88E172-89DA-0F48-A794-152A37BA7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D0A041-947F-6E48-A3D6-8C63AFD7F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92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5A932D-3900-F540-90F7-E370A7B82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7C04F4-194A-2342-90EE-D23917C6B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76BA1-2548-C740-8E56-4C43C9E79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6638A-AFEB-0940-8930-CAE8364EABA5}" type="datetimeFigureOut">
              <a:rPr lang="en-US" smtClean="0"/>
              <a:t>8/10/18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D08F5-ABAD-E94E-98FB-DD0457FDE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7154D-A0A1-0C41-8E00-0D831A5762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1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emf"/><Relationship Id="rId7" Type="http://schemas.openxmlformats.org/officeDocument/2006/relationships/image" Target="../media/image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78D0696-5B8D-C540-9D6F-38B260A6D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931119" cy="7398389"/>
          </a:xfrm>
          <a:prstGeom prst="rect">
            <a:avLst/>
          </a:prstGeom>
        </p:spPr>
      </p:pic>
      <p:sp>
        <p:nvSpPr>
          <p:cNvPr id="12" name="officeArt object">
            <a:extLst>
              <a:ext uri="{FF2B5EF4-FFF2-40B4-BE49-F238E27FC236}">
                <a16:creationId xmlns:a16="http://schemas.microsoft.com/office/drawing/2014/main" id="{E8F03B07-76F5-9147-8DE5-7D8DA951DFC8}"/>
              </a:ext>
            </a:extLst>
          </p:cNvPr>
          <p:cNvSpPr/>
          <p:nvPr/>
        </p:nvSpPr>
        <p:spPr>
          <a:xfrm>
            <a:off x="5312" y="-2"/>
            <a:ext cx="11336198" cy="5751873"/>
          </a:xfrm>
          <a:prstGeom prst="rect">
            <a:avLst/>
          </a:prstGeom>
          <a:solidFill>
            <a:srgbClr val="000000">
              <a:alpha val="70000"/>
            </a:srgbClr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" name="officeArt object">
            <a:extLst>
              <a:ext uri="{FF2B5EF4-FFF2-40B4-BE49-F238E27FC236}">
                <a16:creationId xmlns:a16="http://schemas.microsoft.com/office/drawing/2014/main" id="{C6D1D9FF-5ABE-DB40-9F21-6A31A8AF000D}"/>
              </a:ext>
            </a:extLst>
          </p:cNvPr>
          <p:cNvSpPr/>
          <p:nvPr/>
        </p:nvSpPr>
        <p:spPr>
          <a:xfrm>
            <a:off x="0" y="0"/>
            <a:ext cx="11002298" cy="5446856"/>
          </a:xfrm>
          <a:prstGeom prst="rect">
            <a:avLst/>
          </a:prstGeom>
          <a:solidFill>
            <a:srgbClr val="444247"/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5" name="officeArt object">
            <a:extLst>
              <a:ext uri="{FF2B5EF4-FFF2-40B4-BE49-F238E27FC236}">
                <a16:creationId xmlns:a16="http://schemas.microsoft.com/office/drawing/2014/main" id="{793E6998-34CE-9D44-AC26-0CF21D9837DE}"/>
              </a:ext>
            </a:extLst>
          </p:cNvPr>
          <p:cNvSpPr txBox="1"/>
          <p:nvPr/>
        </p:nvSpPr>
        <p:spPr>
          <a:xfrm>
            <a:off x="656530" y="218063"/>
            <a:ext cx="6619341" cy="172533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b">
            <a:noAutofit/>
          </a:bodyPr>
          <a:lstStyle/>
          <a:p>
            <a:pPr>
              <a:spcAft>
                <a:spcPts val="0"/>
              </a:spcAft>
            </a:pPr>
            <a:r>
              <a:rPr lang="en-US" sz="4000" dirty="0">
                <a:solidFill>
                  <a:srgbClr val="FFFFFF"/>
                </a:solidFill>
                <a:effectLst/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European Virtual Observatory</a:t>
            </a:r>
          </a:p>
          <a:p>
            <a:pPr>
              <a:spcAft>
                <a:spcPts val="0"/>
              </a:spcAft>
            </a:pPr>
            <a:endParaRPr lang="en-GB" sz="4000" dirty="0">
              <a:solidFill>
                <a:srgbClr val="FFFFFF"/>
              </a:solidFill>
              <a:effectLst/>
              <a:latin typeface="TeX Gyre Heros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officeArt object">
            <a:extLst>
              <a:ext uri="{FF2B5EF4-FFF2-40B4-BE49-F238E27FC236}">
                <a16:creationId xmlns:a16="http://schemas.microsoft.com/office/drawing/2014/main" id="{678681BB-C9B7-124B-87E5-4465C18A90CF}"/>
              </a:ext>
            </a:extLst>
          </p:cNvPr>
          <p:cNvSpPr txBox="1"/>
          <p:nvPr/>
        </p:nvSpPr>
        <p:spPr>
          <a:xfrm>
            <a:off x="656530" y="1468839"/>
            <a:ext cx="7027380" cy="3390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b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US" sz="2400" i="1" dirty="0">
                <a:solidFill>
                  <a:srgbClr val="FEFFFF"/>
                </a:solidFill>
                <a:effectLst/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Euro-VO</a:t>
            </a:r>
            <a:endParaRPr lang="en-GB" sz="2800" i="1" dirty="0">
              <a:solidFill>
                <a:srgbClr val="FEFFFF"/>
              </a:solidFill>
              <a:effectLst/>
              <a:latin typeface="TeXGyreHeros-Italic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7D7CB3-19BF-E348-ACDB-1C63898C57E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19" y="6030679"/>
            <a:ext cx="1310640" cy="73152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" name="Shape 1073741847">
            <a:extLst>
              <a:ext uri="{FF2B5EF4-FFF2-40B4-BE49-F238E27FC236}">
                <a16:creationId xmlns:a16="http://schemas.microsoft.com/office/drawing/2014/main" id="{2B3AC850-AA0C-E54B-AC85-47F1DBA7E28A}"/>
              </a:ext>
            </a:extLst>
          </p:cNvPr>
          <p:cNvSpPr txBox="1"/>
          <p:nvPr/>
        </p:nvSpPr>
        <p:spPr>
          <a:xfrm>
            <a:off x="2015614" y="6222577"/>
            <a:ext cx="5137354" cy="393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spcAft>
                <a:spcPts val="0"/>
              </a:spcAft>
            </a:pPr>
            <a:r>
              <a: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International Virtual Observatory Alliance</a:t>
            </a:r>
            <a:endParaRPr lang="en-GB" sz="2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eXGyreHeros-Regular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officeArt object">
            <a:extLst>
              <a:ext uri="{FF2B5EF4-FFF2-40B4-BE49-F238E27FC236}">
                <a16:creationId xmlns:a16="http://schemas.microsoft.com/office/drawing/2014/main" id="{E1BF215A-F012-6846-B485-91037C342F77}"/>
              </a:ext>
            </a:extLst>
          </p:cNvPr>
          <p:cNvSpPr txBox="1"/>
          <p:nvPr/>
        </p:nvSpPr>
        <p:spPr>
          <a:xfrm>
            <a:off x="6913852" y="6413227"/>
            <a:ext cx="4934320" cy="2844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r">
              <a:spcAft>
                <a:spcPts val="0"/>
              </a:spcAft>
            </a:pPr>
            <a:r>
              <a:rPr lang="en-US" sz="10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Image credit: CDS</a:t>
            </a:r>
            <a:endParaRPr lang="en-GB" sz="1000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eXGyreHeros-Italic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officeArt object">
            <a:extLst>
              <a:ext uri="{FF2B5EF4-FFF2-40B4-BE49-F238E27FC236}">
                <a16:creationId xmlns:a16="http://schemas.microsoft.com/office/drawing/2014/main" id="{497810CA-2C27-F04D-B573-1868F1AE9B4F}"/>
              </a:ext>
            </a:extLst>
          </p:cNvPr>
          <p:cNvSpPr txBox="1"/>
          <p:nvPr/>
        </p:nvSpPr>
        <p:spPr>
          <a:xfrm>
            <a:off x="656530" y="3049528"/>
            <a:ext cx="4938896" cy="19561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b" anchorCtr="0">
            <a:noAutofit/>
          </a:bodyPr>
          <a:lstStyle/>
          <a:p>
            <a:r>
              <a:rPr lang="en-GB" sz="2000" b="1" i="1" dirty="0">
                <a:solidFill>
                  <a:schemeClr val="bg1"/>
                </a:solidFill>
              </a:rPr>
              <a:t>EURO-VO</a:t>
            </a:r>
            <a:r>
              <a:rPr lang="en-GB" sz="2000" i="1" dirty="0">
                <a:solidFill>
                  <a:schemeClr val="bg1"/>
                </a:solidFill>
              </a:rPr>
              <a:t>  supports the utilization of VO tools and services by the scientific community, technology take-up and VO compliant resource provision, and building of the technical infrastructure. 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040A2B2-E4F3-D448-A7A5-3215653D9ADD}"/>
              </a:ext>
            </a:extLst>
          </p:cNvPr>
          <p:cNvGrpSpPr/>
          <p:nvPr/>
        </p:nvGrpSpPr>
        <p:grpSpPr>
          <a:xfrm>
            <a:off x="4170220" y="1943399"/>
            <a:ext cx="5694304" cy="1082079"/>
            <a:chOff x="4822723" y="1730477"/>
            <a:chExt cx="6041922" cy="952569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99FF5F89-30A9-ED4E-B43C-ACDE1EFE3219}"/>
                </a:ext>
              </a:extLst>
            </p:cNvPr>
            <p:cNvSpPr/>
            <p:nvPr/>
          </p:nvSpPr>
          <p:spPr>
            <a:xfrm>
              <a:off x="4822723" y="1730477"/>
              <a:ext cx="6041922" cy="95256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9ECA3BB-93C3-2841-9CB1-3811E8B22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53583" y="1839998"/>
              <a:ext cx="5717855" cy="7388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6579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826AEB-D4DF-4746-8165-CD2D6693F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931119" cy="7398389"/>
          </a:xfrm>
          <a:prstGeom prst="rect">
            <a:avLst/>
          </a:prstGeom>
        </p:spPr>
      </p:pic>
      <p:sp>
        <p:nvSpPr>
          <p:cNvPr id="3" name="officeArt object">
            <a:extLst>
              <a:ext uri="{FF2B5EF4-FFF2-40B4-BE49-F238E27FC236}">
                <a16:creationId xmlns:a16="http://schemas.microsoft.com/office/drawing/2014/main" id="{C71287FA-AECA-4848-B9AD-71AF1EA1A68C}"/>
              </a:ext>
            </a:extLst>
          </p:cNvPr>
          <p:cNvSpPr/>
          <p:nvPr/>
        </p:nvSpPr>
        <p:spPr>
          <a:xfrm>
            <a:off x="0" y="18654"/>
            <a:ext cx="11336198" cy="5751873"/>
          </a:xfrm>
          <a:prstGeom prst="rect">
            <a:avLst/>
          </a:prstGeom>
          <a:solidFill>
            <a:srgbClr val="000000">
              <a:alpha val="70000"/>
            </a:srgbClr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7D7CB3-19BF-E348-ACDB-1C63898C57E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19" y="6030679"/>
            <a:ext cx="1310640" cy="73152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" name="Shape 1073741847">
            <a:extLst>
              <a:ext uri="{FF2B5EF4-FFF2-40B4-BE49-F238E27FC236}">
                <a16:creationId xmlns:a16="http://schemas.microsoft.com/office/drawing/2014/main" id="{2B3AC850-AA0C-E54B-AC85-47F1DBA7E28A}"/>
              </a:ext>
            </a:extLst>
          </p:cNvPr>
          <p:cNvSpPr txBox="1"/>
          <p:nvPr/>
        </p:nvSpPr>
        <p:spPr>
          <a:xfrm>
            <a:off x="2015614" y="6222577"/>
            <a:ext cx="5137354" cy="393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spcAft>
                <a:spcPts val="0"/>
              </a:spcAft>
            </a:pPr>
            <a:r>
              <a:rPr lang="en-US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International Virtual Observatory Alliance</a:t>
            </a:r>
            <a:endParaRPr lang="en-GB" sz="2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eXGyreHeros-Regular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officeArt object">
            <a:extLst>
              <a:ext uri="{FF2B5EF4-FFF2-40B4-BE49-F238E27FC236}">
                <a16:creationId xmlns:a16="http://schemas.microsoft.com/office/drawing/2014/main" id="{E1BF215A-F012-6846-B485-91037C342F77}"/>
              </a:ext>
            </a:extLst>
          </p:cNvPr>
          <p:cNvSpPr txBox="1"/>
          <p:nvPr/>
        </p:nvSpPr>
        <p:spPr>
          <a:xfrm>
            <a:off x="7624767" y="6468000"/>
            <a:ext cx="4934320" cy="2844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r">
              <a:spcAft>
                <a:spcPts val="0"/>
              </a:spcAft>
            </a:pPr>
            <a:r>
              <a:rPr lang="en-US" sz="10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Image  credit: CDS</a:t>
            </a:r>
            <a:endParaRPr lang="en-GB" sz="1000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eXGyreHeros-Italic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" name="officeArt object">
            <a:extLst>
              <a:ext uri="{FF2B5EF4-FFF2-40B4-BE49-F238E27FC236}">
                <a16:creationId xmlns:a16="http://schemas.microsoft.com/office/drawing/2014/main" id="{DFAF5B87-DC81-1E49-A9C9-B4B71EB82333}"/>
              </a:ext>
            </a:extLst>
          </p:cNvPr>
          <p:cNvSpPr txBox="1"/>
          <p:nvPr/>
        </p:nvSpPr>
        <p:spPr>
          <a:xfrm>
            <a:off x="7624767" y="5017273"/>
            <a:ext cx="4059268" cy="502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b" anchorCtr="0">
            <a:noAutofit/>
          </a:bodyPr>
          <a:lstStyle/>
          <a:p>
            <a:pPr algn="ctr"/>
            <a:r>
              <a:rPr lang="en-US" sz="28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http://euro-</a:t>
            </a:r>
            <a:r>
              <a:rPr lang="en-US" sz="2800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vo.org</a:t>
            </a:r>
            <a:endParaRPr lang="en-US" sz="2800" b="1" i="1" dirty="0">
              <a:solidFill>
                <a:schemeClr val="accent1">
                  <a:lumMod val="60000"/>
                  <a:lumOff val="40000"/>
                </a:schemeClr>
              </a:solidFill>
              <a:latin typeface="TeX Gyre Heros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25BC93-4946-9949-B514-2F7FA8FC2CE1}"/>
              </a:ext>
            </a:extLst>
          </p:cNvPr>
          <p:cNvSpPr/>
          <p:nvPr/>
        </p:nvSpPr>
        <p:spPr>
          <a:xfrm>
            <a:off x="5954775" y="144538"/>
            <a:ext cx="54866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Euro-VO Supports Data Providers:</a:t>
            </a:r>
          </a:p>
          <a:p>
            <a:pPr algn="ctr"/>
            <a:r>
              <a:rPr lang="en-US" i="1" dirty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Technical forums and coordination of requirement gathering and support of implementation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2AEDFE-E148-4A42-B732-C63F4B580EBE}"/>
              </a:ext>
            </a:extLst>
          </p:cNvPr>
          <p:cNvSpPr/>
          <p:nvPr/>
        </p:nvSpPr>
        <p:spPr>
          <a:xfrm>
            <a:off x="-43541" y="337065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i="1" dirty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Data Provider Forums and Training Events</a:t>
            </a:r>
          </a:p>
          <a:p>
            <a:pPr algn="ctr"/>
            <a:r>
              <a:rPr lang="en-US" b="1" i="1" dirty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</a:t>
            </a:r>
          </a:p>
          <a:p>
            <a:pPr>
              <a:spcAft>
                <a:spcPts val="0"/>
              </a:spcAft>
            </a:pPr>
            <a:endParaRPr lang="en-US" i="1" dirty="0">
              <a:solidFill>
                <a:srgbClr val="FEFFFF"/>
              </a:solidFill>
              <a:latin typeface="TeX Gyre Heros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FC1804-52C6-B641-B36C-2D6FDEC20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748" y="1583930"/>
            <a:ext cx="2581169" cy="3623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ADA8EB-0637-F242-8879-92F5778642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966" y="3110493"/>
            <a:ext cx="5378350" cy="25474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6C046EF-7201-FD44-BC70-2C5EDF2702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142" y="1583930"/>
            <a:ext cx="2304467" cy="15265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7421B21-A319-4C40-813D-791B277E92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0467" y="4146156"/>
            <a:ext cx="1408957" cy="100128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B4FA6C1-33C0-F945-AAA2-CD6BEFBC55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4519" y="4541659"/>
            <a:ext cx="2262968" cy="29240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D9F8564-FC3E-1843-BA49-A2EC7D1B12DA}"/>
              </a:ext>
            </a:extLst>
          </p:cNvPr>
          <p:cNvSpPr/>
          <p:nvPr/>
        </p:nvSpPr>
        <p:spPr>
          <a:xfrm>
            <a:off x="169966" y="136490"/>
            <a:ext cx="55568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Virtual Observatory Schools and tutorials        </a:t>
            </a:r>
          </a:p>
          <a:p>
            <a:pPr algn="ctr"/>
            <a:endParaRPr lang="en-US" i="1" dirty="0">
              <a:solidFill>
                <a:srgbClr val="FEFFFF"/>
              </a:solidFill>
              <a:latin typeface="TeX Gyre Heros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spcAft>
                <a:spcPts val="0"/>
              </a:spcAft>
            </a:pPr>
            <a:r>
              <a:rPr lang="en-US" i="1" dirty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Learn how to use VO tools for your own science!</a:t>
            </a:r>
          </a:p>
          <a:p>
            <a:pPr algn="ctr">
              <a:spcAft>
                <a:spcPts val="0"/>
              </a:spcAft>
            </a:pPr>
            <a:r>
              <a:rPr lang="en-US" i="1" dirty="0" err="1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Aladin</a:t>
            </a:r>
            <a:r>
              <a:rPr lang="en-US" i="1" dirty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, TOPCAT, VOSA, ADQL queries, 100s of VO services  and much more.</a:t>
            </a:r>
          </a:p>
          <a:p>
            <a:pPr algn="ctr">
              <a:spcAft>
                <a:spcPts val="0"/>
              </a:spcAft>
            </a:pPr>
            <a:endParaRPr lang="en-US" i="1" dirty="0">
              <a:solidFill>
                <a:srgbClr val="FEFFFF"/>
              </a:solidFill>
              <a:latin typeface="TeX Gyre Heros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4A707B4-538F-1041-A2E3-C42E5BC26224}"/>
              </a:ext>
            </a:extLst>
          </p:cNvPr>
          <p:cNvSpPr/>
          <p:nvPr/>
        </p:nvSpPr>
        <p:spPr>
          <a:xfrm>
            <a:off x="5902169" y="3222826"/>
            <a:ext cx="54866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Supported via European projects:</a:t>
            </a:r>
          </a:p>
          <a:p>
            <a:pPr algn="ctr"/>
            <a:r>
              <a:rPr lang="en-US" i="1" dirty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Euro-VO has been supported by EC funded projects, the current one being the H2020 ASTERICS Cluster (WP4)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3EE95D-5ED8-574D-8990-3EBB22C09488}"/>
              </a:ext>
            </a:extLst>
          </p:cNvPr>
          <p:cNvSpPr/>
          <p:nvPr/>
        </p:nvSpPr>
        <p:spPr>
          <a:xfrm>
            <a:off x="5764696" y="1742788"/>
            <a:ext cx="54866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Support of technical work to build the VO:</a:t>
            </a:r>
          </a:p>
          <a:p>
            <a:pPr algn="ctr"/>
            <a:r>
              <a:rPr lang="en-US" i="1" dirty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Participation in IVOA to make the standards, and</a:t>
            </a:r>
          </a:p>
          <a:p>
            <a:pPr algn="ctr"/>
            <a:r>
              <a:rPr lang="en-US" i="1" dirty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building VO compliant tools for science</a:t>
            </a:r>
          </a:p>
        </p:txBody>
      </p:sp>
    </p:spTree>
    <p:extLst>
      <p:ext uri="{BB962C8B-B14F-4D97-AF65-F5344CB8AC3E}">
        <p14:creationId xmlns:p14="http://schemas.microsoft.com/office/powerpoint/2010/main" val="168396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</TotalTime>
  <Words>131</Words>
  <Application>Microsoft Macintosh PowerPoint</Application>
  <PresentationFormat>Widescreen</PresentationFormat>
  <Paragraphs>21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0" baseType="lpstr">
      <vt:lpstr>Arial Unicode MS</vt:lpstr>
      <vt:lpstr>Arial</vt:lpstr>
      <vt:lpstr>Calibri</vt:lpstr>
      <vt:lpstr>Calibri Light</vt:lpstr>
      <vt:lpstr>TeX Gyre Heros</vt:lpstr>
      <vt:lpstr>TeXGyreHeros-Italic</vt:lpstr>
      <vt:lpstr>TeXGyreHeros-Regular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Mark Allen</cp:lastModifiedBy>
  <cp:revision>36</cp:revision>
  <dcterms:created xsi:type="dcterms:W3CDTF">2018-06-25T20:49:30Z</dcterms:created>
  <dcterms:modified xsi:type="dcterms:W3CDTF">2018-08-10T15:17:31Z</dcterms:modified>
</cp:coreProperties>
</file>