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6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41" autoAdjust="0"/>
  </p:normalViewPr>
  <p:slideViewPr>
    <p:cSldViewPr snapToGrid="0" snapToObjects="1">
      <p:cViewPr varScale="1">
        <p:scale>
          <a:sx n="83" d="100"/>
          <a:sy n="83" d="100"/>
        </p:scale>
        <p:origin x="-10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C0807-8FED-430D-A43E-75F1391A05B5}" type="datetimeFigureOut">
              <a:rPr lang="en-GB" smtClean="0"/>
              <a:t>31/07/2018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24478-7A30-46CA-A090-ACCF0FE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9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8283B-DDF4-6347-A5CE-CCA685B50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903D2F-E0B7-A444-8961-B97FBCD3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BF62C6-14C1-A747-B73D-1C5BBC4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A00107-7547-654B-BC5C-E04FC8E1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908A01-F79C-1B45-8C68-E9EBE1A1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3CBBAE-7CE6-BA47-9078-0489F85F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F84A48-2923-AF47-AF2E-6478175D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4B0F85-7BA9-7346-AC2B-C9936DA7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E26906-7A5E-B041-A05F-31D6E93F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6AD423-4C2A-8C4C-A8FD-0063862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DDDBE6F-820D-3246-A819-9BC90D810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52E862-4600-C949-8A00-4344AFF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4E662C-D139-6A46-82C2-7FB139D1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65BE61-3E58-334C-BDF0-193E36A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139CA0-657A-454B-B9D7-064CF06D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A13FA-14B6-9841-AB76-4007DF52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404F64-8791-D141-A991-206FDFC9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8053D1-4756-904F-956A-BD6EC8B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9D8FCE-2F9A-824D-8F86-D4FC440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CF7662-A03F-BA4F-81FD-1A0A882A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C9DE9A-674D-FA42-A794-5B9BBC0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4AA35E-1524-8844-8C4F-6121B4D1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F5E406-FE2F-1745-9F62-D1409F8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00982F-79D7-8C47-B74B-63D5DA60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2FD022-1998-0F4D-A4F7-197FA06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28677F-52A2-D04A-911B-BBAD1731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5C10DB-7E1D-8A45-BCC2-345DC1B9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5473B2-A807-0C4E-A337-FC197A23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887B11-BBF2-9849-B5EA-8DB4D941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D2290D-4B43-B141-9B20-EE9338B8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46D73F-8E87-414A-9098-F9B7A76B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743B9B-44D1-6F4F-94C8-063F319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C0E634-D35F-EC40-8CAB-44DC1AD2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E64143-67E2-A349-882C-2AD8F9360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5D3336A-16A1-4548-BEED-CECD72B37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5317EBC-B496-AB46-BE94-6C6E7D82D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20C1C4-4CB6-F040-B014-E6FF14A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323296E-447A-AB48-8254-C198D07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E3ACFE7-5BE2-FB49-A83E-9C31E4F5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E18CF2-2A80-5B4A-9BA9-80C1982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FAB2B2-CDB5-A641-B1D2-6E6A258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68374F3-C235-3645-984B-D2120F85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F3BF93-8221-454C-BECB-36D29339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61D2593-F22A-2849-8367-331C979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8F1DB44-A815-B34F-AC70-341B3FC5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4C87A7-0390-134D-8DFB-EBADC13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7DAA61-1A64-7548-AA4C-2A291F42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0C9460-D0D8-A849-97E9-573BA9D6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2074D6-0DE2-4549-B73D-A16B0E9E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F50E06-637D-6344-A2C5-426AA509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72A93A-75B8-AE48-8081-44955660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5E536B-1101-404C-B50C-78619A5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1AA533-5C8C-AF46-B4C8-66521787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5830C74-9A32-B84D-B6DF-819DE862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C17207-2990-7A47-9ABE-C792C15D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4F835A-BEA8-E14C-B328-26ED2BEA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88E172-89DA-0F48-A794-152A37B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D0A041-947F-6E48-A3D6-8C63AFD7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" y="-1"/>
            <a:ext cx="12191754" cy="68581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5A932D-3900-F540-90F7-E370A7B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7C04F4-194A-2342-90EE-D23917C6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176BA1-2548-C740-8E56-4C43C9E7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638A-AFEB-0940-8930-CAE8364EABA5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3D08F5-ABAD-E94E-98FB-DD0457FD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C7154D-A0A1-0C41-8E00-0D831A576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fficeArt object">
            <a:extLst>
              <a:ext uri="{FF2B5EF4-FFF2-40B4-BE49-F238E27FC236}">
                <a16:creationId xmlns="" xmlns:a16="http://schemas.microsoft.com/office/drawing/2014/main" id="{C71287FA-AECA-4848-B9AD-71AF1EA1A68C}"/>
              </a:ext>
            </a:extLst>
          </p:cNvPr>
          <p:cNvSpPr/>
          <p:nvPr/>
        </p:nvSpPr>
        <p:spPr>
          <a:xfrm>
            <a:off x="5312" y="-2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fficeArt object">
            <a:extLst>
              <a:ext uri="{FF2B5EF4-FFF2-40B4-BE49-F238E27FC236}">
                <a16:creationId xmlns=""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-1" y="0"/>
            <a:ext cx="11002298" cy="5446856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officeArt object">
            <a:extLst>
              <a:ext uri="{FF2B5EF4-FFF2-40B4-BE49-F238E27FC236}">
                <a16:creationId xmlns="" xmlns:a16="http://schemas.microsoft.com/office/drawing/2014/main" id="{793E6998-34CE-9D44-AC26-0CF21D9837DE}"/>
              </a:ext>
            </a:extLst>
          </p:cNvPr>
          <p:cNvSpPr txBox="1"/>
          <p:nvPr/>
        </p:nvSpPr>
        <p:spPr>
          <a:xfrm>
            <a:off x="656530" y="218063"/>
            <a:ext cx="5892551" cy="1634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FF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European Space Agency </a:t>
            </a:r>
            <a:endParaRPr lang="en-US" sz="4000" dirty="0">
              <a:solidFill>
                <a:srgbClr val="FF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GB" sz="4000" dirty="0">
              <a:solidFill>
                <a:srgbClr val="FF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officeArt object">
            <a:extLst>
              <a:ext uri="{FF2B5EF4-FFF2-40B4-BE49-F238E27FC236}">
                <a16:creationId xmlns="" xmlns:a16="http://schemas.microsoft.com/office/drawing/2014/main" id="{678681BB-C9B7-124B-87E5-4465C18A90CF}"/>
              </a:ext>
            </a:extLst>
          </p:cNvPr>
          <p:cNvSpPr txBox="1"/>
          <p:nvPr/>
        </p:nvSpPr>
        <p:spPr>
          <a:xfrm>
            <a:off x="656530" y="1302642"/>
            <a:ext cx="4938896" cy="339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ESAC Science Data Centre (ESDC)</a:t>
            </a: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73741847">
            <a:extLst>
              <a:ext uri="{FF2B5EF4-FFF2-40B4-BE49-F238E27FC236}">
                <a16:creationId xmlns=""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/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66" y="2930218"/>
            <a:ext cx="4496150" cy="16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fficeArt object">
            <a:extLst>
              <a:ext uri="{FF2B5EF4-FFF2-40B4-BE49-F238E27FC236}">
                <a16:creationId xmlns="" xmlns:a16="http://schemas.microsoft.com/office/drawing/2014/main" id="{678681BB-C9B7-124B-87E5-4465C18A90CF}"/>
              </a:ext>
            </a:extLst>
          </p:cNvPr>
          <p:cNvSpPr txBox="1"/>
          <p:nvPr/>
        </p:nvSpPr>
        <p:spPr>
          <a:xfrm>
            <a:off x="656529" y="1950222"/>
            <a:ext cx="9750887" cy="353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Presenting, Promoting</a:t>
            </a: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and Preserving Reliable Space Science Data</a:t>
            </a:r>
            <a:r>
              <a:rPr lang="en-US" sz="2400" i="1" dirty="0" smtClean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officeArt object">
            <a:extLst>
              <a:ext uri="{FF2B5EF4-FFF2-40B4-BE49-F238E27FC236}">
                <a16:creationId xmlns="" xmlns:a16="http://schemas.microsoft.com/office/drawing/2014/main" id="{497810CA-2C27-F04D-B573-1868F1AE9B4F}"/>
              </a:ext>
            </a:extLst>
          </p:cNvPr>
          <p:cNvSpPr txBox="1"/>
          <p:nvPr/>
        </p:nvSpPr>
        <p:spPr>
          <a:xfrm>
            <a:off x="656530" y="2438889"/>
            <a:ext cx="4938896" cy="2129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ESA, through the ESDC, has been a member of the IVOA since its creation and develops all its space science archives and services with the virtual observatory in mind.  </a:t>
            </a:r>
            <a:endParaRPr lang="en-US" sz="2400" i="1" dirty="0">
              <a:solidFill>
                <a:srgbClr val="FE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fficeArt object">
            <a:extLst>
              <a:ext uri="{FF2B5EF4-FFF2-40B4-BE49-F238E27FC236}">
                <a16:creationId xmlns="" xmlns:a16="http://schemas.microsoft.com/office/drawing/2014/main" id="{E1BF215A-F012-6846-B485-91037C342F77}"/>
              </a:ext>
            </a:extLst>
          </p:cNvPr>
          <p:cNvSpPr txBox="1"/>
          <p:nvPr/>
        </p:nvSpPr>
        <p:spPr>
          <a:xfrm>
            <a:off x="8023122" y="6474074"/>
            <a:ext cx="4045053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Credit: </a:t>
            </a:r>
            <a:r>
              <a:rPr lang="en-US" sz="1000" i="1" dirty="0" smtClean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ESA, Gaia, DPAC</a:t>
            </a:r>
            <a:endParaRPr lang="en-GB" sz="1000" i="1" dirty="0">
              <a:solidFill>
                <a:srgbClr val="FEFEFE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5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fficeArt object">
            <a:extLst>
              <a:ext uri="{FF2B5EF4-FFF2-40B4-BE49-F238E27FC236}">
                <a16:creationId xmlns="" xmlns:a16="http://schemas.microsoft.com/office/drawing/2014/main" id="{C71287FA-AECA-4848-B9AD-71AF1EA1A68C}"/>
              </a:ext>
            </a:extLst>
          </p:cNvPr>
          <p:cNvSpPr/>
          <p:nvPr/>
        </p:nvSpPr>
        <p:spPr>
          <a:xfrm>
            <a:off x="5312" y="-2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73741847">
            <a:extLst>
              <a:ext uri="{FF2B5EF4-FFF2-40B4-BE49-F238E27FC236}">
                <a16:creationId xmlns=""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/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="" xmlns:a16="http://schemas.microsoft.com/office/drawing/2014/main" id="{E1BF215A-F012-6846-B485-91037C342F77}"/>
              </a:ext>
            </a:extLst>
          </p:cNvPr>
          <p:cNvSpPr txBox="1"/>
          <p:nvPr/>
        </p:nvSpPr>
        <p:spPr>
          <a:xfrm>
            <a:off x="8023122" y="6474074"/>
            <a:ext cx="4045053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Credit: </a:t>
            </a:r>
            <a:r>
              <a:rPr lang="en-US" sz="1000" i="1" dirty="0" smtClean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ESA, Gaia, DPAC</a:t>
            </a:r>
            <a:endParaRPr lang="en-GB" sz="1000" i="1" dirty="0">
              <a:solidFill>
                <a:srgbClr val="FEFEFE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officeArt object">
            <a:extLst>
              <a:ext uri="{FF2B5EF4-FFF2-40B4-BE49-F238E27FC236}">
                <a16:creationId xmlns=""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255376" y="184081"/>
            <a:ext cx="7242704" cy="1876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 smtClean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 Gaia Archive</a:t>
            </a:r>
            <a:endParaRPr lang="en-US" sz="2400" b="1" i="1" dirty="0" smtClean="0">
              <a:solidFill>
                <a:schemeClr val="accent1">
                  <a:lumMod val="60000"/>
                  <a:lumOff val="40000"/>
                </a:schemeClr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US" sz="400" i="1" dirty="0" smtClean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Big </a:t>
            </a: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 success behind the scenes. Gaia Data Release 2: ~5000 users in 1</a:t>
            </a:r>
            <a:r>
              <a:rPr lang="en-US" sz="2400" i="1" baseline="30000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st</a:t>
            </a: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week </a:t>
            </a: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performing advanced </a:t>
            </a: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ADQL queries!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endParaRPr lang="en-US" sz="400" i="1" dirty="0" smtClean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VO-built </a:t>
            </a:r>
            <a:r>
              <a:rPr lang="en-US" sz="1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in: ADQL, TAP, UWS, </a:t>
            </a:r>
            <a:r>
              <a:rPr lang="en-US" sz="1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DataLink</a:t>
            </a:r>
            <a:r>
              <a:rPr lang="en-US" sz="1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1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VOSpace</a:t>
            </a:r>
            <a:r>
              <a:rPr lang="en-US" sz="1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SAMP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2400" b="1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2400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officeArt object">
            <a:extLst>
              <a:ext uri="{FF2B5EF4-FFF2-40B4-BE49-F238E27FC236}">
                <a16:creationId xmlns=""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6882590" y="2721525"/>
            <a:ext cx="4334661" cy="278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 algn="ctr"/>
            <a:r>
              <a:rPr lang="en-US" sz="2400" b="1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 TAP servers         </a:t>
            </a:r>
          </a:p>
          <a:p>
            <a:pPr algn="ctr"/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ivo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://esavo</a:t>
            </a:r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endParaRPr lang="en-US" sz="2400" b="1" i="1" dirty="0" smtClean="0">
              <a:solidFill>
                <a:schemeClr val="accent1">
                  <a:lumMod val="60000"/>
                  <a:lumOff val="40000"/>
                </a:schemeClr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Access our archives + </a:t>
            </a:r>
            <a:r>
              <a:rPr lang="en-US" sz="2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ESASky</a:t>
            </a: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programmatically, e.g. using  </a:t>
            </a:r>
            <a:r>
              <a:rPr lang="en-US" sz="2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Topcat</a:t>
            </a: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or </a:t>
            </a:r>
            <a:r>
              <a:rPr lang="en-US" sz="2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astroquery</a:t>
            </a: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>
              <a:spcAft>
                <a:spcPts val="0"/>
              </a:spcAft>
            </a:pPr>
            <a:endParaRPr lang="en-US" sz="400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Aft>
                <a:spcPts val="0"/>
              </a:spcAft>
            </a:pPr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astroquery.readthedocs.io/en/latest/utils/tap.html </a:t>
            </a:r>
            <a:endParaRPr lang="en-US" sz="2400" i="1" dirty="0" smtClean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09" y="2396942"/>
            <a:ext cx="2930571" cy="21374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08" y="184081"/>
            <a:ext cx="3292424" cy="17826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officeArt object">
            <a:extLst>
              <a:ext uri="{FF2B5EF4-FFF2-40B4-BE49-F238E27FC236}">
                <a16:creationId xmlns=""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255376" y="2374082"/>
            <a:ext cx="3299354" cy="3078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ESASky</a:t>
            </a:r>
            <a:r>
              <a:rPr lang="en-US" sz="2400" b="1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>
              <a:spcAft>
                <a:spcPts val="0"/>
              </a:spcAft>
            </a:pPr>
            <a:endParaRPr lang="en-US" sz="400" b="1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Science-driven portal on top of the astronomy space science archives providing easy access to high-level data. </a:t>
            </a:r>
          </a:p>
          <a:p>
            <a:pPr>
              <a:spcAft>
                <a:spcPts val="0"/>
              </a:spcAft>
            </a:pPr>
            <a:endParaRPr lang="en-US" sz="400" i="1" dirty="0" smtClean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endParaRPr lang="en-US" sz="400" i="1" dirty="0" smtClean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VO-built in: </a:t>
            </a:r>
            <a:r>
              <a:rPr lang="en-US" sz="1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HiPS</a:t>
            </a:r>
            <a:r>
              <a:rPr lang="en-US" sz="1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SAMP, TAP, </a:t>
            </a:r>
            <a:r>
              <a:rPr lang="en-US" sz="1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ObsCoreDM</a:t>
            </a:r>
            <a:r>
              <a:rPr lang="en-US" sz="1400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MOC, </a:t>
            </a:r>
            <a:r>
              <a:rPr lang="en-US" sz="1400" i="1" dirty="0" err="1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VOTable</a:t>
            </a:r>
            <a:endParaRPr lang="en-US" sz="1400" i="1" dirty="0" smtClean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officeArt object">
            <a:extLst>
              <a:ext uri="{FF2B5EF4-FFF2-40B4-BE49-F238E27FC236}">
                <a16:creationId xmlns=""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6882590" y="2019750"/>
            <a:ext cx="4334661" cy="449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http://archives.esac.esa.int/gaia</a:t>
            </a:r>
            <a:endParaRPr lang="en-US" sz="2400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Aft>
                <a:spcPts val="0"/>
              </a:spcAft>
            </a:pPr>
            <a:r>
              <a:rPr lang="en-US" sz="2400" b="1" i="1" dirty="0" smtClean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2400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officeArt object">
            <a:extLst>
              <a:ext uri="{FF2B5EF4-FFF2-40B4-BE49-F238E27FC236}">
                <a16:creationId xmlns=""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3844573" y="4678254"/>
            <a:ext cx="2528242" cy="458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http://sky.esa.int</a:t>
            </a:r>
            <a:endParaRPr lang="en-US" sz="2400" b="1" i="1" dirty="0" smtClean="0">
              <a:solidFill>
                <a:schemeClr val="accent1">
                  <a:lumMod val="60000"/>
                  <a:lumOff val="40000"/>
                </a:schemeClr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00050" y="2151612"/>
            <a:ext cx="634919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49240" y="2503170"/>
            <a:ext cx="426928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749240" y="2151612"/>
            <a:ext cx="0" cy="330049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177</Words>
  <Application>Microsoft Office PowerPoint</Application>
  <PresentationFormat>Custom</PresentationFormat>
  <Paragraphs>29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Deborah Baines</cp:lastModifiedBy>
  <cp:revision>31</cp:revision>
  <dcterms:created xsi:type="dcterms:W3CDTF">2018-06-25T20:49:30Z</dcterms:created>
  <dcterms:modified xsi:type="dcterms:W3CDTF">2018-07-31T10:29:47Z</dcterms:modified>
</cp:coreProperties>
</file>