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94" r:id="rId1"/>
    <p:sldMasterId id="2147483970" r:id="rId2"/>
    <p:sldMasterId id="2147483981" r:id="rId3"/>
    <p:sldMasterId id="2147484039" r:id="rId4"/>
  </p:sldMasterIdLst>
  <p:notesMasterIdLst>
    <p:notesMasterId r:id="rId36"/>
  </p:notesMasterIdLst>
  <p:handoutMasterIdLst>
    <p:handoutMasterId r:id="rId37"/>
  </p:handoutMasterIdLst>
  <p:sldIdLst>
    <p:sldId id="1737" r:id="rId5"/>
    <p:sldId id="1794" r:id="rId6"/>
    <p:sldId id="1766" r:id="rId7"/>
    <p:sldId id="1767" r:id="rId8"/>
    <p:sldId id="1788" r:id="rId9"/>
    <p:sldId id="1795" r:id="rId10"/>
    <p:sldId id="1812" r:id="rId11"/>
    <p:sldId id="1789" r:id="rId12"/>
    <p:sldId id="1818" r:id="rId13"/>
    <p:sldId id="1811" r:id="rId14"/>
    <p:sldId id="256" r:id="rId15"/>
    <p:sldId id="1817" r:id="rId16"/>
    <p:sldId id="1813" r:id="rId17"/>
    <p:sldId id="1790" r:id="rId18"/>
    <p:sldId id="1809" r:id="rId19"/>
    <p:sldId id="1777" r:id="rId20"/>
    <p:sldId id="1810" r:id="rId21"/>
    <p:sldId id="1791" r:id="rId22"/>
    <p:sldId id="1814" r:id="rId23"/>
    <p:sldId id="1797" r:id="rId24"/>
    <p:sldId id="1798" r:id="rId25"/>
    <p:sldId id="1802" r:id="rId26"/>
    <p:sldId id="1804" r:id="rId27"/>
    <p:sldId id="1800" r:id="rId28"/>
    <p:sldId id="1805" r:id="rId29"/>
    <p:sldId id="1801" r:id="rId30"/>
    <p:sldId id="1799" r:id="rId31"/>
    <p:sldId id="1816" r:id="rId32"/>
    <p:sldId id="1713" r:id="rId33"/>
    <p:sldId id="1796" r:id="rId34"/>
    <p:sldId id="1792" r:id="rId35"/>
  </p:sldIdLst>
  <p:sldSz cx="12192000" cy="6858000"/>
  <p:notesSz cx="7099300" cy="10234613"/>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1pPr>
    <a:lvl2pPr marL="457153"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2pPr>
    <a:lvl3pPr marL="914305"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3pPr>
    <a:lvl4pPr marL="1371458"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4pPr>
    <a:lvl5pPr marL="1828610"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5pPr>
    <a:lvl6pPr marL="2285763" algn="l" defTabSz="914305" rtl="0" eaLnBrk="1" latinLnBrk="0" hangingPunct="1">
      <a:defRPr sz="2400" kern="1200">
        <a:solidFill>
          <a:schemeClr val="tx1"/>
        </a:solidFill>
        <a:latin typeface="Times" pitchFamily="18" charset="0"/>
        <a:ea typeface="宋体" pitchFamily="2" charset="-122"/>
        <a:cs typeface="+mn-cs"/>
      </a:defRPr>
    </a:lvl6pPr>
    <a:lvl7pPr marL="2742915" algn="l" defTabSz="914305" rtl="0" eaLnBrk="1" latinLnBrk="0" hangingPunct="1">
      <a:defRPr sz="2400" kern="1200">
        <a:solidFill>
          <a:schemeClr val="tx1"/>
        </a:solidFill>
        <a:latin typeface="Times" pitchFamily="18" charset="0"/>
        <a:ea typeface="宋体" pitchFamily="2" charset="-122"/>
        <a:cs typeface="+mn-cs"/>
      </a:defRPr>
    </a:lvl7pPr>
    <a:lvl8pPr marL="3200068" algn="l" defTabSz="914305" rtl="0" eaLnBrk="1" latinLnBrk="0" hangingPunct="1">
      <a:defRPr sz="2400" kern="1200">
        <a:solidFill>
          <a:schemeClr val="tx1"/>
        </a:solidFill>
        <a:latin typeface="Times" pitchFamily="18" charset="0"/>
        <a:ea typeface="宋体" pitchFamily="2" charset="-122"/>
        <a:cs typeface="+mn-cs"/>
      </a:defRPr>
    </a:lvl8pPr>
    <a:lvl9pPr marL="3657220" algn="l" defTabSz="914305" rtl="0" eaLnBrk="1" latinLnBrk="0" hangingPunct="1">
      <a:defRPr sz="2400" kern="1200">
        <a:solidFill>
          <a:schemeClr val="tx1"/>
        </a:solidFill>
        <a:latin typeface="Times" pitchFamily="18" charset="0"/>
        <a:ea typeface="宋体"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F0000"/>
    <a:srgbClr val="0000FF"/>
    <a:srgbClr val="663300"/>
    <a:srgbClr val="00FF00"/>
    <a:srgbClr val="006600"/>
    <a:srgbClr val="003300"/>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89158" autoAdjust="0"/>
  </p:normalViewPr>
  <p:slideViewPr>
    <p:cSldViewPr>
      <p:cViewPr varScale="1">
        <p:scale>
          <a:sx n="60" d="100"/>
          <a:sy n="60" d="100"/>
        </p:scale>
        <p:origin x="884" y="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297"/>
    </p:cViewPr>
  </p:sorterViewPr>
  <p:notesViewPr>
    <p:cSldViewPr>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B71E0A67-D4C6-4588-807F-3C35DFA5C07F}" type="datetimeFigureOut">
              <a:rPr lang="zh-CN" altLang="en-US" smtClean="0"/>
              <a:t>2021/10/27</a:t>
            </a:fld>
            <a:endParaRPr lang="zh-CN" altLang="en-US"/>
          </a:p>
        </p:txBody>
      </p:sp>
      <p:sp>
        <p:nvSpPr>
          <p:cNvPr id="4" name="页脚占位符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F4E17243-FB7F-40FC-B837-33CE57B0B02E}" type="slidenum">
              <a:rPr lang="zh-CN" altLang="en-US" smtClean="0"/>
              <a:t>‹#›</a:t>
            </a:fld>
            <a:endParaRPr lang="zh-CN" altLang="en-US"/>
          </a:p>
        </p:txBody>
      </p:sp>
    </p:spTree>
    <p:extLst>
      <p:ext uri="{BB962C8B-B14F-4D97-AF65-F5344CB8AC3E}">
        <p14:creationId xmlns:p14="http://schemas.microsoft.com/office/powerpoint/2010/main" val="31448408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defRPr sz="1300">
                <a:ea typeface="+mn-ea"/>
              </a:defRPr>
            </a:lvl1pPr>
          </a:lstStyle>
          <a:p>
            <a:pPr>
              <a:defRPr/>
            </a:pPr>
            <a:endParaRPr lang="zh-CN" altLang="en-US"/>
          </a:p>
        </p:txBody>
      </p:sp>
      <p:sp>
        <p:nvSpPr>
          <p:cNvPr id="3075" name="Rectangle 3"/>
          <p:cNvSpPr>
            <a:spLocks noGrp="1" noChangeArrowheads="1"/>
          </p:cNvSpPr>
          <p:nvPr>
            <p:ph type="dt" idx="1"/>
          </p:nvPr>
        </p:nvSpPr>
        <p:spPr bwMode="auto">
          <a:xfrm>
            <a:off x="4022937" y="0"/>
            <a:ext cx="3076363" cy="511731"/>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defRPr sz="1300">
                <a:ea typeface="+mn-ea"/>
              </a:defRPr>
            </a:lvl1pPr>
          </a:lstStyle>
          <a:p>
            <a:pPr>
              <a:defRPr/>
            </a:pPr>
            <a:endParaRPr lang="en-US" altLang="zh-CN"/>
          </a:p>
        </p:txBody>
      </p:sp>
      <p:sp>
        <p:nvSpPr>
          <p:cNvPr id="59396" name="Rectangle 4"/>
          <p:cNvSpPr>
            <a:spLocks noGrp="1" noRot="1" noChangeAspect="1" noChangeArrowheads="1" noTextEdit="1"/>
          </p:cNvSpPr>
          <p:nvPr>
            <p:ph type="sldImg" idx="2"/>
          </p:nvPr>
        </p:nvSpPr>
        <p:spPr bwMode="auto">
          <a:xfrm>
            <a:off x="139700" y="768350"/>
            <a:ext cx="68199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46574" y="4861441"/>
            <a:ext cx="5206153"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3078" name="Rectangle 6"/>
          <p:cNvSpPr>
            <a:spLocks noGrp="1" noChangeArrowheads="1"/>
          </p:cNvSpPr>
          <p:nvPr>
            <p:ph type="ftr" sz="quarter" idx="4"/>
          </p:nvPr>
        </p:nvSpPr>
        <p:spPr bwMode="auto">
          <a:xfrm>
            <a:off x="0" y="9722882"/>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defRPr sz="1300">
                <a:ea typeface="+mn-ea"/>
              </a:defRPr>
            </a:lvl1pPr>
          </a:lstStyle>
          <a:p>
            <a:pPr>
              <a:defRPr/>
            </a:pPr>
            <a:endParaRPr lang="en-US" altLang="zh-CN"/>
          </a:p>
        </p:txBody>
      </p:sp>
      <p:sp>
        <p:nvSpPr>
          <p:cNvPr id="3079" name="Rectangle 7"/>
          <p:cNvSpPr>
            <a:spLocks noGrp="1" noChangeArrowheads="1"/>
          </p:cNvSpPr>
          <p:nvPr>
            <p:ph type="sldNum" sz="quarter" idx="5"/>
          </p:nvPr>
        </p:nvSpPr>
        <p:spPr bwMode="auto">
          <a:xfrm>
            <a:off x="4022937" y="9722882"/>
            <a:ext cx="3076363" cy="511731"/>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defRPr sz="1300">
                <a:ea typeface="+mn-ea"/>
              </a:defRPr>
            </a:lvl1pPr>
          </a:lstStyle>
          <a:p>
            <a:pPr>
              <a:defRPr/>
            </a:pPr>
            <a:fld id="{614A2BB4-76FB-45C9-8C01-704ECD4F6255}" type="slidenum">
              <a:rPr lang="zh-CN" altLang="en-US"/>
              <a:pPr>
                <a:defRPr/>
              </a:pPr>
              <a:t>‹#›</a:t>
            </a:fld>
            <a:endParaRPr lang="en-US" altLang="zh-CN"/>
          </a:p>
        </p:txBody>
      </p:sp>
    </p:spTree>
    <p:extLst>
      <p:ext uri="{BB962C8B-B14F-4D97-AF65-F5344CB8AC3E}">
        <p14:creationId xmlns:p14="http://schemas.microsoft.com/office/powerpoint/2010/main" val="2838424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153"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305"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458"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61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a:t>
            </a:fld>
            <a:endParaRPr lang="en-US" altLang="zh-CN"/>
          </a:p>
        </p:txBody>
      </p:sp>
    </p:spTree>
    <p:extLst>
      <p:ext uri="{BB962C8B-B14F-4D97-AF65-F5344CB8AC3E}">
        <p14:creationId xmlns:p14="http://schemas.microsoft.com/office/powerpoint/2010/main" val="2414941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f0d86798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f0d86798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9F13BD05-E879-467B-A561-C6F3AE6627A9}"/>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F8C9480B-0D98-4880-BD09-EED99C2656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124" name="Slide Number Placeholder 3">
            <a:extLst>
              <a:ext uri="{FF2B5EF4-FFF2-40B4-BE49-F238E27FC236}">
                <a16:creationId xmlns:a16="http://schemas.microsoft.com/office/drawing/2014/main" id="{DE7DEF9B-F9BB-41B5-94B0-376097E482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A872E0-1CE7-4DD5-A6DF-E1FFE50B994F}" type="slidenum">
              <a:rPr lang="ru-RU" altLang="en-US">
                <a:solidFill>
                  <a:prstClr val="black"/>
                </a:solidFill>
              </a:rPr>
              <a:pPr/>
              <a:t>16</a:t>
            </a:fld>
            <a:endParaRPr lang="ru-RU" altLang="en-US">
              <a:solidFill>
                <a:prstClr val="black"/>
              </a:solidFill>
            </a:endParaRPr>
          </a:p>
        </p:txBody>
      </p:sp>
    </p:spTree>
    <p:extLst>
      <p:ext uri="{BB962C8B-B14F-4D97-AF65-F5344CB8AC3E}">
        <p14:creationId xmlns:p14="http://schemas.microsoft.com/office/powerpoint/2010/main" val="1371708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sz="1200" dirty="0"/>
              <a:t>The purpose of this collaboration is to bring together the global resources and expertise to advance the application of astronomical data and technology use in different areas of society. </a:t>
            </a:r>
          </a:p>
          <a:p>
            <a:endParaRPr lang="zh-CN" altLang="en-US" dirty="0"/>
          </a:p>
        </p:txBody>
      </p:sp>
      <p:sp>
        <p:nvSpPr>
          <p:cNvPr id="4" name="灯片编号占位符 3"/>
          <p:cNvSpPr>
            <a:spLocks noGrp="1"/>
          </p:cNvSpPr>
          <p:nvPr>
            <p:ph type="sldNum" sz="quarter" idx="5"/>
          </p:nvPr>
        </p:nvSpPr>
        <p:spPr/>
        <p:txBody>
          <a:bodyPr/>
          <a:lstStyle/>
          <a:p>
            <a:pPr>
              <a:defRPr/>
            </a:pPr>
            <a:fld id="{614A2BB4-76FB-45C9-8C01-704ECD4F6255}" type="slidenum">
              <a:rPr lang="zh-CN" altLang="en-US" smtClean="0"/>
              <a:pPr>
                <a:defRPr/>
              </a:pPr>
              <a:t>29</a:t>
            </a:fld>
            <a:endParaRPr lang="en-US" altLang="zh-CN"/>
          </a:p>
        </p:txBody>
      </p:sp>
    </p:spTree>
    <p:extLst>
      <p:ext uri="{BB962C8B-B14F-4D97-AF65-F5344CB8AC3E}">
        <p14:creationId xmlns:p14="http://schemas.microsoft.com/office/powerpoint/2010/main" val="23049029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w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8.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image" Target="../media/image38.png"/><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41.png"/><Relationship Id="rId3" Type="http://schemas.openxmlformats.org/officeDocument/2006/relationships/image" Target="../media/image38.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42.pn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Master" Target="../slideMasters/slideMaster4.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40.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4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914400" y="2130426"/>
            <a:ext cx="10363200" cy="1470025"/>
          </a:xfrm>
          <a:solidFill>
            <a:schemeClr val="tx2"/>
          </a:solidFill>
        </p:spPr>
        <p:txBody>
          <a:bodyPr/>
          <a:lstStyle>
            <a:lvl1pPr>
              <a:defRPr sz="4800" baseline="0">
                <a:solidFill>
                  <a:schemeClr val="bg1"/>
                </a:solidFill>
                <a:latin typeface="+mj-lt"/>
                <a:ea typeface="微软雅黑" panose="020B0503020204020204" pitchFamily="34" charset="-122"/>
              </a:defRPr>
            </a:lvl1pPr>
          </a:lstStyle>
          <a:p>
            <a:r>
              <a:rPr lang="en-US" altLang="zh-CN" dirty="0"/>
              <a:t>Slides title</a:t>
            </a:r>
            <a:endParaRPr lang="zh-CN" altLang="en-US" dirty="0"/>
          </a:p>
        </p:txBody>
      </p:sp>
      <p:sp>
        <p:nvSpPr>
          <p:cNvPr id="3" name="副标题 2"/>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dirty="0"/>
              <a:t>authors</a:t>
            </a:r>
            <a:endParaRPr lang="zh-CN" altLang="en-US" dirty="0"/>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3392" y="260648"/>
            <a:ext cx="1755194" cy="9361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266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r>
              <a:rPr lang="en-US" altLang="zh-CN">
                <a:solidFill>
                  <a:prstClr val="black">
                    <a:tint val="75000"/>
                  </a:prstClr>
                </a:solidFill>
              </a:rPr>
              <a:t>ADASS XXXI, 24 – 28 October 2021</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71B273-2D4D-46C8-819E-8B94A5B4F70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4614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pPr>
              <a:defRPr/>
            </a:pPr>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r>
              <a:rPr lang="en-US" altLang="zh-CN">
                <a:solidFill>
                  <a:prstClr val="black">
                    <a:tint val="75000"/>
                  </a:prstClr>
                </a:solidFill>
              </a:rPr>
              <a:t>ADASS XXXI, 24 – 28 October 2021</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6DD179D-CC8E-4FB2-8798-73314663DB59}"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95040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标题，图表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图表占位符 2"/>
          <p:cNvSpPr>
            <a:spLocks noGrp="1"/>
          </p:cNvSpPr>
          <p:nvPr>
            <p:ph type="chart" sz="half" idx="1"/>
          </p:nvPr>
        </p:nvSpPr>
        <p:spPr>
          <a:xfrm>
            <a:off x="609600" y="1600201"/>
            <a:ext cx="5384800" cy="4525963"/>
          </a:xfrm>
        </p:spPr>
        <p:txBody>
          <a:bodyPr/>
          <a:lstStyle/>
          <a:p>
            <a:endParaRPr lang="zh-CN" altLang="en-US"/>
          </a:p>
        </p:txBody>
      </p:sp>
      <p:sp>
        <p:nvSpPr>
          <p:cNvPr id="4" name="文本占位符 3"/>
          <p:cNvSpPr>
            <a:spLocks noGrp="1"/>
          </p:cNvSpPr>
          <p:nvPr>
            <p:ph type="body" sz="half" idx="2"/>
          </p:nvPr>
        </p:nvSpPr>
        <p:spPr>
          <a:xfrm>
            <a:off x="6197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251575"/>
            <a:ext cx="2844800" cy="476250"/>
          </a:xfrm>
        </p:spPr>
        <p:txBody>
          <a:bodyPr/>
          <a:lstStyle>
            <a:lvl1pPr>
              <a:defRPr/>
            </a:lvl1pPr>
          </a:lstStyle>
          <a:p>
            <a:endParaRPr lang="es-ES" altLang="zh-CN"/>
          </a:p>
        </p:txBody>
      </p:sp>
      <p:sp>
        <p:nvSpPr>
          <p:cNvPr id="6" name="灯片编号占位符 5"/>
          <p:cNvSpPr>
            <a:spLocks noGrp="1"/>
          </p:cNvSpPr>
          <p:nvPr>
            <p:ph type="sldNum" sz="quarter" idx="11"/>
          </p:nvPr>
        </p:nvSpPr>
        <p:spPr>
          <a:xfrm>
            <a:off x="8737600" y="6248400"/>
            <a:ext cx="2844800" cy="476250"/>
          </a:xfrm>
        </p:spPr>
        <p:txBody>
          <a:bodyPr/>
          <a:lstStyle>
            <a:lvl1pPr>
              <a:defRPr/>
            </a:lvl1pPr>
          </a:lstStyle>
          <a:p>
            <a:fld id="{6CC7A2EB-464A-46A5-8DAB-9FB3C0895D86}" type="slidenum">
              <a:rPr lang="es-ES" altLang="zh-CN"/>
              <a:pPr/>
              <a:t>‹#›</a:t>
            </a:fld>
            <a:endParaRPr lang="es-ES" altLang="zh-CN"/>
          </a:p>
        </p:txBody>
      </p:sp>
      <p:sp>
        <p:nvSpPr>
          <p:cNvPr id="7" name="页脚占位符 6"/>
          <p:cNvSpPr>
            <a:spLocks noGrp="1"/>
          </p:cNvSpPr>
          <p:nvPr>
            <p:ph type="ftr" sz="quarter" idx="12"/>
          </p:nvPr>
        </p:nvSpPr>
        <p:spPr>
          <a:xfrm>
            <a:off x="4165600" y="6248400"/>
            <a:ext cx="3860800" cy="476250"/>
          </a:xfrm>
        </p:spPr>
        <p:txBody>
          <a:bodyPr/>
          <a:lstStyle>
            <a:lvl1pPr>
              <a:defRPr/>
            </a:lvl1pPr>
          </a:lstStyle>
          <a:p>
            <a:r>
              <a:rPr lang="en-US" altLang="zh-CN"/>
              <a:t>ADASS XXXI, 24 – 28 October 2021</a:t>
            </a:r>
            <a:endParaRPr lang="es-ES" altLang="zh-CN"/>
          </a:p>
        </p:txBody>
      </p:sp>
    </p:spTree>
    <p:extLst>
      <p:ext uri="{BB962C8B-B14F-4D97-AF65-F5344CB8AC3E}">
        <p14:creationId xmlns:p14="http://schemas.microsoft.com/office/powerpoint/2010/main" val="298853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304800" y="152400"/>
            <a:ext cx="9144000" cy="762000"/>
          </a:xfrm>
        </p:spPr>
        <p:txBody>
          <a:bodyPr/>
          <a:lstStyle/>
          <a:p>
            <a:r>
              <a:rPr lang="zh-CN" altLang="en-US"/>
              <a:t>单击此处编辑母版标题样式</a:t>
            </a:r>
          </a:p>
        </p:txBody>
      </p:sp>
      <p:sp>
        <p:nvSpPr>
          <p:cNvPr id="3" name="文本占位符 2"/>
          <p:cNvSpPr>
            <a:spLocks noGrp="1"/>
          </p:cNvSpPr>
          <p:nvPr>
            <p:ph type="body" sz="half" idx="1"/>
          </p:nvPr>
        </p:nvSpPr>
        <p:spPr>
          <a:xfrm>
            <a:off x="914400" y="1524000"/>
            <a:ext cx="5080000" cy="41148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97600" y="1524000"/>
            <a:ext cx="50800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97600" y="3657600"/>
            <a:ext cx="5080000" cy="19812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4"/>
          <p:cNvSpPr>
            <a:spLocks noGrp="1" noChangeArrowheads="1"/>
          </p:cNvSpPr>
          <p:nvPr>
            <p:ph type="ftr" sz="quarter" idx="11"/>
          </p:nvPr>
        </p:nvSpPr>
        <p:spPr>
          <a:ln/>
        </p:spPr>
        <p:txBody>
          <a:bodyPr/>
          <a:lstStyle>
            <a:lvl1pPr>
              <a:defRPr/>
            </a:lvl1pPr>
          </a:lstStyle>
          <a:p>
            <a:pPr>
              <a:defRPr/>
            </a:pPr>
            <a:r>
              <a:rPr lang="en-US" altLang="zh-CN"/>
              <a:t>ADASS XXXI, 24 – 28 October 2021</a:t>
            </a:r>
          </a:p>
        </p:txBody>
      </p:sp>
      <p:sp>
        <p:nvSpPr>
          <p:cNvPr id="8" name="Rectangle 5"/>
          <p:cNvSpPr>
            <a:spLocks noGrp="1" noChangeArrowheads="1"/>
          </p:cNvSpPr>
          <p:nvPr>
            <p:ph type="sldNum" sz="quarter" idx="12"/>
          </p:nvPr>
        </p:nvSpPr>
        <p:spPr>
          <a:ln/>
        </p:spPr>
        <p:txBody>
          <a:bodyPr/>
          <a:lstStyle>
            <a:lvl1pPr>
              <a:defRPr/>
            </a:lvl1pPr>
          </a:lstStyle>
          <a:p>
            <a:pPr>
              <a:defRPr/>
            </a:pPr>
            <a:fld id="{9CFAD28B-E660-477D-BBC6-23A6CDBA866C}" type="slidenum">
              <a:rPr lang="en-US" altLang="zh-CN"/>
              <a:pPr>
                <a:defRPr/>
              </a:pPr>
              <a:t>‹#›</a:t>
            </a:fld>
            <a:endParaRPr lang="en-US" altLang="zh-CN"/>
          </a:p>
        </p:txBody>
      </p:sp>
    </p:spTree>
    <p:extLst>
      <p:ext uri="{BB962C8B-B14F-4D97-AF65-F5344CB8AC3E}">
        <p14:creationId xmlns:p14="http://schemas.microsoft.com/office/powerpoint/2010/main" val="415164507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7360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7267" y="2191414"/>
            <a:ext cx="8930695" cy="1470025"/>
          </a:xfrm>
        </p:spPr>
        <p:txBody>
          <a:bodyPr lIns="0" tIns="0" rIns="0" bIns="0" anchor="b"/>
          <a:lstStyle>
            <a:lvl1pPr algn="l">
              <a:defRPr sz="4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67267" y="3916501"/>
            <a:ext cx="8534400" cy="1102434"/>
          </a:xfrm>
        </p:spPr>
        <p:txBody>
          <a:bodyPr lIns="0" tIns="0" rIns="0" bIns="0"/>
          <a:lstStyle>
            <a:lvl1pPr marL="0" indent="0" algn="l">
              <a:buNone/>
              <a:defRPr>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67267" y="252763"/>
            <a:ext cx="1280160" cy="152747"/>
          </a:xfrm>
          <a:prstGeom prst="rect">
            <a:avLst/>
          </a:prstGeom>
        </p:spPr>
      </p:pic>
      <p:grpSp>
        <p:nvGrpSpPr>
          <p:cNvPr id="8" name="Group 7"/>
          <p:cNvGrpSpPr>
            <a:grpSpLocks noChangeAspect="1"/>
          </p:cNvGrpSpPr>
          <p:nvPr userDrawn="1"/>
        </p:nvGrpSpPr>
        <p:grpSpPr>
          <a:xfrm>
            <a:off x="9721266" y="258954"/>
            <a:ext cx="1881509" cy="103599"/>
            <a:chOff x="7339140" y="244639"/>
            <a:chExt cx="1370038" cy="100581"/>
          </a:xfrm>
        </p:grpSpPr>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39140" y="244639"/>
              <a:ext cx="351138" cy="100581"/>
            </a:xfrm>
            <a:prstGeom prst="rect">
              <a:avLst/>
            </a:prstGeom>
          </p:spPr>
        </p:pic>
        <p:pic>
          <p:nvPicPr>
            <p:cNvPr id="13" name="Pictur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black">
            <a:xfrm>
              <a:off x="7750384" y="251723"/>
              <a:ext cx="958794" cy="86415"/>
            </a:xfrm>
            <a:prstGeom prst="rect">
              <a:avLst/>
            </a:prstGeom>
          </p:spPr>
        </p:pic>
      </p:grpSp>
    </p:spTree>
    <p:extLst>
      <p:ext uri="{BB962C8B-B14F-4D97-AF65-F5344CB8AC3E}">
        <p14:creationId xmlns:p14="http://schemas.microsoft.com/office/powerpoint/2010/main" val="152659538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verview / Agenda">
    <p:bg>
      <p:bgPr>
        <a:solidFill>
          <a:srgbClr val="004466"/>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bg1"/>
                </a:solidFill>
              </a:defRPr>
            </a:lvl1pPr>
          </a:lstStyle>
          <a:p>
            <a:fld id="{77E68ECE-59D7-452D-8595-BBB947F3BD2D}" type="slidenum">
              <a:rPr lang="en-US" smtClean="0">
                <a:solidFill>
                  <a:srgbClr val="FFFFFF"/>
                </a:solidFill>
              </a:rPr>
              <a:pPr/>
              <a:t>‹#›</a:t>
            </a:fld>
            <a:endParaRPr lang="en-US">
              <a:solidFill>
                <a:srgbClr val="FFFFFF"/>
              </a:solidFill>
            </a:endParaRPr>
          </a:p>
        </p:txBody>
      </p:sp>
      <p:sp>
        <p:nvSpPr>
          <p:cNvPr id="7" name="Text Placeholder 6"/>
          <p:cNvSpPr>
            <a:spLocks noGrp="1"/>
          </p:cNvSpPr>
          <p:nvPr>
            <p:ph type="body" sz="quarter" idx="13"/>
          </p:nvPr>
        </p:nvSpPr>
        <p:spPr>
          <a:xfrm>
            <a:off x="573619" y="387351"/>
            <a:ext cx="8968316" cy="5969000"/>
          </a:xfrm>
        </p:spPr>
        <p:txBody>
          <a:bodyPr anchor="ctr"/>
          <a:lstStyle>
            <a:lvl1pPr marL="342900" indent="-342900">
              <a:spcBef>
                <a:spcPts val="600"/>
              </a:spcBef>
              <a:spcAft>
                <a:spcPts val="0"/>
              </a:spcAft>
              <a:buClr>
                <a:schemeClr val="bg1"/>
              </a:buClr>
              <a:buFont typeface="+mj-lt"/>
              <a:buAutoNum type="arabicPeriod"/>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5" y="6471579"/>
            <a:ext cx="644652" cy="138494"/>
          </a:xfrm>
          <a:prstGeom prst="rect">
            <a:avLst/>
          </a:prstGeom>
        </p:spPr>
      </p:pic>
      <p:sp>
        <p:nvSpPr>
          <p:cNvPr id="2" name="Footer Placeholder 1"/>
          <p:cNvSpPr>
            <a:spLocks noGrp="1"/>
          </p:cNvSpPr>
          <p:nvPr>
            <p:ph type="ftr" sz="quarter" idx="14"/>
          </p:nvPr>
        </p:nvSpPr>
        <p:spPr/>
        <p:txBody>
          <a:bodyPr/>
          <a:lstStyle>
            <a:lvl1pPr>
              <a:defRPr>
                <a:solidFill>
                  <a:schemeClr val="bg1"/>
                </a:solidFill>
              </a:defRPr>
            </a:lvl1pPr>
          </a:lstStyle>
          <a:p>
            <a:r>
              <a:rPr lang="en-US">
                <a:solidFill>
                  <a:srgbClr val="FFFFFF"/>
                </a:solidFill>
              </a:rPr>
              <a:t>ADASS XXXI, 24 – 28 October 2021</a:t>
            </a:r>
          </a:p>
        </p:txBody>
      </p:sp>
    </p:spTree>
    <p:extLst>
      <p:ext uri="{BB962C8B-B14F-4D97-AF65-F5344CB8AC3E}">
        <p14:creationId xmlns:p14="http://schemas.microsoft.com/office/powerpoint/2010/main" val="351458441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p:bg>
      <p:bgPr>
        <a:solidFill>
          <a:srgbClr val="00446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67269" y="1524214"/>
            <a:ext cx="9791841" cy="2073371"/>
          </a:xfrm>
        </p:spPr>
        <p:txBody>
          <a:bodyPr lIns="0" tIns="0" rIns="0" bIns="0" anchor="b">
            <a:noAutofit/>
          </a:bodyPr>
          <a:lstStyle>
            <a:lvl1pPr algn="l">
              <a:defRPr sz="28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67269" y="3739324"/>
            <a:ext cx="8636001" cy="1500187"/>
          </a:xfrm>
        </p:spPr>
        <p:txBody>
          <a:bodyPr lIns="0" tIns="0" rIns="0" bIns="0" anchor="t">
            <a:noAutofit/>
          </a:bodyPr>
          <a:lstStyle>
            <a:lvl1pPr marL="0" indent="0">
              <a:buNone/>
              <a:defRPr sz="1700">
                <a:solidFill>
                  <a:schemeClr val="tx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7E68ECE-59D7-452D-8595-BBB947F3BD2D}" type="slidenum">
              <a:rPr lang="en-US" smtClean="0">
                <a:solidFill>
                  <a:srgbClr val="FFFFFF"/>
                </a:solidFill>
              </a:rPr>
              <a:pPr/>
              <a:t>‹#›</a:t>
            </a:fld>
            <a:endParaRPr lang="en-US">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5" y="6471579"/>
            <a:ext cx="644652" cy="138494"/>
          </a:xfrm>
          <a:prstGeom prst="rect">
            <a:avLst/>
          </a:prstGeom>
        </p:spPr>
      </p:pic>
      <p:sp>
        <p:nvSpPr>
          <p:cNvPr id="4" name="Footer Placeholder 3"/>
          <p:cNvSpPr>
            <a:spLocks noGrp="1"/>
          </p:cNvSpPr>
          <p:nvPr>
            <p:ph type="ftr" sz="quarter" idx="13"/>
          </p:nvPr>
        </p:nvSpPr>
        <p:spPr/>
        <p:txBody>
          <a:bodyPr/>
          <a:lstStyle>
            <a:lvl1pPr>
              <a:defRPr>
                <a:solidFill>
                  <a:schemeClr val="bg1"/>
                </a:solidFill>
              </a:defRPr>
            </a:lvl1pPr>
          </a:lstStyle>
          <a:p>
            <a:r>
              <a:rPr lang="en-US">
                <a:solidFill>
                  <a:srgbClr val="FFFFFF"/>
                </a:solidFill>
              </a:rPr>
              <a:t>ADASS XXXI, 24 – 28 October 2021</a:t>
            </a:r>
          </a:p>
        </p:txBody>
      </p:sp>
    </p:spTree>
    <p:extLst>
      <p:ext uri="{BB962C8B-B14F-4D97-AF65-F5344CB8AC3E}">
        <p14:creationId xmlns:p14="http://schemas.microsoft.com/office/powerpoint/2010/main" val="150552245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16" name="Rectangle 15"/>
          <p:cNvSpPr/>
          <p:nvPr userDrawn="1"/>
        </p:nvSpPr>
        <p:spPr>
          <a:xfrm>
            <a:off x="0" y="0"/>
            <a:ext cx="12192000" cy="12801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51537" y="0"/>
            <a:ext cx="3842275" cy="6858000"/>
          </a:xfrm>
          <a:prstGeom prst="rect">
            <a:avLst/>
          </a:prstGeom>
        </p:spPr>
      </p:pic>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solidFill>
                  <a:srgbClr val="006688"/>
                </a:solidFill>
              </a:rPr>
              <a:pPr/>
              <a:t>‹#›</a:t>
            </a:fld>
            <a:endParaRPr lang="en-US">
              <a:solidFill>
                <a:srgbClr val="006688"/>
              </a:solidFill>
            </a:endParaRPr>
          </a:p>
        </p:txBody>
      </p:sp>
      <p:sp>
        <p:nvSpPr>
          <p:cNvPr id="5" name="Text Placeholder 4"/>
          <p:cNvSpPr>
            <a:spLocks noGrp="1"/>
          </p:cNvSpPr>
          <p:nvPr>
            <p:ph type="body" sz="quarter" idx="13"/>
          </p:nvPr>
        </p:nvSpPr>
        <p:spPr>
          <a:xfrm>
            <a:off x="573619" y="1907119"/>
            <a:ext cx="9190567" cy="3983567"/>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38435" y="6471579"/>
            <a:ext cx="644652" cy="138494"/>
          </a:xfrm>
          <a:prstGeom prst="rect">
            <a:avLst/>
          </a:prstGeom>
        </p:spPr>
      </p:pic>
      <p:sp>
        <p:nvSpPr>
          <p:cNvPr id="3" name="Footer Placeholder 2"/>
          <p:cNvSpPr>
            <a:spLocks noGrp="1"/>
          </p:cNvSpPr>
          <p:nvPr>
            <p:ph type="ftr" sz="quarter" idx="14"/>
          </p:nvPr>
        </p:nvSpPr>
        <p:spPr/>
        <p:txBody>
          <a:bodyPr/>
          <a:lstStyle/>
          <a:p>
            <a:r>
              <a:rPr lang="en-US">
                <a:solidFill>
                  <a:srgbClr val="000000">
                    <a:tint val="75000"/>
                  </a:srgbClr>
                </a:solidFill>
              </a:rPr>
              <a:t>ADASS XXXI, 24 – 28 October 2021</a:t>
            </a:r>
          </a:p>
        </p:txBody>
      </p:sp>
    </p:spTree>
    <p:extLst>
      <p:ext uri="{BB962C8B-B14F-4D97-AF65-F5344CB8AC3E}">
        <p14:creationId xmlns:p14="http://schemas.microsoft.com/office/powerpoint/2010/main" val="206029725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 picture">
    <p:spTree>
      <p:nvGrpSpPr>
        <p:cNvPr id="1" name=""/>
        <p:cNvGrpSpPr/>
        <p:nvPr/>
      </p:nvGrpSpPr>
      <p:grpSpPr>
        <a:xfrm>
          <a:off x="0" y="0"/>
          <a:ext cx="0" cy="0"/>
          <a:chOff x="0" y="0"/>
          <a:chExt cx="0" cy="0"/>
        </a:xfrm>
      </p:grpSpPr>
      <p:sp>
        <p:nvSpPr>
          <p:cNvPr id="9" name="Rectangle 8"/>
          <p:cNvSpPr/>
          <p:nvPr userDrawn="1"/>
        </p:nvSpPr>
        <p:spPr>
          <a:xfrm>
            <a:off x="0" y="0"/>
            <a:ext cx="12192000" cy="12801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FFFF"/>
              </a:solidFill>
            </a:endParaRPr>
          </a:p>
        </p:txBody>
      </p:sp>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solidFill>
                  <a:srgbClr val="006688"/>
                </a:solidFill>
              </a:rPr>
              <a:pPr/>
              <a:t>‹#›</a:t>
            </a:fld>
            <a:endParaRPr lang="en-US">
              <a:solidFill>
                <a:srgbClr val="006688"/>
              </a:solidFill>
            </a:endParaRPr>
          </a:p>
        </p:txBody>
      </p:sp>
      <p:sp>
        <p:nvSpPr>
          <p:cNvPr id="8" name="Picture Placeholder 10"/>
          <p:cNvSpPr>
            <a:spLocks noGrp="1" noChangeAspect="1"/>
          </p:cNvSpPr>
          <p:nvPr>
            <p:ph type="pic" sz="quarter" idx="13"/>
          </p:nvPr>
        </p:nvSpPr>
        <p:spPr>
          <a:xfrm>
            <a:off x="7978775" y="1917862"/>
            <a:ext cx="3683899" cy="3946363"/>
          </a:xfrm>
          <a:prstGeom prst="rect">
            <a:avLst/>
          </a:prstGeom>
        </p:spPr>
        <p:txBody>
          <a:bodyPr anchor="ctr"/>
          <a:lstStyle>
            <a:lvl1pPr algn="ctr">
              <a:defRPr>
                <a:solidFill>
                  <a:schemeClr val="bg1">
                    <a:lumMod val="75000"/>
                  </a:schemeClr>
                </a:solidFill>
              </a:defRPr>
            </a:lvl1pPr>
          </a:lstStyle>
          <a:p>
            <a:r>
              <a:rPr lang="en-US"/>
              <a:t>Click icon to add picture</a:t>
            </a:r>
          </a:p>
        </p:txBody>
      </p:sp>
      <p:sp>
        <p:nvSpPr>
          <p:cNvPr id="5" name="Text Placeholder 4"/>
          <p:cNvSpPr>
            <a:spLocks noGrp="1"/>
          </p:cNvSpPr>
          <p:nvPr>
            <p:ph type="body" sz="quarter" idx="14"/>
          </p:nvPr>
        </p:nvSpPr>
        <p:spPr>
          <a:xfrm>
            <a:off x="573617" y="1907118"/>
            <a:ext cx="7135283" cy="3964516"/>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5" y="6471579"/>
            <a:ext cx="644652" cy="138494"/>
          </a:xfrm>
          <a:prstGeom prst="rect">
            <a:avLst/>
          </a:prstGeom>
        </p:spPr>
      </p:pic>
      <p:sp>
        <p:nvSpPr>
          <p:cNvPr id="3" name="Footer Placeholder 2"/>
          <p:cNvSpPr>
            <a:spLocks noGrp="1"/>
          </p:cNvSpPr>
          <p:nvPr>
            <p:ph type="ftr" sz="quarter" idx="15"/>
          </p:nvPr>
        </p:nvSpPr>
        <p:spPr/>
        <p:txBody>
          <a:bodyPr/>
          <a:lstStyle/>
          <a:p>
            <a:r>
              <a:rPr lang="en-US">
                <a:solidFill>
                  <a:srgbClr val="000000">
                    <a:tint val="75000"/>
                  </a:srgbClr>
                </a:solidFill>
              </a:rPr>
              <a:t>ADASS XXXI, 24 – 28 October 2021</a:t>
            </a:r>
          </a:p>
        </p:txBody>
      </p:sp>
    </p:spTree>
    <p:extLst>
      <p:ext uri="{BB962C8B-B14F-4D97-AF65-F5344CB8AC3E}">
        <p14:creationId xmlns:p14="http://schemas.microsoft.com/office/powerpoint/2010/main" val="22495154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C:\Users\lijian\Desktop\china-vo_logo.png"/>
          <p:cNvPicPr>
            <a:picLocks noChangeAspect="1" noChangeArrowheads="1"/>
          </p:cNvPicPr>
          <p:nvPr userDrawn="1"/>
        </p:nvPicPr>
        <p:blipFill>
          <a:blip r:embed="rId2" cstate="print">
            <a:duotone>
              <a:schemeClr val="accent5">
                <a:shade val="45000"/>
                <a:satMod val="135000"/>
              </a:schemeClr>
              <a:prstClr val="white"/>
            </a:duotone>
          </a:blip>
          <a:srcRect/>
          <a:stretch>
            <a:fillRect/>
          </a:stretch>
        </p:blipFill>
        <p:spPr bwMode="auto">
          <a:xfrm rot="5400000">
            <a:off x="9060721" y="3321380"/>
            <a:ext cx="4464496" cy="1511384"/>
          </a:xfrm>
          <a:prstGeom prst="rect">
            <a:avLst/>
          </a:prstGeom>
          <a:noFill/>
        </p:spPr>
      </p:pic>
      <p:sp>
        <p:nvSpPr>
          <p:cNvPr id="5" name="矩形 4"/>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latin typeface="+mj-lt"/>
            </a:endParaRPr>
          </a:p>
        </p:txBody>
      </p:sp>
      <p:sp>
        <p:nvSpPr>
          <p:cNvPr id="2" name="标题 1"/>
          <p:cNvSpPr>
            <a:spLocks noGrp="1"/>
          </p:cNvSpPr>
          <p:nvPr>
            <p:ph type="title"/>
          </p:nvPr>
        </p:nvSpPr>
        <p:spPr/>
        <p:txBody>
          <a:bodyPr/>
          <a:lstStyle>
            <a:lvl1pPr>
              <a:defRPr baseline="0">
                <a:solidFill>
                  <a:schemeClr val="bg1"/>
                </a:solidFill>
                <a:latin typeface="+mj-lt"/>
                <a:ea typeface="微软雅黑" panose="020B0503020204020204" pitchFamily="34" charset="-122"/>
              </a:defRPr>
            </a:lvl1pPr>
          </a:lstStyle>
          <a:p>
            <a:r>
              <a:rPr lang="zh-CN" altLang="en-US" dirty="0"/>
              <a:t>单击此处编辑母版标题样式</a:t>
            </a:r>
          </a:p>
        </p:txBody>
      </p:sp>
      <p:sp>
        <p:nvSpPr>
          <p:cNvPr id="3" name="内容占位符 2"/>
          <p:cNvSpPr>
            <a:spLocks noGrp="1"/>
          </p:cNvSpPr>
          <p:nvPr>
            <p:ph idx="1"/>
          </p:nvPr>
        </p:nvSpPr>
        <p:spPr>
          <a:xfrm>
            <a:off x="623392" y="1628800"/>
            <a:ext cx="10369152" cy="4525963"/>
          </a:xfrm>
        </p:spPr>
        <p:txBody>
          <a:bodyPr/>
          <a:lstStyle>
            <a:lvl1pPr>
              <a:defRPr>
                <a:latin typeface="+mj-lt"/>
                <a:ea typeface="微软雅黑" panose="020B0503020204020204" pitchFamily="34" charset="-122"/>
              </a:defRPr>
            </a:lvl1pPr>
            <a:lvl2pPr>
              <a:defRPr>
                <a:latin typeface="+mj-lt"/>
                <a:ea typeface="微软雅黑" panose="020B0503020204020204" pitchFamily="34" charset="-122"/>
              </a:defRPr>
            </a:lvl2pPr>
            <a:lvl3pPr>
              <a:defRPr>
                <a:latin typeface="+mj-lt"/>
                <a:ea typeface="微软雅黑" panose="020B0503020204020204" pitchFamily="34" charset="-122"/>
              </a:defRPr>
            </a:lvl3pPr>
            <a:lvl4pPr>
              <a:defRPr>
                <a:latin typeface="+mj-lt"/>
                <a:ea typeface="微软雅黑" panose="020B0503020204020204" pitchFamily="34" charset="-122"/>
              </a:defRPr>
            </a:lvl4pPr>
            <a:lvl5pPr>
              <a:defRPr>
                <a:latin typeface="+mj-lt"/>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日期占位符 3"/>
          <p:cNvSpPr>
            <a:spLocks noGrp="1"/>
          </p:cNvSpPr>
          <p:nvPr>
            <p:ph type="dt" sz="half" idx="10"/>
          </p:nvPr>
        </p:nvSpPr>
        <p:spPr/>
        <p:txBody>
          <a:bodyPr/>
          <a:lstStyle>
            <a:lvl1pPr>
              <a:defRPr>
                <a:latin typeface="+mj-lt"/>
              </a:defRPr>
            </a:lvl1pPr>
          </a:lstStyle>
          <a:p>
            <a:pPr>
              <a:defRPr/>
            </a:pPr>
            <a:endParaRPr lang="zh-CN" altLang="en-US" dirty="0">
              <a:solidFill>
                <a:prstClr val="black">
                  <a:tint val="75000"/>
                </a:prstClr>
              </a:solidFill>
            </a:endParaRPr>
          </a:p>
        </p:txBody>
      </p:sp>
      <p:sp>
        <p:nvSpPr>
          <p:cNvPr id="7" name="页脚占位符 4"/>
          <p:cNvSpPr>
            <a:spLocks noGrp="1"/>
          </p:cNvSpPr>
          <p:nvPr>
            <p:ph type="ftr" sz="quarter" idx="11"/>
          </p:nvPr>
        </p:nvSpPr>
        <p:spPr/>
        <p:txBody>
          <a:bodyPr/>
          <a:lstStyle>
            <a:lvl1pPr>
              <a:defRPr>
                <a:latin typeface="+mj-lt"/>
              </a:defRPr>
            </a:lvl1p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
        <p:nvSpPr>
          <p:cNvPr id="8" name="灯片编号占位符 5"/>
          <p:cNvSpPr>
            <a:spLocks noGrp="1"/>
          </p:cNvSpPr>
          <p:nvPr>
            <p:ph type="sldNum" sz="quarter" idx="12"/>
          </p:nvPr>
        </p:nvSpPr>
        <p:spPr/>
        <p:txBody>
          <a:bodyPr/>
          <a:lstStyle>
            <a:lvl1pPr>
              <a:defRPr>
                <a:latin typeface="+mj-lt"/>
              </a:defRPr>
            </a:lvl1pPr>
          </a:lstStyle>
          <a:p>
            <a:pPr>
              <a:defRPr/>
            </a:pPr>
            <a:fld id="{57CAB3AD-80B6-4776-8E50-4A9BCF96797F}"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24282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no lines">
    <p:spTree>
      <p:nvGrpSpPr>
        <p:cNvPr id="1" name=""/>
        <p:cNvGrpSpPr/>
        <p:nvPr/>
      </p:nvGrpSpPr>
      <p:grpSpPr>
        <a:xfrm>
          <a:off x="0" y="0"/>
          <a:ext cx="0" cy="0"/>
          <a:chOff x="0" y="0"/>
          <a:chExt cx="0" cy="0"/>
        </a:xfrm>
      </p:grpSpPr>
      <p:sp>
        <p:nvSpPr>
          <p:cNvPr id="7" name="Rectangle 6"/>
          <p:cNvSpPr/>
          <p:nvPr userDrawn="1"/>
        </p:nvSpPr>
        <p:spPr>
          <a:xfrm>
            <a:off x="0" y="0"/>
            <a:ext cx="12192000" cy="12801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FFFF"/>
              </a:solidFill>
            </a:endParaRPr>
          </a:p>
        </p:txBody>
      </p:sp>
      <p:sp>
        <p:nvSpPr>
          <p:cNvPr id="2" name="Title 1"/>
          <p:cNvSpPr>
            <a:spLocks noGrp="1"/>
          </p:cNvSpPr>
          <p:nvPr>
            <p:ph type="title"/>
          </p:nvPr>
        </p:nvSpPr>
        <p:spPr>
          <a:xfrm>
            <a:off x="568329" y="182880"/>
            <a:ext cx="10913292" cy="914400"/>
          </a:xfrm>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solidFill>
                  <a:srgbClr val="006688"/>
                </a:solidFill>
              </a:rPr>
              <a:pPr/>
              <a:t>‹#›</a:t>
            </a:fld>
            <a:endParaRPr lang="en-US">
              <a:solidFill>
                <a:srgbClr val="006688"/>
              </a:solidFill>
            </a:endParaRPr>
          </a:p>
        </p:txBody>
      </p:sp>
      <p:sp>
        <p:nvSpPr>
          <p:cNvPr id="10" name="Text Placeholder 9"/>
          <p:cNvSpPr>
            <a:spLocks noGrp="1"/>
          </p:cNvSpPr>
          <p:nvPr>
            <p:ph type="body" sz="quarter" idx="12"/>
          </p:nvPr>
        </p:nvSpPr>
        <p:spPr>
          <a:xfrm>
            <a:off x="571021" y="1909235"/>
            <a:ext cx="10914551" cy="3964517"/>
          </a:xfrm>
        </p:spPr>
        <p:txBody>
          <a:bodyPr/>
          <a:lstStyle>
            <a:lvl1pPr>
              <a:lnSpc>
                <a:spcPct val="100000"/>
              </a:lnSpc>
              <a:defRPr>
                <a:solidFill>
                  <a:schemeClr val="tx2"/>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5" y="6471579"/>
            <a:ext cx="644652" cy="138494"/>
          </a:xfrm>
          <a:prstGeom prst="rect">
            <a:avLst/>
          </a:prstGeom>
        </p:spPr>
      </p:pic>
      <p:sp>
        <p:nvSpPr>
          <p:cNvPr id="3" name="Footer Placeholder 2"/>
          <p:cNvSpPr>
            <a:spLocks noGrp="1"/>
          </p:cNvSpPr>
          <p:nvPr>
            <p:ph type="ftr" sz="quarter" idx="13"/>
          </p:nvPr>
        </p:nvSpPr>
        <p:spPr/>
        <p:txBody>
          <a:bodyPr/>
          <a:lstStyle/>
          <a:p>
            <a:r>
              <a:rPr lang="en-US">
                <a:solidFill>
                  <a:srgbClr val="000000">
                    <a:tint val="75000"/>
                  </a:srgbClr>
                </a:solidFill>
              </a:rPr>
              <a:t>ADASS XXXI, 24 – 28 October 2021</a:t>
            </a:r>
          </a:p>
        </p:txBody>
      </p:sp>
    </p:spTree>
    <p:extLst>
      <p:ext uri="{BB962C8B-B14F-4D97-AF65-F5344CB8AC3E}">
        <p14:creationId xmlns:p14="http://schemas.microsoft.com/office/powerpoint/2010/main" val="332802115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picture">
    <p:spTree>
      <p:nvGrpSpPr>
        <p:cNvPr id="1" name=""/>
        <p:cNvGrpSpPr/>
        <p:nvPr/>
      </p:nvGrpSpPr>
      <p:grpSpPr>
        <a:xfrm>
          <a:off x="0" y="0"/>
          <a:ext cx="0" cy="0"/>
          <a:chOff x="0" y="0"/>
          <a:chExt cx="0" cy="0"/>
        </a:xfrm>
      </p:grpSpPr>
      <p:sp>
        <p:nvSpPr>
          <p:cNvPr id="8" name="Rectangle 7"/>
          <p:cNvSpPr/>
          <p:nvPr userDrawn="1"/>
        </p:nvSpPr>
        <p:spPr>
          <a:xfrm>
            <a:off x="0" y="0"/>
            <a:ext cx="12192000" cy="12801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FFFF"/>
              </a:solidFill>
            </a:endParaRPr>
          </a:p>
        </p:txBody>
      </p:sp>
      <p:sp>
        <p:nvSpPr>
          <p:cNvPr id="2" name="Title 1"/>
          <p:cNvSpPr>
            <a:spLocks noGrp="1"/>
          </p:cNvSpPr>
          <p:nvPr>
            <p:ph type="title"/>
          </p:nvPr>
        </p:nvSpPr>
        <p:spPr>
          <a:xfrm>
            <a:off x="568329" y="182880"/>
            <a:ext cx="10913292" cy="914400"/>
          </a:xfrm>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solidFill>
                  <a:srgbClr val="006688"/>
                </a:solidFill>
              </a:rPr>
              <a:pPr/>
              <a:t>‹#›</a:t>
            </a:fld>
            <a:endParaRPr lang="en-US">
              <a:solidFill>
                <a:srgbClr val="006688"/>
              </a:solidFill>
            </a:endParaRPr>
          </a:p>
        </p:txBody>
      </p:sp>
      <p:sp>
        <p:nvSpPr>
          <p:cNvPr id="7" name="Picture Placeholder 6"/>
          <p:cNvSpPr>
            <a:spLocks noGrp="1"/>
          </p:cNvSpPr>
          <p:nvPr>
            <p:ph type="pic" sz="quarter" idx="12"/>
          </p:nvPr>
        </p:nvSpPr>
        <p:spPr>
          <a:xfrm>
            <a:off x="585259" y="1920876"/>
            <a:ext cx="10911495" cy="3968749"/>
          </a:xfrm>
        </p:spPr>
        <p:txBody>
          <a:bodyPr/>
          <a:lstStyle/>
          <a:p>
            <a:r>
              <a:rPr lang="en-US"/>
              <a:t>Click icon to add picture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5" y="6471579"/>
            <a:ext cx="644652" cy="138494"/>
          </a:xfrm>
          <a:prstGeom prst="rect">
            <a:avLst/>
          </a:prstGeom>
        </p:spPr>
      </p:pic>
      <p:sp>
        <p:nvSpPr>
          <p:cNvPr id="3" name="Footer Placeholder 2"/>
          <p:cNvSpPr>
            <a:spLocks noGrp="1"/>
          </p:cNvSpPr>
          <p:nvPr>
            <p:ph type="ftr" sz="quarter" idx="13"/>
          </p:nvPr>
        </p:nvSpPr>
        <p:spPr/>
        <p:txBody>
          <a:bodyPr/>
          <a:lstStyle/>
          <a:p>
            <a:r>
              <a:rPr lang="en-US">
                <a:solidFill>
                  <a:srgbClr val="000000">
                    <a:tint val="75000"/>
                  </a:srgbClr>
                </a:solidFill>
              </a:rPr>
              <a:t>ADASS XXXI, 24 – 28 October 2021</a:t>
            </a:r>
          </a:p>
        </p:txBody>
      </p:sp>
    </p:spTree>
    <p:extLst>
      <p:ext uri="{BB962C8B-B14F-4D97-AF65-F5344CB8AC3E}">
        <p14:creationId xmlns:p14="http://schemas.microsoft.com/office/powerpoint/2010/main" val="273633512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8" name="Rectangle 7"/>
          <p:cNvSpPr/>
          <p:nvPr userDrawn="1"/>
        </p:nvSpPr>
        <p:spPr>
          <a:xfrm>
            <a:off x="0" y="0"/>
            <a:ext cx="12192000" cy="1280160"/>
          </a:xfrm>
          <a:prstGeom prst="rect">
            <a:avLst/>
          </a:prstGeom>
          <a:solidFill>
            <a:srgbClr val="E4E4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srgbClr val="FFFFFF"/>
              </a:solidFill>
            </a:endParaRPr>
          </a:p>
        </p:txBody>
      </p:sp>
      <p:sp>
        <p:nvSpPr>
          <p:cNvPr id="2" name="Title 1"/>
          <p:cNvSpPr>
            <a:spLocks noGrp="1"/>
          </p:cNvSpPr>
          <p:nvPr>
            <p:ph type="title"/>
          </p:nvPr>
        </p:nvSpPr>
        <p:spPr>
          <a:xfrm>
            <a:off x="568329" y="182880"/>
            <a:ext cx="10913292" cy="914400"/>
          </a:xfrm>
        </p:spPr>
        <p:txBody>
          <a:bodyPr/>
          <a:lstStyle>
            <a:lvl1pPr>
              <a:defRPr>
                <a:solidFill>
                  <a:schemeClr val="accent2"/>
                </a:solidFill>
              </a:defRPr>
            </a:lvl1pPr>
          </a:lstStyle>
          <a:p>
            <a:r>
              <a:rPr lang="en-US"/>
              <a:t>Click to edit Master title style</a:t>
            </a:r>
            <a:endParaRPr lang="en-US" dirty="0"/>
          </a:p>
        </p:txBody>
      </p:sp>
      <p:sp>
        <p:nvSpPr>
          <p:cNvPr id="4" name="Slide Number Placeholder 3"/>
          <p:cNvSpPr>
            <a:spLocks noGrp="1"/>
          </p:cNvSpPr>
          <p:nvPr>
            <p:ph type="sldNum" sz="quarter" idx="11"/>
          </p:nvPr>
        </p:nvSpPr>
        <p:spPr/>
        <p:txBody>
          <a:bodyPr/>
          <a:lstStyle/>
          <a:p>
            <a:fld id="{77E68ECE-59D7-452D-8595-BBB947F3BD2D}" type="slidenum">
              <a:rPr lang="en-US" smtClean="0">
                <a:solidFill>
                  <a:srgbClr val="006688"/>
                </a:solidFill>
              </a:rPr>
              <a:pPr/>
              <a:t>‹#›</a:t>
            </a:fld>
            <a:endParaRPr lang="en-US">
              <a:solidFill>
                <a:srgbClr val="006688"/>
              </a:solidFill>
            </a:endParaRPr>
          </a:p>
        </p:txBody>
      </p:sp>
      <p:sp>
        <p:nvSpPr>
          <p:cNvPr id="7" name="Picture Placeholder 6"/>
          <p:cNvSpPr>
            <a:spLocks noGrp="1"/>
          </p:cNvSpPr>
          <p:nvPr>
            <p:ph type="pic" sz="quarter" idx="12"/>
          </p:nvPr>
        </p:nvSpPr>
        <p:spPr>
          <a:xfrm>
            <a:off x="585259" y="1920876"/>
            <a:ext cx="5361517" cy="3968749"/>
          </a:xfrm>
        </p:spPr>
        <p:txBody>
          <a:bodyPr/>
          <a:lstStyle/>
          <a:p>
            <a:r>
              <a:rPr lang="en-US"/>
              <a:t>Click icon to add picture</a:t>
            </a:r>
          </a:p>
        </p:txBody>
      </p:sp>
      <p:sp>
        <p:nvSpPr>
          <p:cNvPr id="10" name="Picture Placeholder 6"/>
          <p:cNvSpPr>
            <a:spLocks noGrp="1"/>
          </p:cNvSpPr>
          <p:nvPr>
            <p:ph type="pic" sz="quarter" idx="13"/>
          </p:nvPr>
        </p:nvSpPr>
        <p:spPr>
          <a:xfrm>
            <a:off x="6254753" y="1920876"/>
            <a:ext cx="5242001" cy="3968749"/>
          </a:xfrm>
        </p:spPr>
        <p:txBody>
          <a:bodyPr/>
          <a:lstStyle/>
          <a:p>
            <a:r>
              <a:rPr lang="en-US"/>
              <a:t>Click icon to add picture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8435" y="6471579"/>
            <a:ext cx="644652" cy="138494"/>
          </a:xfrm>
          <a:prstGeom prst="rect">
            <a:avLst/>
          </a:prstGeom>
        </p:spPr>
      </p:pic>
      <p:sp>
        <p:nvSpPr>
          <p:cNvPr id="3" name="Footer Placeholder 2"/>
          <p:cNvSpPr>
            <a:spLocks noGrp="1"/>
          </p:cNvSpPr>
          <p:nvPr>
            <p:ph type="ftr" sz="quarter" idx="14"/>
          </p:nvPr>
        </p:nvSpPr>
        <p:spPr/>
        <p:txBody>
          <a:bodyPr/>
          <a:lstStyle/>
          <a:p>
            <a:r>
              <a:rPr lang="en-US">
                <a:solidFill>
                  <a:srgbClr val="000000">
                    <a:tint val="75000"/>
                  </a:srgbClr>
                </a:solidFill>
              </a:rPr>
              <a:t>ADASS XXXI, 24 – 28 October 2021</a:t>
            </a:r>
          </a:p>
        </p:txBody>
      </p:sp>
    </p:spTree>
    <p:extLst>
      <p:ext uri="{BB962C8B-B14F-4D97-AF65-F5344CB8AC3E}">
        <p14:creationId xmlns:p14="http://schemas.microsoft.com/office/powerpoint/2010/main" val="158639456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solidFill>
                  <a:srgbClr val="000000">
                    <a:tint val="75000"/>
                  </a:srgbClr>
                </a:solidFill>
              </a:rPr>
              <a:t>ADASS XXXI, 24 – 28 October 2021</a:t>
            </a:r>
          </a:p>
        </p:txBody>
      </p:sp>
      <p:sp>
        <p:nvSpPr>
          <p:cNvPr id="3" name="Slide Number Placeholder 2"/>
          <p:cNvSpPr>
            <a:spLocks noGrp="1"/>
          </p:cNvSpPr>
          <p:nvPr>
            <p:ph type="sldNum" sz="quarter" idx="11"/>
          </p:nvPr>
        </p:nvSpPr>
        <p:spPr/>
        <p:txBody>
          <a:bodyPr/>
          <a:lstStyle/>
          <a:p>
            <a:fld id="{77E68ECE-59D7-452D-8595-BBB947F3BD2D}" type="slidenum">
              <a:rPr lang="en-US" smtClean="0">
                <a:solidFill>
                  <a:srgbClr val="006688"/>
                </a:solidFill>
              </a:rPr>
              <a:pPr/>
              <a:t>‹#›</a:t>
            </a:fld>
            <a:endParaRPr lang="en-US">
              <a:solidFill>
                <a:srgbClr val="006688"/>
              </a:solidFill>
            </a:endParaRPr>
          </a:p>
        </p:txBody>
      </p:sp>
    </p:spTree>
    <p:extLst>
      <p:ext uri="{BB962C8B-B14F-4D97-AF65-F5344CB8AC3E}">
        <p14:creationId xmlns:p14="http://schemas.microsoft.com/office/powerpoint/2010/main" val="85207395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67269" y="2274850"/>
            <a:ext cx="7523788" cy="1470025"/>
          </a:xfrm>
        </p:spPr>
        <p:txBody>
          <a:bodyPr lIns="0" tIns="0" rIns="0" bIns="0" anchor="b">
            <a:noAutofit/>
          </a:bodyPr>
          <a:lstStyle>
            <a:lvl1pPr algn="l">
              <a:defRPr sz="4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567269" y="3886200"/>
            <a:ext cx="6905791" cy="1752600"/>
          </a:xfrm>
        </p:spPr>
        <p:txBody>
          <a:bodyPr lIns="0" tIns="0" rIns="0" bIns="0">
            <a:noAutofit/>
          </a:bodyPr>
          <a:lstStyle>
            <a:lvl1pPr marL="0" indent="0" algn="l">
              <a:buNone/>
              <a:defRPr sz="1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black">
          <a:xfrm>
            <a:off x="567267" y="252763"/>
            <a:ext cx="1280160" cy="152747"/>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1251" y="248554"/>
            <a:ext cx="2395852" cy="163716"/>
          </a:xfrm>
          <a:prstGeom prst="rect">
            <a:avLst/>
          </a:prstGeom>
        </p:spPr>
      </p:pic>
    </p:spTree>
    <p:extLst>
      <p:ext uri="{BB962C8B-B14F-4D97-AF65-F5344CB8AC3E}">
        <p14:creationId xmlns:p14="http://schemas.microsoft.com/office/powerpoint/2010/main" val="54837242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819148" y="3886201"/>
            <a:ext cx="10598400" cy="531812"/>
          </a:xfr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783168" y="2490151"/>
            <a:ext cx="10596033" cy="748988"/>
          </a:xfrm>
          <a:prstGeom prst="rect">
            <a:avLst/>
          </a:prstGeom>
        </p:spPr>
        <p:txBody>
          <a:bodyPr/>
          <a:lstStyle>
            <a:lvl1pPr>
              <a:defRPr sz="4267">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842433" y="6429377"/>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GB" sz="1067" dirty="0">
              <a:solidFill>
                <a:srgbClr val="FFFFFF"/>
              </a:solidFill>
              <a:latin typeface="Verdana" pitchFamily="34" charset="0"/>
              <a:ea typeface="+mn-ea"/>
            </a:endParaRP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2" b="28614"/>
          <a:stretch/>
        </p:blipFill>
        <p:spPr>
          <a:xfrm>
            <a:off x="10383890" y="208265"/>
            <a:ext cx="1613941" cy="624000"/>
          </a:xfrm>
          <a:prstGeom prst="rect">
            <a:avLst/>
          </a:prstGeom>
        </p:spPr>
      </p:pic>
      <p:cxnSp>
        <p:nvCxnSpPr>
          <p:cNvPr id="36" name="Straight Connector 35"/>
          <p:cNvCxnSpPr/>
          <p:nvPr userDrawn="1"/>
        </p:nvCxnSpPr>
        <p:spPr>
          <a:xfrm>
            <a:off x="221243" y="6385584"/>
            <a:ext cx="11766372" cy="0"/>
          </a:xfrm>
          <a:prstGeom prst="line">
            <a:avLst/>
          </a:prstGeom>
          <a:ln w="635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35" name="Group 34"/>
          <p:cNvGrpSpPr/>
          <p:nvPr userDrawn="1"/>
        </p:nvGrpSpPr>
        <p:grpSpPr>
          <a:xfrm>
            <a:off x="229692" y="6544010"/>
            <a:ext cx="9102221" cy="148692"/>
            <a:chOff x="172269" y="6621494"/>
            <a:chExt cx="6826666" cy="111519"/>
          </a:xfrm>
        </p:grpSpPr>
        <p:pic>
          <p:nvPicPr>
            <p:cNvPr id="38" name="Picture 37" descr="a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9" name="Picture 38" descr="b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0" name="Picture 39" descr="ca.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1" name="Picture 40" descr="ch.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2" name="Picture 41" descr="cz.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3" name="Picture 42" descr="d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4" name="Picture 43" descr="dk.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45" name="Picture 44" descr="e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46" name="Picture 45" descr="es.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47" name="Picture 46" descr="fi.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48" name="Picture 47" descr="fr.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49" name="Picture 48" descr="g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0" name="Picture 49" descr="hu.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1" name="Picture 50" descr="i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2" name="Picture 51" descr="it.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3" name="Picture 52" descr="l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4" name="Picture 53" descr="nl.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55" name="Picture 54" descr="no.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56" name="Picture 55" descr="p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57" name="Picture 56" descr="pt.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58" name="Picture 57" descr="r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59" name="Picture 58" descr="se.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0" name="Picture 59" descr="uk.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1" name="Picture 60" descr="si.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221954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20929576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6000" y="3296484"/>
            <a:ext cx="10385400" cy="1764585"/>
          </a:xfrm>
        </p:spPr>
        <p:txBody>
          <a:bodyPr anchor="t"/>
          <a:lstStyle>
            <a:lvl1pPr algn="l">
              <a:defRPr sz="5333"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816000" y="1796295"/>
            <a:ext cx="103854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noProof="0"/>
              <a:t>Click to edit Master text styles</a:t>
            </a:r>
          </a:p>
        </p:txBody>
      </p:sp>
    </p:spTree>
    <p:extLst>
      <p:ext uri="{BB962C8B-B14F-4D97-AF65-F5344CB8AC3E}">
        <p14:creationId xmlns:p14="http://schemas.microsoft.com/office/powerpoint/2010/main" val="41953920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821267" y="1673225"/>
            <a:ext cx="518583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6210297" y="1673225"/>
            <a:ext cx="5184000"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921012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5497" y="1666800"/>
            <a:ext cx="5193600" cy="496800"/>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5" name="Text Placeholder 4"/>
          <p:cNvSpPr>
            <a:spLocks noGrp="1"/>
          </p:cNvSpPr>
          <p:nvPr>
            <p:ph type="body" sz="quarter" idx="3"/>
          </p:nvPr>
        </p:nvSpPr>
        <p:spPr>
          <a:xfrm>
            <a:off x="6193367" y="1666875"/>
            <a:ext cx="5195221" cy="495324"/>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6" name="Content Placeholder 5"/>
          <p:cNvSpPr>
            <a:spLocks noGrp="1"/>
          </p:cNvSpPr>
          <p:nvPr>
            <p:ph sz="quarter" idx="4"/>
          </p:nvPr>
        </p:nvSpPr>
        <p:spPr>
          <a:xfrm>
            <a:off x="6193368" y="2174877"/>
            <a:ext cx="5198533"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825600" y="2174402"/>
            <a:ext cx="5198533"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90782" y="214287"/>
            <a:ext cx="9566461"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024887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solidFill>
            <a:schemeClr val="tx2"/>
          </a:solidFill>
          <a:ln>
            <a:solidFill>
              <a:schemeClr val="accent1"/>
            </a:solidFill>
          </a:ln>
        </p:spPr>
        <p:txBody>
          <a:bodyPr anchor="t"/>
          <a:lstStyle>
            <a:lvl1pPr algn="l">
              <a:defRPr sz="4000" b="1" cap="all">
                <a:solidFill>
                  <a:schemeClr val="bg1"/>
                </a:solidFill>
              </a:defRPr>
            </a:lvl1pPr>
          </a:lstStyle>
          <a:p>
            <a:r>
              <a:rPr lang="zh-CN" altLang="en-US" dirty="0"/>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pPr>
              <a:defRPr/>
            </a:pPr>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r>
              <a:rPr lang="en-US" altLang="zh-CN">
                <a:solidFill>
                  <a:prstClr val="black">
                    <a:tint val="75000"/>
                  </a:prstClr>
                </a:solidFill>
              </a:rPr>
              <a:t>ADASS XXXI, 24 – 28 October 2021</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4A30D8-8266-4B84-9C3E-59311BADC876}"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232735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86232"/>
          </a:xfrm>
          <a:prstGeom prst="rect">
            <a:avLst/>
          </a:prstGeom>
        </p:spPr>
      </p:pic>
      <p:sp>
        <p:nvSpPr>
          <p:cNvPr id="6" name="Rectangle 6"/>
          <p:cNvSpPr>
            <a:spLocks noGrp="1" noChangeArrowheads="1"/>
          </p:cNvSpPr>
          <p:nvPr>
            <p:ph type="title"/>
          </p:nvPr>
        </p:nvSpPr>
        <p:spPr bwMode="auto">
          <a:xfrm>
            <a:off x="190782" y="214287"/>
            <a:ext cx="9566461" cy="5436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933" b="0" dirty="0" smtClean="0">
                <a:solidFill>
                  <a:schemeClr val="tx1"/>
                </a:solidFill>
                <a:latin typeface="Verdana"/>
                <a:ea typeface="+mj-ea"/>
                <a:cs typeface="Verdana"/>
              </a:defRPr>
            </a:lvl1pPr>
          </a:lstStyle>
          <a:p>
            <a:pPr lvl="0" algn="l" rtl="0" eaLnBrk="1" fontAlgn="base" hangingPunct="1">
              <a:spcBef>
                <a:spcPct val="0"/>
              </a:spcBef>
              <a:spcAft>
                <a:spcPct val="0"/>
              </a:spcAft>
            </a:pPr>
            <a:r>
              <a:rPr lang="en-US" dirty="0"/>
              <a:t>Click to edit Master title style</a:t>
            </a:r>
            <a:endParaRPr lang="en-GB" dirty="0"/>
          </a:p>
        </p:txBody>
      </p:sp>
    </p:spTree>
    <p:extLst>
      <p:ext uri="{BB962C8B-B14F-4D97-AF65-F5344CB8AC3E}">
        <p14:creationId xmlns:p14="http://schemas.microsoft.com/office/powerpoint/2010/main" val="231723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29854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8" y="1666877"/>
            <a:ext cx="6625167" cy="4324351"/>
          </a:xfrm>
        </p:spPr>
        <p:txBody>
          <a:bodyPr/>
          <a:lstStyle>
            <a:lvl1pPr>
              <a:defRPr sz="1867"/>
            </a:lvl1pPr>
            <a:lvl2pPr>
              <a:defRPr sz="1867"/>
            </a:lvl2pPr>
            <a:lvl3pPr>
              <a:defRPr sz="1867"/>
            </a:lvl3pPr>
            <a:lvl4pPr>
              <a:defRPr sz="1867"/>
            </a:lvl4pPr>
            <a:lvl5pPr>
              <a:defRPr sz="1867"/>
            </a:lvl5pPr>
            <a:lvl6pPr>
              <a:defRPr sz="2667"/>
            </a:lvl6pPr>
            <a:lvl7pPr>
              <a:defRPr sz="2667"/>
            </a:lvl7pPr>
            <a:lvl8pPr>
              <a:defRPr sz="2667"/>
            </a:lvl8pPr>
            <a:lvl9pPr>
              <a:defRPr sz="2667"/>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825500" y="1666802"/>
            <a:ext cx="3795184" cy="43243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Click to edit Master text styles</a:t>
            </a:r>
          </a:p>
        </p:txBody>
      </p:sp>
      <p:sp>
        <p:nvSpPr>
          <p:cNvPr id="5" name="Title 1"/>
          <p:cNvSpPr>
            <a:spLocks noGrp="1"/>
          </p:cNvSpPr>
          <p:nvPr>
            <p:ph type="title"/>
          </p:nvPr>
        </p:nvSpPr>
        <p:spPr>
          <a:xfrm>
            <a:off x="190782" y="214287"/>
            <a:ext cx="9566461"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01603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6000" y="4997210"/>
            <a:ext cx="7910400" cy="379656"/>
          </a:xfrm>
        </p:spPr>
        <p:txBody>
          <a:bodyPr anchor="b"/>
          <a:lstStyle>
            <a:lvl1pPr algn="l">
              <a:defRPr sz="1867" b="1"/>
            </a:lvl1pPr>
          </a:lstStyle>
          <a:p>
            <a:r>
              <a:rPr lang="en-US" noProof="0"/>
              <a:t>Click to edit Master title style</a:t>
            </a:r>
            <a:endParaRPr lang="en-GB" noProof="0"/>
          </a:p>
        </p:txBody>
      </p:sp>
      <p:sp>
        <p:nvSpPr>
          <p:cNvPr id="3" name="Picture Placeholder 2"/>
          <p:cNvSpPr>
            <a:spLocks noGrp="1"/>
          </p:cNvSpPr>
          <p:nvPr>
            <p:ph type="pic" idx="1"/>
          </p:nvPr>
        </p:nvSpPr>
        <p:spPr>
          <a:xfrm>
            <a:off x="2135716" y="1666875"/>
            <a:ext cx="7909984" cy="3390901"/>
          </a:xfrm>
        </p:spPr>
        <p:txBody>
          <a:bodyPr/>
          <a:lstStyle>
            <a:lvl1pPr marL="0" indent="0">
              <a:buNone/>
              <a:defRPr sz="18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GB" dirty="0"/>
          </a:p>
        </p:txBody>
      </p:sp>
      <p:sp>
        <p:nvSpPr>
          <p:cNvPr id="4" name="Text Placeholder 3"/>
          <p:cNvSpPr>
            <a:spLocks noGrp="1"/>
          </p:cNvSpPr>
          <p:nvPr>
            <p:ph type="body" sz="half" idx="2"/>
          </p:nvPr>
        </p:nvSpPr>
        <p:spPr>
          <a:xfrm>
            <a:off x="2136000" y="5372102"/>
            <a:ext cx="7910400" cy="61912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Click to edit Master text styles</a:t>
            </a:r>
          </a:p>
        </p:txBody>
      </p:sp>
    </p:spTree>
    <p:extLst>
      <p:ext uri="{BB962C8B-B14F-4D97-AF65-F5344CB8AC3E}">
        <p14:creationId xmlns:p14="http://schemas.microsoft.com/office/powerpoint/2010/main" val="19368233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1"/>
            <a:ext cx="12191999" cy="6858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6323" name="Rectangle 2"/>
          <p:cNvSpPr>
            <a:spLocks noGrp="1" noChangeArrowheads="1"/>
          </p:cNvSpPr>
          <p:nvPr>
            <p:ph type="subTitle" idx="1"/>
          </p:nvPr>
        </p:nvSpPr>
        <p:spPr>
          <a:xfrm>
            <a:off x="819148" y="3886201"/>
            <a:ext cx="10598400" cy="485774"/>
          </a:xfrm>
        </p:spPr>
        <p:txBody>
          <a:bodyPr wrap="square">
            <a:spAutoFit/>
          </a:bodyPr>
          <a:lstStyle>
            <a:lvl1pPr marL="0" indent="0">
              <a:buFont typeface="Verdana" pitchFamily="34" charset="0"/>
              <a:buNone/>
              <a:defRPr sz="24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783168" y="2490151"/>
            <a:ext cx="10596033" cy="748988"/>
          </a:xfrm>
          <a:prstGeom prst="rect">
            <a:avLst/>
          </a:prstGeom>
        </p:spPr>
        <p:txBody>
          <a:bodyPr/>
          <a:lstStyle>
            <a:lvl1pPr>
              <a:defRPr sz="4267">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842433" y="6429377"/>
            <a:ext cx="6688667" cy="256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10383890" y="208265"/>
            <a:ext cx="1613941" cy="624000"/>
          </a:xfrm>
          <a:prstGeom prst="rect">
            <a:avLst/>
          </a:prstGeom>
        </p:spPr>
      </p:pic>
      <p:sp>
        <p:nvSpPr>
          <p:cNvPr id="10" name="Text Box 58"/>
          <p:cNvSpPr txBox="1">
            <a:spLocks noChangeArrowheads="1"/>
          </p:cNvSpPr>
          <p:nvPr userDrawn="1"/>
        </p:nvSpPr>
        <p:spPr bwMode="auto">
          <a:xfrm>
            <a:off x="217099" y="6124764"/>
            <a:ext cx="6688667" cy="256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US" sz="1067" noProof="0">
                <a:solidFill>
                  <a:schemeClr val="bg1">
                    <a:lumMod val="85000"/>
                  </a:schemeClr>
                </a:solidFill>
              </a:rPr>
              <a:t>ESA UNCLASSIFIED - For Official Use</a:t>
            </a:r>
            <a:endParaRPr lang="en-GB" sz="1067" noProof="0" dirty="0">
              <a:solidFill>
                <a:schemeClr val="bg1">
                  <a:lumMod val="85000"/>
                </a:schemeClr>
              </a:solidFill>
            </a:endParaRPr>
          </a:p>
        </p:txBody>
      </p:sp>
      <p:grpSp>
        <p:nvGrpSpPr>
          <p:cNvPr id="11" name="Group 10"/>
          <p:cNvGrpSpPr/>
          <p:nvPr userDrawn="1"/>
        </p:nvGrpSpPr>
        <p:grpSpPr>
          <a:xfrm>
            <a:off x="228870" y="6541071"/>
            <a:ext cx="8581521" cy="148692"/>
            <a:chOff x="171652" y="6621093"/>
            <a:chExt cx="6436141" cy="111519"/>
          </a:xfrm>
        </p:grpSpPr>
        <p:pic>
          <p:nvPicPr>
            <p:cNvPr id="12" name="Picture 11" descr="a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13" name="Picture 12" descr="b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4" name="Picture 13" descr="c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5" name="Picture 14" descr="ch.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16" name="Picture 15" descr="cz.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17" name="Picture 16" descr="d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18" name="Picture 17" descr="dk.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19" name="Picture 18" descr="e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20" name="Picture 19" descr="es.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21" name="Picture 20" descr="fi.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22" name="Picture 21" descr="f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3" name="Picture 22" descr="g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4" name="Picture 23" descr="hu.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5" name="Picture 24" descr="i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26" name="Picture 25" descr="it.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27" name="Picture 26" descr="l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28" name="Picture 27" descr="nl.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29" name="Picture 28" descr="no.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30" name="Picture 29" descr="p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31" name="Picture 30" descr="p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32" name="Picture 31" descr="r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3" name="Picture 32" descr="s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4" name="Picture 33" descr="uk.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35" name="Picture 34"/>
          <p:cNvPicPr>
            <a:picLocks noChangeAspect="1"/>
          </p:cNvPicPr>
          <p:nvPr userDrawn="1"/>
        </p:nvPicPr>
        <p:blipFill rotWithShape="1">
          <a:blip r:embed="rId27" cstate="print">
            <a:extLst>
              <a:ext uri="{28A0092B-C50C-407E-A947-70E740481C1C}">
                <a14:useLocalDpi xmlns:a14="http://schemas.microsoft.com/office/drawing/2010/main" val="0"/>
              </a:ext>
            </a:extLst>
          </a:blip>
          <a:srcRect t="83098" b="-5313"/>
          <a:stretch/>
        </p:blipFill>
        <p:spPr>
          <a:xfrm>
            <a:off x="10387200" y="6532800"/>
            <a:ext cx="1595883" cy="192000"/>
          </a:xfrm>
          <a:prstGeom prst="rect">
            <a:avLst/>
          </a:prstGeom>
        </p:spPr>
      </p:pic>
      <p:cxnSp>
        <p:nvCxnSpPr>
          <p:cNvPr id="36" name="Straight Connector 35"/>
          <p:cNvCxnSpPr/>
          <p:nvPr userDrawn="1"/>
        </p:nvCxnSpPr>
        <p:spPr>
          <a:xfrm>
            <a:off x="221243" y="6385584"/>
            <a:ext cx="11766372"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272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en-GB" noProof="0" dirty="0"/>
          </a:p>
        </p:txBody>
      </p:sp>
      <p:sp>
        <p:nvSpPr>
          <p:cNvPr id="3" name="Content Placeholder 2"/>
          <p:cNvSpPr>
            <a:spLocks noGrp="1"/>
          </p:cNvSpPr>
          <p:nvPr>
            <p:ph idx="1"/>
          </p:nvPr>
        </p:nvSpPr>
        <p:spPr/>
        <p:txBody>
          <a:bodyPr/>
          <a:lstStyle>
            <a:lvl1pPr marL="0">
              <a:defRPr baseline="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spTree>
    <p:extLst>
      <p:ext uri="{BB962C8B-B14F-4D97-AF65-F5344CB8AC3E}">
        <p14:creationId xmlns:p14="http://schemas.microsoft.com/office/powerpoint/2010/main" val="3427596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6000" y="3296484"/>
            <a:ext cx="10385400" cy="1764585"/>
          </a:xfrm>
        </p:spPr>
        <p:txBody>
          <a:bodyPr anchor="t"/>
          <a:lstStyle>
            <a:lvl1pPr algn="l">
              <a:defRPr sz="5333"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816000" y="1796295"/>
            <a:ext cx="103854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noProof="0"/>
              <a:t>Click to edit Master text styles</a:t>
            </a:r>
          </a:p>
        </p:txBody>
      </p:sp>
    </p:spTree>
    <p:extLst>
      <p:ext uri="{BB962C8B-B14F-4D97-AF65-F5344CB8AC3E}">
        <p14:creationId xmlns:p14="http://schemas.microsoft.com/office/powerpoint/2010/main" val="8917046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en-GB" noProof="0" dirty="0"/>
          </a:p>
        </p:txBody>
      </p:sp>
      <p:sp>
        <p:nvSpPr>
          <p:cNvPr id="3" name="Content Placeholder 2"/>
          <p:cNvSpPr>
            <a:spLocks noGrp="1"/>
          </p:cNvSpPr>
          <p:nvPr>
            <p:ph sz="half" idx="1"/>
          </p:nvPr>
        </p:nvSpPr>
        <p:spPr>
          <a:xfrm>
            <a:off x="821267" y="1673225"/>
            <a:ext cx="5185835"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Content Placeholder 3"/>
          <p:cNvSpPr>
            <a:spLocks noGrp="1"/>
          </p:cNvSpPr>
          <p:nvPr>
            <p:ph sz="half" idx="2"/>
          </p:nvPr>
        </p:nvSpPr>
        <p:spPr>
          <a:xfrm>
            <a:off x="6210297" y="1673225"/>
            <a:ext cx="5184000" cy="4318000"/>
          </a:xfrm>
        </p:spPr>
        <p:txBody>
          <a:bodyPr/>
          <a:lstStyle>
            <a:lvl1pPr>
              <a:defRPr sz="1600"/>
            </a:lvl1pPr>
            <a:lvl2pPr>
              <a:defRPr sz="1600"/>
            </a:lvl2pPr>
            <a:lvl3pPr>
              <a:defRPr sz="1600"/>
            </a:lvl3pPr>
            <a:lvl4pPr>
              <a:defRPr sz="1600"/>
            </a:lvl4pPr>
            <a:lvl5pPr>
              <a:defRPr sz="1600"/>
            </a:lvl5pPr>
            <a:lvl6pPr>
              <a:defRPr sz="2400"/>
            </a:lvl6pPr>
            <a:lvl7pPr>
              <a:defRPr sz="2400"/>
            </a:lvl7pPr>
            <a:lvl8pPr>
              <a:defRPr sz="2400"/>
            </a:lvl8pPr>
            <a:lvl9pPr>
              <a:defRPr sz="2400"/>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Tree>
    <p:extLst>
      <p:ext uri="{BB962C8B-B14F-4D97-AF65-F5344CB8AC3E}">
        <p14:creationId xmlns:p14="http://schemas.microsoft.com/office/powerpoint/2010/main" val="2195278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25497" y="1666800"/>
            <a:ext cx="5193600" cy="496800"/>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5" name="Text Placeholder 4"/>
          <p:cNvSpPr>
            <a:spLocks noGrp="1"/>
          </p:cNvSpPr>
          <p:nvPr>
            <p:ph type="body" sz="quarter" idx="3"/>
          </p:nvPr>
        </p:nvSpPr>
        <p:spPr>
          <a:xfrm>
            <a:off x="6193367" y="1666875"/>
            <a:ext cx="5195221" cy="495324"/>
          </a:xfrm>
        </p:spPr>
        <p:txBody>
          <a:bodyPr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noProof="0"/>
              <a:t>Click to edit Master text styles</a:t>
            </a:r>
          </a:p>
        </p:txBody>
      </p:sp>
      <p:sp>
        <p:nvSpPr>
          <p:cNvPr id="6" name="Content Placeholder 5"/>
          <p:cNvSpPr>
            <a:spLocks noGrp="1"/>
          </p:cNvSpPr>
          <p:nvPr>
            <p:ph sz="quarter" idx="4"/>
          </p:nvPr>
        </p:nvSpPr>
        <p:spPr>
          <a:xfrm>
            <a:off x="6193368" y="2174877"/>
            <a:ext cx="5198533"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825600" y="2174402"/>
            <a:ext cx="5198533" cy="3816351"/>
          </a:xfrm>
        </p:spPr>
        <p:txBody>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90782" y="214287"/>
            <a:ext cx="9566461"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6939446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986232"/>
          </a:xfrm>
          <a:prstGeom prst="rect">
            <a:avLst/>
          </a:prstGeom>
        </p:spPr>
      </p:pic>
      <p:sp>
        <p:nvSpPr>
          <p:cNvPr id="6" name="Rectangle 6"/>
          <p:cNvSpPr>
            <a:spLocks noGrp="1" noChangeArrowheads="1"/>
          </p:cNvSpPr>
          <p:nvPr>
            <p:ph type="title"/>
          </p:nvPr>
        </p:nvSpPr>
        <p:spPr bwMode="auto">
          <a:xfrm>
            <a:off x="190782" y="214287"/>
            <a:ext cx="9566461" cy="543675"/>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933" b="0" dirty="0" smtClean="0">
                <a:solidFill>
                  <a:schemeClr val="tx1"/>
                </a:solidFill>
                <a:latin typeface="Verdana"/>
                <a:ea typeface="+mj-ea"/>
                <a:cs typeface="Verdana"/>
              </a:defRPr>
            </a:lvl1pPr>
          </a:lstStyle>
          <a:p>
            <a:pPr lvl="0" algn="l" rtl="0" eaLnBrk="1" fontAlgn="base" hangingPunct="1">
              <a:spcBef>
                <a:spcPct val="0"/>
              </a:spcBef>
              <a:spcAft>
                <a:spcPct val="0"/>
              </a:spcAft>
            </a:pPr>
            <a:r>
              <a:rPr lang="en-US" dirty="0"/>
              <a:t>Click to edit Master title style</a:t>
            </a:r>
            <a:endParaRPr lang="en-GB" dirty="0"/>
          </a:p>
        </p:txBody>
      </p:sp>
    </p:spTree>
    <p:extLst>
      <p:ext uri="{BB962C8B-B14F-4D97-AF65-F5344CB8AC3E}">
        <p14:creationId xmlns:p14="http://schemas.microsoft.com/office/powerpoint/2010/main" val="1562459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userDrawn="1"/>
        </p:nvSpPr>
        <p:spPr>
          <a:xfrm>
            <a:off x="0" y="-44605"/>
            <a:ext cx="12192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latin typeface="+mj-lt"/>
            </a:endParaRPr>
          </a:p>
        </p:txBody>
      </p:sp>
      <p:sp>
        <p:nvSpPr>
          <p:cNvPr id="2" name="标题 1"/>
          <p:cNvSpPr>
            <a:spLocks noGrp="1"/>
          </p:cNvSpPr>
          <p:nvPr>
            <p:ph type="title"/>
          </p:nvPr>
        </p:nvSpPr>
        <p:spPr/>
        <p:txBody>
          <a:bodyPr/>
          <a:lstStyle>
            <a:lvl1pPr>
              <a:defRPr lang="zh-CN" altLang="en-US" sz="4400" kern="1200" baseline="0" dirty="0">
                <a:solidFill>
                  <a:schemeClr val="bg1"/>
                </a:solidFill>
                <a:latin typeface="+mj-lt"/>
                <a:ea typeface="微软雅黑" panose="020B0503020204020204" pitchFamily="34" charset="-122"/>
                <a:cs typeface="+mj-cs"/>
              </a:defRPr>
            </a:lvl1pPr>
          </a:lstStyle>
          <a:p>
            <a:r>
              <a:rPr lang="zh-CN" altLang="en-US" dirty="0"/>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atin typeface="+mj-lt"/>
                <a:ea typeface="微软雅黑" panose="020B0503020204020204" pitchFamily="34" charset="-122"/>
              </a:defRPr>
            </a:lvl1pPr>
            <a:lvl2pPr>
              <a:defRPr sz="2400">
                <a:latin typeface="+mj-lt"/>
                <a:ea typeface="微软雅黑" panose="020B0503020204020204" pitchFamily="34" charset="-122"/>
              </a:defRPr>
            </a:lvl2pPr>
            <a:lvl3pPr>
              <a:defRPr sz="2000">
                <a:latin typeface="+mj-lt"/>
                <a:ea typeface="微软雅黑" panose="020B0503020204020204" pitchFamily="34" charset="-122"/>
              </a:defRPr>
            </a:lvl3pPr>
            <a:lvl4pPr>
              <a:defRPr sz="1800">
                <a:latin typeface="+mj-lt"/>
                <a:ea typeface="微软雅黑" panose="020B0503020204020204" pitchFamily="34" charset="-122"/>
              </a:defRPr>
            </a:lvl4pPr>
            <a:lvl5pPr>
              <a:defRPr sz="1800">
                <a:latin typeface="+mj-lt"/>
                <a:ea typeface="微软雅黑" panose="020B0503020204020204" pitchFamily="34"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97600" y="1600201"/>
            <a:ext cx="5384800" cy="4525963"/>
          </a:xfrm>
        </p:spPr>
        <p:txBody>
          <a:bodyPr/>
          <a:lstStyle>
            <a:lvl1pPr>
              <a:defRPr sz="2800">
                <a:latin typeface="+mj-lt"/>
                <a:ea typeface="微软雅黑" panose="020B0503020204020204" pitchFamily="34" charset="-122"/>
              </a:defRPr>
            </a:lvl1pPr>
            <a:lvl2pPr>
              <a:defRPr sz="2400">
                <a:latin typeface="+mj-lt"/>
                <a:ea typeface="微软雅黑" panose="020B0503020204020204" pitchFamily="34" charset="-122"/>
              </a:defRPr>
            </a:lvl2pPr>
            <a:lvl3pPr>
              <a:defRPr sz="2000">
                <a:latin typeface="+mj-lt"/>
                <a:ea typeface="微软雅黑" panose="020B0503020204020204" pitchFamily="34" charset="-122"/>
              </a:defRPr>
            </a:lvl3pPr>
            <a:lvl4pPr>
              <a:defRPr sz="1800">
                <a:latin typeface="+mj-lt"/>
                <a:ea typeface="微软雅黑" panose="020B0503020204020204" pitchFamily="34" charset="-122"/>
              </a:defRPr>
            </a:lvl4pPr>
            <a:lvl5pPr>
              <a:defRPr sz="1800">
                <a:latin typeface="+mj-lt"/>
                <a:ea typeface="微软雅黑" panose="020B0503020204020204" pitchFamily="34" charset="-122"/>
              </a:defRPr>
            </a:lvl5pPr>
            <a:lvl6pPr>
              <a:defRPr sz="1800"/>
            </a:lvl6pPr>
            <a:lvl7pPr>
              <a:defRPr sz="1800"/>
            </a:lvl7pPr>
            <a:lvl8pPr>
              <a:defRPr sz="1800"/>
            </a:lvl8pPr>
            <a:lvl9pPr>
              <a:defRPr sz="18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3"/>
          <p:cNvSpPr>
            <a:spLocks noGrp="1"/>
          </p:cNvSpPr>
          <p:nvPr>
            <p:ph type="dt" sz="half" idx="10"/>
          </p:nvPr>
        </p:nvSpPr>
        <p:spPr/>
        <p:txBody>
          <a:bodyPr/>
          <a:lstStyle>
            <a:lvl1pPr>
              <a:defRPr>
                <a:latin typeface="+mj-lt"/>
              </a:defRPr>
            </a:lvl1pPr>
          </a:lstStyle>
          <a:p>
            <a:pPr>
              <a:defRPr/>
            </a:pPr>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atin typeface="+mj-lt"/>
              </a:defRPr>
            </a:lvl1pPr>
          </a:lstStyle>
          <a:p>
            <a:pPr>
              <a:defRPr/>
            </a:pPr>
            <a:r>
              <a:rPr lang="en-US" altLang="zh-CN">
                <a:solidFill>
                  <a:prstClr val="black">
                    <a:tint val="75000"/>
                  </a:prstClr>
                </a:solidFill>
              </a:rPr>
              <a:t>ADASS XXXI, 24 – 28 October 2021</a:t>
            </a: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atin typeface="+mj-lt"/>
              </a:defRPr>
            </a:lvl1pPr>
          </a:lstStyle>
          <a:p>
            <a:pPr>
              <a:defRPr/>
            </a:pPr>
            <a:fld id="{CCFF8C2A-5131-4CD3-A23B-A2B536C93C14}"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35354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85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8" y="1666877"/>
            <a:ext cx="6625167" cy="4324351"/>
          </a:xfrm>
        </p:spPr>
        <p:txBody>
          <a:bodyPr/>
          <a:lstStyle>
            <a:lvl1pPr>
              <a:defRPr sz="1867"/>
            </a:lvl1pPr>
            <a:lvl2pPr>
              <a:defRPr sz="1867"/>
            </a:lvl2pPr>
            <a:lvl3pPr>
              <a:defRPr sz="1867"/>
            </a:lvl3pPr>
            <a:lvl4pPr>
              <a:defRPr sz="1867"/>
            </a:lvl4pPr>
            <a:lvl5pPr>
              <a:defRPr sz="1867"/>
            </a:lvl5pPr>
            <a:lvl6pPr>
              <a:defRPr sz="2667"/>
            </a:lvl6pPr>
            <a:lvl7pPr>
              <a:defRPr sz="2667"/>
            </a:lvl7pPr>
            <a:lvl8pPr>
              <a:defRPr sz="2667"/>
            </a:lvl8pPr>
            <a:lvl9pPr>
              <a:defRPr sz="2667"/>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825500" y="1666802"/>
            <a:ext cx="3795184" cy="432435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Click to edit Master text styles</a:t>
            </a:r>
          </a:p>
        </p:txBody>
      </p:sp>
      <p:sp>
        <p:nvSpPr>
          <p:cNvPr id="5" name="Title 1"/>
          <p:cNvSpPr>
            <a:spLocks noGrp="1"/>
          </p:cNvSpPr>
          <p:nvPr>
            <p:ph type="title"/>
          </p:nvPr>
        </p:nvSpPr>
        <p:spPr>
          <a:xfrm>
            <a:off x="190782" y="214287"/>
            <a:ext cx="9566461" cy="543675"/>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40273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36000" y="4997210"/>
            <a:ext cx="7910400" cy="379656"/>
          </a:xfrm>
        </p:spPr>
        <p:txBody>
          <a:bodyPr anchor="b"/>
          <a:lstStyle>
            <a:lvl1pPr algn="l">
              <a:defRPr sz="1867" b="1"/>
            </a:lvl1pPr>
          </a:lstStyle>
          <a:p>
            <a:r>
              <a:rPr lang="en-US" noProof="0"/>
              <a:t>Click to edit Master title style</a:t>
            </a:r>
            <a:endParaRPr lang="en-GB" noProof="0"/>
          </a:p>
        </p:txBody>
      </p:sp>
      <p:sp>
        <p:nvSpPr>
          <p:cNvPr id="3" name="Picture Placeholder 2"/>
          <p:cNvSpPr>
            <a:spLocks noGrp="1"/>
          </p:cNvSpPr>
          <p:nvPr>
            <p:ph type="pic" idx="1"/>
          </p:nvPr>
        </p:nvSpPr>
        <p:spPr>
          <a:xfrm>
            <a:off x="2135716" y="1666875"/>
            <a:ext cx="7909984" cy="3390901"/>
          </a:xfrm>
        </p:spPr>
        <p:txBody>
          <a:bodyPr/>
          <a:lstStyle>
            <a:lvl1pPr marL="0" indent="0">
              <a:buNone/>
              <a:defRPr sz="18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GB" dirty="0"/>
          </a:p>
        </p:txBody>
      </p:sp>
      <p:sp>
        <p:nvSpPr>
          <p:cNvPr id="4" name="Text Placeholder 3"/>
          <p:cNvSpPr>
            <a:spLocks noGrp="1"/>
          </p:cNvSpPr>
          <p:nvPr>
            <p:ph type="body" sz="half" idx="2"/>
          </p:nvPr>
        </p:nvSpPr>
        <p:spPr>
          <a:xfrm>
            <a:off x="2136000" y="5372102"/>
            <a:ext cx="7910400" cy="619127"/>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noProof="0"/>
              <a:t>Click to edit Master text styles</a:t>
            </a:r>
          </a:p>
        </p:txBody>
      </p:sp>
    </p:spTree>
    <p:extLst>
      <p:ext uri="{BB962C8B-B14F-4D97-AF65-F5344CB8AC3E}">
        <p14:creationId xmlns:p14="http://schemas.microsoft.com/office/powerpoint/2010/main" val="641994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p:cNvSpPr>
          <p:nvPr>
            <p:ph type="dt" sz="half" idx="10"/>
          </p:nvPr>
        </p:nvSpPr>
        <p:spPr/>
        <p:txBody>
          <a:bodyPr/>
          <a:lstStyle>
            <a:lvl1pPr>
              <a:defRPr/>
            </a:lvl1pPr>
          </a:lstStyle>
          <a:p>
            <a:pPr>
              <a:defRPr/>
            </a:pPr>
            <a:endParaRPr lang="zh-CN" altLang="en-US" dirty="0">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r>
              <a:rPr lang="en-US" altLang="zh-CN">
                <a:solidFill>
                  <a:prstClr val="black">
                    <a:tint val="75000"/>
                  </a:prstClr>
                </a:solidFill>
              </a:rPr>
              <a:t>ADASS XXXI, 24 – 28 October 2021</a:t>
            </a: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C41D98D7-950D-48CB-8A92-9A8D5A65DD70}"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5087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p:cNvSpPr>
            <a:spLocks noGrp="1"/>
          </p:cNvSpPr>
          <p:nvPr>
            <p:ph type="dt" sz="half" idx="10"/>
          </p:nvPr>
        </p:nvSpPr>
        <p:spPr/>
        <p:txBody>
          <a:bodyPr/>
          <a:lstStyle>
            <a:lvl1pPr>
              <a:defRPr/>
            </a:lvl1pPr>
          </a:lstStyle>
          <a:p>
            <a:pPr>
              <a:defRPr/>
            </a:pPr>
            <a:endParaRPr lang="zh-CN" altLang="en-US" dirty="0">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r>
              <a:rPr lang="en-US" altLang="zh-CN">
                <a:solidFill>
                  <a:prstClr val="black">
                    <a:tint val="75000"/>
                  </a:prstClr>
                </a:solidFill>
              </a:rPr>
              <a:t>ADASS XXXI, 24 – 28 October 2021</a:t>
            </a: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F59DB5-DDDB-4F95-A83A-20E2BA97AB8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7178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endParaRPr lang="zh-CN" altLang="en-US" dirty="0">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r>
              <a:rPr lang="en-US" altLang="zh-CN">
                <a:solidFill>
                  <a:prstClr val="black">
                    <a:tint val="75000"/>
                  </a:prstClr>
                </a:solidFill>
              </a:rPr>
              <a:t>ADASS XXXI, 24 – 28 October 2021</a:t>
            </a: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BF068957-7DCE-428E-8543-A023E9B835C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2158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r>
              <a:rPr lang="en-US" altLang="zh-CN">
                <a:solidFill>
                  <a:prstClr val="black">
                    <a:tint val="75000"/>
                  </a:prstClr>
                </a:solidFill>
              </a:rPr>
              <a:t>ADASS XXXI, 24 – 28 October 2021</a:t>
            </a: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943B3FAE-F0FC-4210-B09D-61F1B7C5269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36413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solidFill>
            <a:schemeClr val="tx2"/>
          </a:solidFill>
        </p:spPr>
        <p:txBody>
          <a:bodyPr anchor="b"/>
          <a:lstStyle>
            <a:lvl1pPr algn="l">
              <a:defRPr sz="2000" b="1" baseline="0">
                <a:solidFill>
                  <a:schemeClr val="bg1"/>
                </a:solidFill>
              </a:defRPr>
            </a:lvl1pPr>
          </a:lstStyle>
          <a:p>
            <a:r>
              <a:rPr lang="zh-CN" altLang="en-US" dirty="0"/>
              <a:t>单击此处编辑母版标题样式</a:t>
            </a:r>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a:t>单击此处编辑母版文本样式</a:t>
            </a:r>
          </a:p>
        </p:txBody>
      </p:sp>
      <p:sp>
        <p:nvSpPr>
          <p:cNvPr id="5" name="日期占位符 3"/>
          <p:cNvSpPr>
            <a:spLocks noGrp="1"/>
          </p:cNvSpPr>
          <p:nvPr>
            <p:ph type="dt" sz="half" idx="10"/>
          </p:nvPr>
        </p:nvSpPr>
        <p:spPr/>
        <p:txBody>
          <a:bodyPr/>
          <a:lstStyle>
            <a:lvl1pPr>
              <a:defRPr/>
            </a:lvl1pPr>
          </a:lstStyle>
          <a:p>
            <a:pPr>
              <a:defRPr/>
            </a:pPr>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r>
              <a:rPr lang="en-US" altLang="zh-CN">
                <a:solidFill>
                  <a:prstClr val="black">
                    <a:tint val="75000"/>
                  </a:prstClr>
                </a:solidFill>
              </a:rPr>
              <a:t>ADASS XXXI, 24 – 28 October 2021</a:t>
            </a: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EFF842B-7671-4ED4-8CFF-4B3AEE44C2F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97513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21" Type="http://schemas.openxmlformats.org/officeDocument/2006/relationships/image" Target="../media/image21.png"/><Relationship Id="rId34" Type="http://schemas.openxmlformats.org/officeDocument/2006/relationships/image" Target="../media/image34.png"/><Relationship Id="rId7" Type="http://schemas.openxmlformats.org/officeDocument/2006/relationships/slideLayout" Target="../slideLayouts/slideLayout31.xml"/><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33" Type="http://schemas.openxmlformats.org/officeDocument/2006/relationships/image" Target="../media/image33.png"/><Relationship Id="rId2" Type="http://schemas.openxmlformats.org/officeDocument/2006/relationships/slideLayout" Target="../slideLayouts/slideLayout26.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37" Type="http://schemas.openxmlformats.org/officeDocument/2006/relationships/image" Target="../media/image37.png"/><Relationship Id="rId5" Type="http://schemas.openxmlformats.org/officeDocument/2006/relationships/slideLayout" Target="../slideLayouts/slideLayout29.xml"/><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36" Type="http://schemas.openxmlformats.org/officeDocument/2006/relationships/image" Target="../media/image36.png"/><Relationship Id="rId10" Type="http://schemas.openxmlformats.org/officeDocument/2006/relationships/theme" Target="../theme/theme3.xml"/><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 Id="rId35" Type="http://schemas.openxmlformats.org/officeDocument/2006/relationships/image" Target="../media/image35.png"/><Relationship Id="rId8" Type="http://schemas.openxmlformats.org/officeDocument/2006/relationships/slideLayout" Target="../slideLayouts/slideLayout32.xml"/><Relationship Id="rId3"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13" Type="http://schemas.openxmlformats.org/officeDocument/2006/relationships/image" Target="../media/image39.jpe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slideLayout" Target="../slideLayouts/slideLayout36.xml"/><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slideLayout" Target="../slideLayouts/slideLayout40.xml"/><Relationship Id="rId12" Type="http://schemas.openxmlformats.org/officeDocument/2006/relationships/image" Target="../media/image12.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40.png"/><Relationship Id="rId2" Type="http://schemas.openxmlformats.org/officeDocument/2006/relationships/slideLayout" Target="../slideLayouts/slideLayout35.xml"/><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1.png"/><Relationship Id="rId24" Type="http://schemas.openxmlformats.org/officeDocument/2006/relationships/image" Target="../media/image23.png"/><Relationship Id="rId32" Type="http://schemas.openxmlformats.org/officeDocument/2006/relationships/image" Target="../media/image31.png"/><Relationship Id="rId5" Type="http://schemas.openxmlformats.org/officeDocument/2006/relationships/slideLayout" Target="../slideLayouts/slideLayout38.xml"/><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41.png"/><Relationship Id="rId10" Type="http://schemas.openxmlformats.org/officeDocument/2006/relationships/theme" Target="../theme/theme4.xml"/><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eaLnBrk="1" hangingPunct="1">
              <a:defRPr/>
            </a:pPr>
            <a:endParaRPr lang="zh-CN" altLang="en-US" dirty="0">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eaLnBrk="1" hangingPunct="1">
              <a:defRPr/>
            </a:pPr>
            <a:r>
              <a:rPr lang="en-US" altLang="zh-CN">
                <a:solidFill>
                  <a:prstClr val="black">
                    <a:tint val="75000"/>
                  </a:prstClr>
                </a:solidFill>
              </a:rPr>
              <a:t>ADASS XXXI, 24 – 28 October 2021</a:t>
            </a: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eaLnBrk="1" hangingPunct="1">
              <a:defRPr/>
            </a:pPr>
            <a:fld id="{02A465AF-6188-4484-B04B-B74684394662}" type="slidenum">
              <a:rPr lang="zh-CN" altLang="en-US">
                <a:solidFill>
                  <a:prstClr val="black">
                    <a:tint val="75000"/>
                  </a:prstClr>
                </a:solidFill>
              </a:rPr>
              <a:pPr eaLnBrk="1" hangingPunct="1">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1975011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18" r:id="rId12"/>
    <p:sldLayoutId id="2147483957" r:id="rId13"/>
    <p:sldLayoutId id="2147484049" r:id="rId14"/>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8328" y="182880"/>
            <a:ext cx="9189024" cy="910120"/>
          </a:xfrm>
          <a:prstGeom prst="rect">
            <a:avLst/>
          </a:prstGeom>
        </p:spPr>
        <p:txBody>
          <a:bodyPr vert="horz" lIns="0" tIns="0" rIns="0" bIns="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568328" y="1909235"/>
            <a:ext cx="9189024" cy="4216929"/>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582400" y="6356352"/>
            <a:ext cx="609600" cy="365125"/>
          </a:xfrm>
          <a:prstGeom prst="rect">
            <a:avLst/>
          </a:prstGeom>
        </p:spPr>
        <p:txBody>
          <a:bodyPr vert="horz" lIns="91440" tIns="45720" rIns="91440" bIns="45720" rtlCol="0" anchor="ctr"/>
          <a:lstStyle>
            <a:lvl1pPr algn="l">
              <a:defRPr sz="900">
                <a:solidFill>
                  <a:schemeClr val="accent2"/>
                </a:solidFill>
                <a:latin typeface="Arial" panose="020B0604020202020204" pitchFamily="34" charset="0"/>
                <a:cs typeface="Arial" panose="020B0604020202020204" pitchFamily="34" charset="0"/>
              </a:defRPr>
            </a:lvl1pPr>
          </a:lstStyle>
          <a:p>
            <a:pPr eaLnBrk="1" fontAlgn="auto" hangingPunct="1">
              <a:spcBef>
                <a:spcPts val="0"/>
              </a:spcBef>
              <a:spcAft>
                <a:spcPts val="0"/>
              </a:spcAft>
            </a:pPr>
            <a:fld id="{77E68ECE-59D7-452D-8595-BBB947F3BD2D}" type="slidenum">
              <a:rPr lang="en-US" smtClean="0">
                <a:solidFill>
                  <a:srgbClr val="006688"/>
                </a:solidFill>
                <a:ea typeface="+mn-ea"/>
              </a:rPr>
              <a:pPr eaLnBrk="1" fontAlgn="auto" hangingPunct="1">
                <a:spcBef>
                  <a:spcPts val="0"/>
                </a:spcBef>
                <a:spcAft>
                  <a:spcPts val="0"/>
                </a:spcAft>
              </a:pPr>
              <a:t>‹#›</a:t>
            </a:fld>
            <a:endParaRPr lang="en-US">
              <a:solidFill>
                <a:srgbClr val="006688"/>
              </a:solidFill>
              <a:ea typeface="+mn-ea"/>
            </a:endParaRPr>
          </a:p>
        </p:txBody>
      </p:sp>
      <p:sp>
        <p:nvSpPr>
          <p:cNvPr id="4" name="Footer Placeholder 3"/>
          <p:cNvSpPr>
            <a:spLocks noGrp="1"/>
          </p:cNvSpPr>
          <p:nvPr>
            <p:ph type="ftr" sz="quarter" idx="3"/>
          </p:nvPr>
        </p:nvSpPr>
        <p:spPr>
          <a:xfrm>
            <a:off x="437536" y="6356351"/>
            <a:ext cx="7569200" cy="365125"/>
          </a:xfrm>
          <a:prstGeom prst="rect">
            <a:avLst/>
          </a:prstGeom>
        </p:spPr>
        <p:txBody>
          <a:bodyPr vert="horz" lIns="91440" tIns="45720" rIns="91440" bIns="45720" rtlCol="0" anchor="ctr"/>
          <a:lstStyle>
            <a:lvl1pPr algn="l">
              <a:defRPr sz="900" b="1">
                <a:solidFill>
                  <a:schemeClr val="tx1">
                    <a:tint val="75000"/>
                  </a:schemeClr>
                </a:solidFill>
              </a:defRPr>
            </a:lvl1pPr>
          </a:lstStyle>
          <a:p>
            <a:pPr eaLnBrk="1" fontAlgn="auto" hangingPunct="1">
              <a:spcBef>
                <a:spcPts val="0"/>
              </a:spcBef>
              <a:spcAft>
                <a:spcPts val="0"/>
              </a:spcAft>
            </a:pPr>
            <a:r>
              <a:rPr lang="en-US">
                <a:solidFill>
                  <a:srgbClr val="000000">
                    <a:tint val="75000"/>
                  </a:srgbClr>
                </a:solidFill>
                <a:latin typeface="Arial"/>
                <a:ea typeface="+mn-ea"/>
              </a:rPr>
              <a:t>ADASS XXXI, 24 – 28 October 2021</a:t>
            </a:r>
          </a:p>
        </p:txBody>
      </p:sp>
    </p:spTree>
    <p:extLst>
      <p:ext uri="{BB962C8B-B14F-4D97-AF65-F5344CB8AC3E}">
        <p14:creationId xmlns:p14="http://schemas.microsoft.com/office/powerpoint/2010/main" val="4224099155"/>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Lst>
  <p:transition>
    <p:fade/>
  </p:transition>
  <p:hf sldNum="0" hdr="0" dt="0"/>
  <p:txStyles>
    <p:titleStyle>
      <a:lvl1pPr algn="l" defTabSz="914400" rtl="0" eaLnBrk="1" latinLnBrk="0" hangingPunct="1">
        <a:spcBef>
          <a:spcPct val="0"/>
        </a:spcBef>
        <a:buNone/>
        <a:defRPr sz="2800" b="1" kern="1200">
          <a:solidFill>
            <a:schemeClr val="accent2"/>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200"/>
        </a:spcBef>
        <a:spcAft>
          <a:spcPts val="600"/>
        </a:spcAft>
        <a:buFont typeface="Arial" panose="020B0604020202020204" pitchFamily="34" charset="0"/>
        <a:buNone/>
        <a:defRPr sz="1700" b="1" kern="1200">
          <a:solidFill>
            <a:schemeClr val="tx2"/>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ct val="100000"/>
        </a:lnSpc>
        <a:spcBef>
          <a:spcPts val="600"/>
        </a:spcBef>
        <a:spcAft>
          <a:spcPts val="600"/>
        </a:spcAft>
        <a:buFont typeface="Arial" panose="020B0604020202020204" pitchFamily="34" charset="0"/>
        <a:buNone/>
        <a:defRPr sz="1700" kern="1200">
          <a:solidFill>
            <a:srgbClr val="3B495A"/>
          </a:solidFill>
          <a:latin typeface="Arial" panose="020B0604020202020204" pitchFamily="34" charset="0"/>
          <a:ea typeface="+mn-ea"/>
          <a:cs typeface="Arial" panose="020B0604020202020204" pitchFamily="34" charset="0"/>
        </a:defRPr>
      </a:lvl2pPr>
      <a:lvl3pPr marL="228600" indent="-228600" algn="l" defTabSz="914400" rtl="0" eaLnBrk="1" latinLnBrk="0" hangingPunct="1">
        <a:lnSpc>
          <a:spcPct val="100000"/>
        </a:lnSpc>
        <a:spcBef>
          <a:spcPts val="600"/>
        </a:spcBef>
        <a:spcAft>
          <a:spcPts val="600"/>
        </a:spcAft>
        <a:buFont typeface="Arial" panose="020B0604020202020204" pitchFamily="34" charset="0"/>
        <a:buChar char="•"/>
        <a:defRPr sz="1700" kern="1200">
          <a:solidFill>
            <a:srgbClr val="3B495A"/>
          </a:solidFill>
          <a:latin typeface="Arial" panose="020B0604020202020204" pitchFamily="34" charset="0"/>
          <a:ea typeface="+mn-ea"/>
          <a:cs typeface="Arial" panose="020B0604020202020204" pitchFamily="34" charset="0"/>
        </a:defRPr>
      </a:lvl3pPr>
      <a:lvl4pPr marL="571500" indent="-228600" algn="l" defTabSz="914400" rtl="0" eaLnBrk="1" latinLnBrk="0" hangingPunct="1">
        <a:lnSpc>
          <a:spcPct val="100000"/>
        </a:lnSpc>
        <a:spcBef>
          <a:spcPts val="600"/>
        </a:spcBef>
        <a:spcAft>
          <a:spcPts val="0"/>
        </a:spcAft>
        <a:buFont typeface="Arial" panose="020B0604020202020204" pitchFamily="34" charset="0"/>
        <a:buChar char="•"/>
        <a:defRPr sz="1400" kern="1200">
          <a:solidFill>
            <a:srgbClr val="3B495A"/>
          </a:solidFill>
          <a:latin typeface="Arial" panose="020B0604020202020204" pitchFamily="34" charset="0"/>
          <a:ea typeface="+mn-ea"/>
          <a:cs typeface="Arial" panose="020B0604020202020204" pitchFamily="34" charset="0"/>
        </a:defRPr>
      </a:lvl4pPr>
      <a:lvl5pPr marL="1027113" indent="-228600" algn="l" defTabSz="914400" rtl="0" eaLnBrk="1" latinLnBrk="0" hangingPunct="1">
        <a:lnSpc>
          <a:spcPct val="100000"/>
        </a:lnSpc>
        <a:spcBef>
          <a:spcPts val="600"/>
        </a:spcBef>
        <a:spcAft>
          <a:spcPts val="0"/>
        </a:spcAft>
        <a:buFont typeface="Arial" panose="020B0604020202020204" pitchFamily="34" charset="0"/>
        <a:buChar char="•"/>
        <a:defRPr sz="1400" kern="1200">
          <a:solidFill>
            <a:srgbClr val="3B495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40" name="Picture 39"/>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986232"/>
          </a:xfrm>
          <a:prstGeom prst="rect">
            <a:avLst/>
          </a:prstGeom>
        </p:spPr>
      </p:pic>
      <p:sp>
        <p:nvSpPr>
          <p:cNvPr id="55299" name="Rectangle 2"/>
          <p:cNvSpPr>
            <a:spLocks noGrp="1" noChangeArrowheads="1"/>
          </p:cNvSpPr>
          <p:nvPr>
            <p:ph type="body" idx="1"/>
          </p:nvPr>
        </p:nvSpPr>
        <p:spPr bwMode="auto">
          <a:xfrm>
            <a:off x="230400" y="969600"/>
            <a:ext cx="11664000" cy="50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770885" y="447363"/>
            <a:ext cx="66886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endParaRPr lang="en-GB" sz="1067" dirty="0">
              <a:solidFill>
                <a:srgbClr val="FFFFFF"/>
              </a:solidFill>
              <a:latin typeface="Verdana" pitchFamily="34" charset="0"/>
              <a:ea typeface="+mn-ea"/>
            </a:endParaRPr>
          </a:p>
        </p:txBody>
      </p:sp>
      <p:sp>
        <p:nvSpPr>
          <p:cNvPr id="10" name="Rectangle 6"/>
          <p:cNvSpPr>
            <a:spLocks noGrp="1" noChangeArrowheads="1"/>
          </p:cNvSpPr>
          <p:nvPr>
            <p:ph type="title"/>
          </p:nvPr>
        </p:nvSpPr>
        <p:spPr bwMode="auto">
          <a:xfrm>
            <a:off x="190782" y="214287"/>
            <a:ext cx="9566461" cy="543675"/>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dirty="0"/>
              <a:t>Click to edit Master title style</a:t>
            </a:r>
            <a:endParaRPr lang="en-GB" dirty="0"/>
          </a:p>
        </p:txBody>
      </p:sp>
      <p:pic>
        <p:nvPicPr>
          <p:cNvPr id="11" name="Picture 10"/>
          <p:cNvPicPr>
            <a:picLocks noChangeAspect="1"/>
          </p:cNvPicPr>
          <p:nvPr/>
        </p:nvPicPr>
        <p:blipFill rotWithShape="1">
          <a:blip r:embed="rId12" cstate="print">
            <a:biLevel thresh="50000"/>
            <a:extLst>
              <a:ext uri="{28A0092B-C50C-407E-A947-70E740481C1C}">
                <a14:useLocalDpi xmlns:a14="http://schemas.microsoft.com/office/drawing/2010/main" val="0"/>
              </a:ext>
            </a:extLst>
          </a:blip>
          <a:srcRect t="-1" b="23122"/>
          <a:stretch/>
        </p:blipFill>
        <p:spPr>
          <a:xfrm>
            <a:off x="10383890" y="207247"/>
            <a:ext cx="1613941" cy="672000"/>
          </a:xfrm>
          <a:prstGeom prst="rect">
            <a:avLst/>
          </a:prstGeom>
        </p:spPr>
      </p:pic>
      <p:sp>
        <p:nvSpPr>
          <p:cNvPr id="39" name="Text Box 34"/>
          <p:cNvSpPr txBox="1">
            <a:spLocks noChangeAspect="1" noChangeArrowheads="1"/>
          </p:cNvSpPr>
          <p:nvPr/>
        </p:nvSpPr>
        <p:spPr bwMode="auto">
          <a:xfrm>
            <a:off x="10466343" y="6107603"/>
            <a:ext cx="1562286" cy="25654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eaLnBrk="1" hangingPunct="1">
              <a:spcBef>
                <a:spcPct val="50000"/>
              </a:spcBef>
            </a:pPr>
            <a:r>
              <a:rPr lang="en-GB" sz="1067" noProof="1">
                <a:solidFill>
                  <a:srgbClr val="747678"/>
                </a:solidFill>
                <a:latin typeface="Verdana" pitchFamily="34" charset="0"/>
                <a:ea typeface="+mn-ea"/>
              </a:rPr>
              <a:t>|11/2020 | Slide  </a:t>
            </a:r>
            <a:fld id="{B3AF329F-4B4B-4B3A-89B8-7F6BE6597637}" type="slidenum">
              <a:rPr lang="en-GB" sz="1067" noProof="1" smtClean="0">
                <a:solidFill>
                  <a:srgbClr val="747678"/>
                </a:solidFill>
                <a:latin typeface="Verdana" pitchFamily="34" charset="0"/>
                <a:ea typeface="+mn-ea"/>
              </a:rPr>
              <a:pPr algn="r" eaLnBrk="1" hangingPunct="1">
                <a:spcBef>
                  <a:spcPct val="50000"/>
                </a:spcBef>
              </a:pPr>
              <a:t>‹#›</a:t>
            </a:fld>
            <a:endParaRPr lang="en-GB" sz="1067" noProof="1">
              <a:solidFill>
                <a:srgbClr val="747678"/>
              </a:solidFill>
              <a:latin typeface="Verdana" pitchFamily="34" charset="0"/>
              <a:ea typeface="+mn-ea"/>
            </a:endParaRPr>
          </a:p>
        </p:txBody>
      </p:sp>
      <p:grpSp>
        <p:nvGrpSpPr>
          <p:cNvPr id="42" name="Group 41"/>
          <p:cNvGrpSpPr/>
          <p:nvPr userDrawn="1"/>
        </p:nvGrpSpPr>
        <p:grpSpPr>
          <a:xfrm>
            <a:off x="229692" y="6544010"/>
            <a:ext cx="9102221" cy="148692"/>
            <a:chOff x="172269" y="6621494"/>
            <a:chExt cx="6826666" cy="111519"/>
          </a:xfrm>
        </p:grpSpPr>
        <p:pic>
          <p:nvPicPr>
            <p:cNvPr id="43" name="Picture 42" descr="at.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44" name="Picture 43" descr="be.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45" name="Picture 44" descr="ca.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46" name="Picture 45" descr="ch.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47" name="Picture 46" descr="cz.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48" name="Picture 47" descr="d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49" name="Picture 48" descr="dk.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50" name="Picture 49" descr="e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51" name="Picture 50" descr="es.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52" name="Picture 51" descr="fi.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53" name="Picture 52" descr="f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54" name="Picture 53" descr="g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55" name="Picture 54" descr="hu.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56" name="Picture 55" descr="i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57" name="Picture 56" descr="it.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58" name="Picture 57" descr="l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59" name="Picture 58" descr="nl.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60" name="Picture 59" descr="no.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61" name="Picture 60" descr="p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62" name="Picture 61" descr="pt.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63" name="Picture 62" descr="r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64" name="Picture 63" descr="se.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65" name="Picture 64" descr="uk.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66" name="Picture 65" descr="si.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35" name="Picture 22" descr="signature"/>
          <p:cNvPicPr>
            <a:picLocks noChangeAspect="1" noChangeArrowheads="1"/>
          </p:cNvPicPr>
          <p:nvPr userDrawn="1"/>
        </p:nvPicPr>
        <p:blipFill>
          <a:blip r:embed="rId37">
            <a:extLst>
              <a:ext uri="{28A0092B-C50C-407E-A947-70E740481C1C}">
                <a14:useLocalDpi xmlns:a14="http://schemas.microsoft.com/office/drawing/2010/main" val="0"/>
              </a:ext>
            </a:extLst>
          </a:blip>
          <a:srcRect l="84271" t="-8163"/>
          <a:stretch>
            <a:fillRect/>
          </a:stretch>
        </p:blipFill>
        <p:spPr bwMode="auto">
          <a:xfrm>
            <a:off x="10494433" y="6471972"/>
            <a:ext cx="1773768" cy="311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6028356"/>
      </p:ext>
    </p:extLst>
  </p:cSld>
  <p:clrMap bg1="dk1" tx1="lt1" bg2="dk2"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Lst>
  <p:hf sldNum="0" hdr="0" dt="0"/>
  <p:txStyles>
    <p:titleStyle>
      <a:lvl1pPr algn="l" rtl="0" eaLnBrk="1" fontAlgn="base" hangingPunct="1">
        <a:spcBef>
          <a:spcPct val="0"/>
        </a:spcBef>
        <a:spcAft>
          <a:spcPct val="0"/>
        </a:spcAft>
        <a:defRPr lang="en-GB" sz="2933" b="0" dirty="0" smtClean="0">
          <a:solidFill>
            <a:schemeClr val="tx1"/>
          </a:solidFill>
          <a:latin typeface="Verdana"/>
          <a:ea typeface="+mj-ea"/>
          <a:cs typeface="Verdana"/>
        </a:defRPr>
      </a:lvl1pPr>
      <a:lvl2pPr algn="l" rtl="0" eaLnBrk="1" fontAlgn="base" hangingPunct="1">
        <a:spcBef>
          <a:spcPct val="0"/>
        </a:spcBef>
        <a:spcAft>
          <a:spcPct val="0"/>
        </a:spcAft>
        <a:defRPr sz="2933" b="1">
          <a:solidFill>
            <a:schemeClr val="bg1"/>
          </a:solidFill>
          <a:latin typeface="Verdana" pitchFamily="34" charset="0"/>
        </a:defRPr>
      </a:lvl2pPr>
      <a:lvl3pPr algn="l" rtl="0" eaLnBrk="1" fontAlgn="base" hangingPunct="1">
        <a:spcBef>
          <a:spcPct val="0"/>
        </a:spcBef>
        <a:spcAft>
          <a:spcPct val="0"/>
        </a:spcAft>
        <a:defRPr sz="2933" b="1">
          <a:solidFill>
            <a:schemeClr val="bg1"/>
          </a:solidFill>
          <a:latin typeface="Verdana" pitchFamily="34" charset="0"/>
        </a:defRPr>
      </a:lvl3pPr>
      <a:lvl4pPr algn="l" rtl="0" eaLnBrk="1" fontAlgn="base" hangingPunct="1">
        <a:spcBef>
          <a:spcPct val="0"/>
        </a:spcBef>
        <a:spcAft>
          <a:spcPct val="0"/>
        </a:spcAft>
        <a:defRPr sz="2933" b="1">
          <a:solidFill>
            <a:schemeClr val="bg1"/>
          </a:solidFill>
          <a:latin typeface="Verdana" pitchFamily="34" charset="0"/>
        </a:defRPr>
      </a:lvl4pPr>
      <a:lvl5pPr algn="l" rtl="0" eaLnBrk="1" fontAlgn="base" hangingPunct="1">
        <a:spcBef>
          <a:spcPct val="0"/>
        </a:spcBef>
        <a:spcAft>
          <a:spcPct val="0"/>
        </a:spcAft>
        <a:defRPr sz="2933" b="1">
          <a:solidFill>
            <a:schemeClr val="bg1"/>
          </a:solidFill>
          <a:latin typeface="Verdana" pitchFamily="34"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p:titleStyle>
    <p:bodyStyle>
      <a:lvl1pPr marL="0" indent="-457189" algn="l" rtl="0" eaLnBrk="1" fontAlgn="base" hangingPunct="1">
        <a:lnSpc>
          <a:spcPct val="119000"/>
        </a:lnSpc>
        <a:spcBef>
          <a:spcPct val="20000"/>
        </a:spcBef>
        <a:spcAft>
          <a:spcPct val="0"/>
        </a:spcAft>
        <a:buClrTx/>
        <a:buFont typeface="Wingdings" charset="2"/>
        <a:buChar char="Ø"/>
        <a:defRPr lang="en-GB" sz="2400" dirty="0" smtClean="0">
          <a:solidFill>
            <a:schemeClr val="bg1">
              <a:lumMod val="75000"/>
              <a:lumOff val="25000"/>
            </a:schemeClr>
          </a:solidFill>
          <a:latin typeface="+mn-lt"/>
          <a:ea typeface="+mn-ea"/>
          <a:cs typeface="Verdana"/>
        </a:defRPr>
      </a:lvl1pPr>
      <a:lvl2pPr marL="963060" indent="-480472" algn="l" rtl="0" eaLnBrk="1" fontAlgn="base" hangingPunct="1">
        <a:lnSpc>
          <a:spcPct val="119000"/>
        </a:lnSpc>
        <a:spcBef>
          <a:spcPct val="20000"/>
        </a:spcBef>
        <a:spcAft>
          <a:spcPct val="0"/>
        </a:spcAft>
        <a:buClrTx/>
        <a:buFont typeface="Wingdings" charset="2"/>
        <a:buChar char="Ø"/>
        <a:defRPr lang="en-GB" sz="2133" dirty="0" smtClean="0">
          <a:solidFill>
            <a:schemeClr val="bg1">
              <a:lumMod val="75000"/>
              <a:lumOff val="25000"/>
            </a:schemeClr>
          </a:solidFill>
          <a:latin typeface="+mn-lt"/>
          <a:ea typeface="+mn-ea"/>
          <a:cs typeface="Verdana"/>
        </a:defRPr>
      </a:lvl2pPr>
      <a:lvl3pPr marL="1430831" indent="-467772" algn="l" rtl="0" eaLnBrk="1" fontAlgn="base" hangingPunct="1">
        <a:lnSpc>
          <a:spcPct val="119000"/>
        </a:lnSpc>
        <a:spcBef>
          <a:spcPct val="20000"/>
        </a:spcBef>
        <a:spcAft>
          <a:spcPct val="0"/>
        </a:spcAft>
        <a:buClrTx/>
        <a:buFont typeface="Wingdings" charset="2"/>
        <a:buChar char="Ø"/>
        <a:defRPr lang="en-GB" sz="2133" dirty="0" smtClean="0">
          <a:solidFill>
            <a:schemeClr val="bg1">
              <a:lumMod val="75000"/>
              <a:lumOff val="25000"/>
            </a:schemeClr>
          </a:solidFill>
          <a:latin typeface="+mn-lt"/>
          <a:ea typeface="+mn-ea"/>
          <a:cs typeface="Verdana"/>
        </a:defRPr>
      </a:lvl3pPr>
      <a:lvl4pPr marL="1911303" indent="-480472" algn="l" rtl="0" eaLnBrk="1" fontAlgn="base" hangingPunct="1">
        <a:lnSpc>
          <a:spcPct val="119000"/>
        </a:lnSpc>
        <a:spcBef>
          <a:spcPct val="20000"/>
        </a:spcBef>
        <a:spcAft>
          <a:spcPct val="0"/>
        </a:spcAft>
        <a:buClrTx/>
        <a:buFont typeface="Wingdings" charset="2"/>
        <a:buChar char="Ø"/>
        <a:defRPr lang="en-GB" sz="2133" dirty="0" smtClean="0">
          <a:solidFill>
            <a:schemeClr val="bg1">
              <a:lumMod val="75000"/>
              <a:lumOff val="25000"/>
            </a:schemeClr>
          </a:solidFill>
          <a:latin typeface="+mn-lt"/>
          <a:ea typeface="+mn-ea"/>
          <a:cs typeface="Verdana"/>
        </a:defRPr>
      </a:lvl4pPr>
      <a:lvl5pPr marL="2393891" indent="-482588" algn="l" rtl="0" eaLnBrk="1" fontAlgn="base" hangingPunct="1">
        <a:lnSpc>
          <a:spcPct val="119000"/>
        </a:lnSpc>
        <a:spcBef>
          <a:spcPct val="20000"/>
        </a:spcBef>
        <a:spcAft>
          <a:spcPct val="0"/>
        </a:spcAft>
        <a:buClrTx/>
        <a:buFont typeface="Wingdings" charset="2"/>
        <a:buChar char="Ø"/>
        <a:defRPr lang="en-GB" sz="2133" dirty="0" smtClean="0">
          <a:solidFill>
            <a:schemeClr val="bg1">
              <a:lumMod val="75000"/>
              <a:lumOff val="25000"/>
            </a:schemeClr>
          </a:solidFill>
          <a:latin typeface="+mn-lt"/>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 name="Picture 39"/>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986232"/>
          </a:xfrm>
          <a:prstGeom prst="rect">
            <a:avLst/>
          </a:prstGeom>
        </p:spPr>
      </p:pic>
      <p:sp>
        <p:nvSpPr>
          <p:cNvPr id="55299" name="Rectangle 2"/>
          <p:cNvSpPr>
            <a:spLocks noGrp="1" noChangeArrowheads="1"/>
          </p:cNvSpPr>
          <p:nvPr>
            <p:ph type="body" idx="1"/>
          </p:nvPr>
        </p:nvSpPr>
        <p:spPr bwMode="auto">
          <a:xfrm>
            <a:off x="230400" y="969600"/>
            <a:ext cx="11664000" cy="509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Box DG"/>
          <p:cNvSpPr txBox="1">
            <a:spLocks noChangeArrowheads="1"/>
          </p:cNvSpPr>
          <p:nvPr/>
        </p:nvSpPr>
        <p:spPr bwMode="auto">
          <a:xfrm>
            <a:off x="770885" y="447363"/>
            <a:ext cx="6688667" cy="256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1067" noProof="0" dirty="0"/>
          </a:p>
        </p:txBody>
      </p:sp>
      <p:sp>
        <p:nvSpPr>
          <p:cNvPr id="10" name="Rectangle 6"/>
          <p:cNvSpPr>
            <a:spLocks noGrp="1" noChangeArrowheads="1"/>
          </p:cNvSpPr>
          <p:nvPr>
            <p:ph type="title"/>
          </p:nvPr>
        </p:nvSpPr>
        <p:spPr bwMode="auto">
          <a:xfrm>
            <a:off x="190782" y="214287"/>
            <a:ext cx="9566461" cy="543675"/>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dirty="0"/>
              <a:t>Click to edit Master title style</a:t>
            </a:r>
            <a:endParaRPr lang="en-GB" dirty="0"/>
          </a:p>
        </p:txBody>
      </p:sp>
      <p:pic>
        <p:nvPicPr>
          <p:cNvPr id="11" name="Picture 10"/>
          <p:cNvPicPr>
            <a:picLocks noChangeAspect="1"/>
          </p:cNvPicPr>
          <p:nvPr/>
        </p:nvPicPr>
        <p:blipFill rotWithShape="1">
          <a:blip r:embed="rId12" cstate="print">
            <a:extLst>
              <a:ext uri="{28A0092B-C50C-407E-A947-70E740481C1C}">
                <a14:useLocalDpi xmlns:a14="http://schemas.microsoft.com/office/drawing/2010/main" val="0"/>
              </a:ext>
            </a:extLst>
          </a:blip>
          <a:srcRect t="-1" b="23122"/>
          <a:stretch/>
        </p:blipFill>
        <p:spPr>
          <a:xfrm>
            <a:off x="10383890" y="207247"/>
            <a:ext cx="1613941" cy="672000"/>
          </a:xfrm>
          <a:prstGeom prst="rect">
            <a:avLst/>
          </a:prstGeom>
        </p:spPr>
      </p:pic>
      <p:pic>
        <p:nvPicPr>
          <p:cNvPr id="12" name="Picture 11" descr="PPT_Footer.jp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6369050"/>
            <a:ext cx="12192000" cy="488951"/>
          </a:xfrm>
          <a:prstGeom prst="rect">
            <a:avLst/>
          </a:prstGeom>
        </p:spPr>
      </p:pic>
      <p:grpSp>
        <p:nvGrpSpPr>
          <p:cNvPr id="15" name="Group 14"/>
          <p:cNvGrpSpPr/>
          <p:nvPr/>
        </p:nvGrpSpPr>
        <p:grpSpPr>
          <a:xfrm>
            <a:off x="228870" y="6541071"/>
            <a:ext cx="8581521" cy="148692"/>
            <a:chOff x="171652" y="6621093"/>
            <a:chExt cx="6436141" cy="111519"/>
          </a:xfrm>
        </p:grpSpPr>
        <p:pic>
          <p:nvPicPr>
            <p:cNvPr id="16" name="Picture 15" descr="at.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17" name="Picture 16" descr="be.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18" name="Picture 17" descr="ca.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19" name="Picture 18" descr="ch.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20" name="Picture 19" descr="cz.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21" name="Picture 20" descr="d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22" name="Picture 21" descr="dk.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23" name="Picture 22" descr="e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24" name="Picture 23" descr="es.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25" name="Picture 24" descr="fi.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26" name="Picture 25" descr="fr.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27" name="Picture 26" descr="g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28" name="Picture 27" descr="hu.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29" name="Picture 28" descr="ie.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30" name="Picture 29" descr="it.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31" name="Picture 30" descr="lu.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32" name="Picture 31" descr="n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33" name="Picture 32" descr="no.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34" name="Picture 33" descr="p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35" name="Picture 34" descr="pt.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36" name="Picture 35" descr="ro.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37" name="Picture 36" descr="se.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38" name="Picture 37" descr="uk.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spTree>
    <p:extLst>
      <p:ext uri="{BB962C8B-B14F-4D97-AF65-F5344CB8AC3E}">
        <p14:creationId xmlns:p14="http://schemas.microsoft.com/office/powerpoint/2010/main" val="747730199"/>
      </p:ext>
    </p:extLst>
  </p:cSld>
  <p:clrMap bg1="dk1" tx1="lt1" bg2="dk2" tx2="lt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Lst>
  <p:hf sldNum="0" hdr="0" dt="0"/>
  <p:txStyles>
    <p:titleStyle>
      <a:lvl1pPr algn="l" rtl="0" eaLnBrk="1" fontAlgn="base" hangingPunct="1">
        <a:spcBef>
          <a:spcPct val="0"/>
        </a:spcBef>
        <a:spcAft>
          <a:spcPct val="0"/>
        </a:spcAft>
        <a:defRPr lang="en-GB" sz="2933" b="0" dirty="0" smtClean="0">
          <a:solidFill>
            <a:schemeClr val="tx1"/>
          </a:solidFill>
          <a:latin typeface="Verdana"/>
          <a:ea typeface="+mj-ea"/>
          <a:cs typeface="Verdana"/>
        </a:defRPr>
      </a:lvl1pPr>
      <a:lvl2pPr algn="l" rtl="0" eaLnBrk="1" fontAlgn="base" hangingPunct="1">
        <a:spcBef>
          <a:spcPct val="0"/>
        </a:spcBef>
        <a:spcAft>
          <a:spcPct val="0"/>
        </a:spcAft>
        <a:defRPr sz="2933" b="1">
          <a:solidFill>
            <a:schemeClr val="bg1"/>
          </a:solidFill>
          <a:latin typeface="Verdana" pitchFamily="34" charset="0"/>
        </a:defRPr>
      </a:lvl2pPr>
      <a:lvl3pPr algn="l" rtl="0" eaLnBrk="1" fontAlgn="base" hangingPunct="1">
        <a:spcBef>
          <a:spcPct val="0"/>
        </a:spcBef>
        <a:spcAft>
          <a:spcPct val="0"/>
        </a:spcAft>
        <a:defRPr sz="2933" b="1">
          <a:solidFill>
            <a:schemeClr val="bg1"/>
          </a:solidFill>
          <a:latin typeface="Verdana" pitchFamily="34" charset="0"/>
        </a:defRPr>
      </a:lvl3pPr>
      <a:lvl4pPr algn="l" rtl="0" eaLnBrk="1" fontAlgn="base" hangingPunct="1">
        <a:spcBef>
          <a:spcPct val="0"/>
        </a:spcBef>
        <a:spcAft>
          <a:spcPct val="0"/>
        </a:spcAft>
        <a:defRPr sz="2933" b="1">
          <a:solidFill>
            <a:schemeClr val="bg1"/>
          </a:solidFill>
          <a:latin typeface="Verdana" pitchFamily="34" charset="0"/>
        </a:defRPr>
      </a:lvl4pPr>
      <a:lvl5pPr algn="l" rtl="0" eaLnBrk="1" fontAlgn="base" hangingPunct="1">
        <a:spcBef>
          <a:spcPct val="0"/>
        </a:spcBef>
        <a:spcAft>
          <a:spcPct val="0"/>
        </a:spcAft>
        <a:defRPr sz="2933" b="1">
          <a:solidFill>
            <a:schemeClr val="bg1"/>
          </a:solidFill>
          <a:latin typeface="Verdana" pitchFamily="34" charset="0"/>
        </a:defRPr>
      </a:lvl5pPr>
      <a:lvl6pPr marL="609585" algn="l" rtl="0" eaLnBrk="1" fontAlgn="base" hangingPunct="1">
        <a:spcBef>
          <a:spcPct val="0"/>
        </a:spcBef>
        <a:spcAft>
          <a:spcPct val="0"/>
        </a:spcAft>
        <a:defRPr sz="2933" b="1">
          <a:solidFill>
            <a:schemeClr val="bg1"/>
          </a:solidFill>
          <a:latin typeface="Verdana" pitchFamily="34" charset="0"/>
        </a:defRPr>
      </a:lvl6pPr>
      <a:lvl7pPr marL="1219170" algn="l" rtl="0" eaLnBrk="1" fontAlgn="base" hangingPunct="1">
        <a:spcBef>
          <a:spcPct val="0"/>
        </a:spcBef>
        <a:spcAft>
          <a:spcPct val="0"/>
        </a:spcAft>
        <a:defRPr sz="2933" b="1">
          <a:solidFill>
            <a:schemeClr val="bg1"/>
          </a:solidFill>
          <a:latin typeface="Verdana" pitchFamily="34" charset="0"/>
        </a:defRPr>
      </a:lvl7pPr>
      <a:lvl8pPr marL="1828754" algn="l" rtl="0" eaLnBrk="1" fontAlgn="base" hangingPunct="1">
        <a:spcBef>
          <a:spcPct val="0"/>
        </a:spcBef>
        <a:spcAft>
          <a:spcPct val="0"/>
        </a:spcAft>
        <a:defRPr sz="2933" b="1">
          <a:solidFill>
            <a:schemeClr val="bg1"/>
          </a:solidFill>
          <a:latin typeface="Verdana" pitchFamily="34" charset="0"/>
        </a:defRPr>
      </a:lvl8pPr>
      <a:lvl9pPr marL="2438339" algn="l" rtl="0" eaLnBrk="1" fontAlgn="base" hangingPunct="1">
        <a:spcBef>
          <a:spcPct val="0"/>
        </a:spcBef>
        <a:spcAft>
          <a:spcPct val="0"/>
        </a:spcAft>
        <a:defRPr sz="2933" b="1">
          <a:solidFill>
            <a:schemeClr val="bg1"/>
          </a:solidFill>
          <a:latin typeface="Verdana" pitchFamily="34" charset="0"/>
        </a:defRPr>
      </a:lvl9pPr>
    </p:titleStyle>
    <p:bodyStyle>
      <a:lvl1pPr marL="0" indent="-457189" algn="l" rtl="0" eaLnBrk="1" fontAlgn="base" hangingPunct="1">
        <a:lnSpc>
          <a:spcPct val="119000"/>
        </a:lnSpc>
        <a:spcBef>
          <a:spcPct val="20000"/>
        </a:spcBef>
        <a:spcAft>
          <a:spcPct val="0"/>
        </a:spcAft>
        <a:buClr>
          <a:schemeClr val="accent1"/>
        </a:buClr>
        <a:buFontTx/>
        <a:buNone/>
        <a:defRPr lang="en-GB" sz="2133" dirty="0" smtClean="0">
          <a:solidFill>
            <a:schemeClr val="bg2"/>
          </a:solidFill>
          <a:latin typeface="Verdana"/>
          <a:ea typeface="+mn-ea"/>
          <a:cs typeface="Verdana"/>
        </a:defRPr>
      </a:lvl1pPr>
      <a:lvl2pPr marL="107997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2pPr>
      <a:lvl3pPr marL="187675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3pPr>
      <a:lvl4pPr marL="267353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4pPr>
      <a:lvl5pPr marL="3470313" indent="0" algn="l" rtl="0" eaLnBrk="1" fontAlgn="base" hangingPunct="1">
        <a:lnSpc>
          <a:spcPct val="119000"/>
        </a:lnSpc>
        <a:spcBef>
          <a:spcPct val="20000"/>
        </a:spcBef>
        <a:spcAft>
          <a:spcPct val="0"/>
        </a:spcAft>
        <a:buClr>
          <a:schemeClr val="accent1"/>
        </a:buClr>
        <a:buFont typeface="Verdana" pitchFamily="34" charset="0"/>
        <a:buNone/>
        <a:defRPr lang="en-GB" sz="2133" dirty="0" smtClean="0">
          <a:solidFill>
            <a:schemeClr val="bg2"/>
          </a:solidFill>
          <a:latin typeface="Verdana"/>
          <a:ea typeface="+mn-ea"/>
          <a:cs typeface="Verdana"/>
        </a:defRPr>
      </a:lvl5pPr>
      <a:lvl6pPr marL="463961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6pPr>
      <a:lvl7pPr marL="524920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7pPr>
      <a:lvl8pPr marL="5858787"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8pPr>
      <a:lvl9pPr marL="6468372" indent="-558786" algn="l" rtl="0" eaLnBrk="1" fontAlgn="base" hangingPunct="1">
        <a:lnSpc>
          <a:spcPct val="119000"/>
        </a:lnSpc>
        <a:spcBef>
          <a:spcPct val="20000"/>
        </a:spcBef>
        <a:spcAft>
          <a:spcPct val="0"/>
        </a:spcAft>
        <a:buClr>
          <a:schemeClr val="accent1"/>
        </a:buClr>
        <a:buFont typeface="Verdana" pitchFamily="34" charset="0"/>
        <a:buChar char="–"/>
        <a:defRPr sz="2133">
          <a:solidFill>
            <a:schemeClr val="bg2"/>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vo-for-education.oats.inaf.it/" TargetMode="External"/><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1.xml.rels><?xml version="1.0" encoding="UTF-8" standalone="yes"?>
<Relationships xmlns="http://schemas.openxmlformats.org/package/2006/relationships"><Relationship Id="rId8" Type="http://schemas.openxmlformats.org/officeDocument/2006/relationships/hyperlink" Target="http://vo-for-education.oats.inaf.it/" TargetMode="External"/><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hyperlink" Target="http://cdsweb.u-strasbg.fr/tutorial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hyperlink" Target="https://svo.cab.inta-csic.es/main/index.php"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3" Type="http://schemas.openxmlformats.org/officeDocument/2006/relationships/hyperlink" Target="https://pretalx.adass2021.ac.za/adass-xxxi-2021/talk/RN3CMZ/" TargetMode="External"/><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hyperlink" Target="http://docs.g-vo.org/adql" TargetMode="External"/><Relationship Id="rId7" Type="http://schemas.openxmlformats.org/officeDocument/2006/relationships/image" Target="../media/image86.png"/><Relationship Id="rId2" Type="http://schemas.openxmlformats.org/officeDocument/2006/relationships/hyperlink" Target="https://www.g-vo.org/pmwiki/About/ADQLReference" TargetMode="Externa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hyperlink" Target="http://www.g-vo.org/pmwiki/Documents/Tutorials" TargetMode="External"/><Relationship Id="rId9" Type="http://schemas.openxmlformats.org/officeDocument/2006/relationships/hyperlink" Target="https://www.g-vo.org/pmwiki/About/Services"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www.bao.am/meetings/meetings/SS2020/index.html" TargetMode="External"/><Relationship Id="rId3" Type="http://schemas.openxmlformats.org/officeDocument/2006/relationships/notesSlide" Target="../notesSlides/notesSlide3.xml"/><Relationship Id="rId7" Type="http://schemas.openxmlformats.org/officeDocument/2006/relationships/image" Target="../media/image90.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8.emf"/><Relationship Id="rId11" Type="http://schemas.openxmlformats.org/officeDocument/2006/relationships/image" Target="../media/image92.jpeg"/><Relationship Id="rId5" Type="http://schemas.openxmlformats.org/officeDocument/2006/relationships/oleObject" Target="../embeddings/oleObject1.bin"/><Relationship Id="rId10" Type="http://schemas.openxmlformats.org/officeDocument/2006/relationships/image" Target="../media/image91.png"/><Relationship Id="rId4" Type="http://schemas.openxmlformats.org/officeDocument/2006/relationships/image" Target="../media/image89.jpeg"/><Relationship Id="rId9" Type="http://schemas.openxmlformats.org/officeDocument/2006/relationships/hyperlink" Target="https://www.bao.am/meetings/meetings/ASBD2/index.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hyperlink" Target="http://jvo.nao.ac.jp/voschool.html" TargetMode="External"/><Relationship Id="rId5" Type="http://schemas.openxmlformats.org/officeDocument/2006/relationships/image" Target="../media/image96.png"/><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www.china-vo.org/events.html" TargetMode="Externa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9.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hyperlink" Target="https://nadc.china-vo.org/?&amp;locale=en"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saip.psu.edu/" TargetMode="External"/><Relationship Id="rId7" Type="http://schemas.openxmlformats.org/officeDocument/2006/relationships/hyperlink" Target="http://astroinformatics.info/resources" TargetMode="External"/><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hyperlink" Target="https://asaip.psu.edu/resources/on-line-courses/" TargetMode="External"/><Relationship Id="rId5" Type="http://schemas.openxmlformats.org/officeDocument/2006/relationships/image" Target="../media/image107.png"/><Relationship Id="rId4" Type="http://schemas.openxmlformats.org/officeDocument/2006/relationships/hyperlink" Target="https://asaip.psu.edu/resourc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sites.astro.caltech.edu/~george/ay119/" TargetMode="Externa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hyperlink" Target="http://catalog.nau.edu/Courses/course?courseId=011813&amp;term=1214"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astronomy.nmsu.edu/holtz/a630/index.html" TargetMode="External"/><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2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hyperlink" Target="http://www.matf.bg.ac.rs/eng/cp/33/bachelor-studies---astronomy-and-astrophysics-p--module-astroinformatics--p-/" TargetMode="Externa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2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dame.oacn.inaf.it/astroinformatics.html" TargetMode="Externa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26.xml.rels><?xml version="1.0" encoding="UTF-8" standalone="yes"?>
<Relationships xmlns="http://schemas.openxmlformats.org/package/2006/relationships"><Relationship Id="rId3" Type="http://schemas.openxmlformats.org/officeDocument/2006/relationships/hyperlink" Target="https://github.com/phuijse/courses_notebooks" TargetMode="External"/><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hyperlink" Target="http://research.iac.es/winterschool/2018/pages/book-ws2018.php" TargetMode="External"/><Relationship Id="rId5" Type="http://schemas.openxmlformats.org/officeDocument/2006/relationships/image" Target="../media/image133.png"/><Relationship Id="rId4" Type="http://schemas.openxmlformats.org/officeDocument/2006/relationships/image" Target="../media/image1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8.gif"/><Relationship Id="rId13" Type="http://schemas.openxmlformats.org/officeDocument/2006/relationships/image" Target="../media/image53.jpeg"/><Relationship Id="rId3" Type="http://schemas.openxmlformats.org/officeDocument/2006/relationships/image" Target="../media/image44.pn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hyperlink" Target="SKA_Animation_2010.mov" TargetMode="External"/><Relationship Id="rId1" Type="http://schemas.openxmlformats.org/officeDocument/2006/relationships/slideLayout" Target="../slideLayouts/slideLayout2.xml"/><Relationship Id="rId6" Type="http://schemas.openxmlformats.org/officeDocument/2006/relationships/hyperlink" Target="../../trailers/FAST%20&#23459;&#20256;&#29255;.mov" TargetMode="External"/><Relationship Id="rId11" Type="http://schemas.openxmlformats.org/officeDocument/2006/relationships/image" Target="../media/image51.jpeg"/><Relationship Id="rId5" Type="http://schemas.openxmlformats.org/officeDocument/2006/relationships/image" Target="../media/image46.jpeg"/><Relationship Id="rId10" Type="http://schemas.openxmlformats.org/officeDocument/2006/relationships/image" Target="../media/image50.jpeg"/><Relationship Id="rId4" Type="http://schemas.openxmlformats.org/officeDocument/2006/relationships/image" Target="../media/image45.png"/><Relationship Id="rId9" Type="http://schemas.openxmlformats.org/officeDocument/2006/relationships/image" Target="../media/image49.png"/></Relationships>
</file>

<file path=ppt/slides/_rels/slide30.xml.rels><?xml version="1.0" encoding="UTF-8" standalone="yes"?>
<Relationships xmlns="http://schemas.openxmlformats.org/package/2006/relationships"><Relationship Id="rId3" Type="http://schemas.openxmlformats.org/officeDocument/2006/relationships/hyperlink" Target="https://pretalx.adass2021.ac.za/adass-xxxi-2021/talk/9TTUAX/" TargetMode="External"/><Relationship Id="rId2" Type="http://schemas.openxmlformats.org/officeDocument/2006/relationships/image" Target="../media/image13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jpg"/><Relationship Id="rId1" Type="http://schemas.openxmlformats.org/officeDocument/2006/relationships/slideLayout" Target="../slideLayouts/slideLayout23.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ivoa.net/" TargetMode="External"/><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8" Type="http://schemas.openxmlformats.org/officeDocument/2006/relationships/hyperlink" Target="https://www.ivoa.net/documents/Notes/EDU/20180312/NOTE-edumatters-1.0-20180312.html#tth_sEc2.2" TargetMode="External"/><Relationship Id="rId13" Type="http://schemas.openxmlformats.org/officeDocument/2006/relationships/hyperlink" Target="https://www.ivoa.net/documents/Notes/EDU/20180312/NOTE-edumatters-1.0-20180312.html#tth_sEc3.1" TargetMode="External"/><Relationship Id="rId3" Type="http://schemas.openxmlformats.org/officeDocument/2006/relationships/image" Target="../media/image60.png"/><Relationship Id="rId7" Type="http://schemas.openxmlformats.org/officeDocument/2006/relationships/hyperlink" Target="https://www.ivoa.net/documents/Notes/EDU/20180312/NOTE-edumatters-1.0-20180312.html#tth_sEc2.1" TargetMode="External"/><Relationship Id="rId12" Type="http://schemas.openxmlformats.org/officeDocument/2006/relationships/hyperlink" Target="https://www.ivoa.net/documents/Notes/EDU/20180312/NOTE-edumatters-1.0-20180312.html#tth_sEc3" TargetMode="External"/><Relationship Id="rId17" Type="http://schemas.openxmlformats.org/officeDocument/2006/relationships/image" Target="../media/image62.png"/><Relationship Id="rId2" Type="http://schemas.openxmlformats.org/officeDocument/2006/relationships/hyperlink" Target="https://wiki.ivoa.net/twiki/bin/view/IVOA/IvoaEducation" TargetMode="External"/><Relationship Id="rId16" Type="http://schemas.openxmlformats.org/officeDocument/2006/relationships/hyperlink" Target="https://www.ivoa.net/documents/Notes/EDU/20180312/NOTE-edumatters-1.0-20180312.html#tth_sEcA" TargetMode="External"/><Relationship Id="rId1" Type="http://schemas.openxmlformats.org/officeDocument/2006/relationships/slideLayout" Target="../slideLayouts/slideLayout2.xml"/><Relationship Id="rId6" Type="http://schemas.openxmlformats.org/officeDocument/2006/relationships/hyperlink" Target="https://www.ivoa.net/documents/Notes/EDU/20180312/NOTE-edumatters-1.0-20180312.html#tth_sEc2" TargetMode="External"/><Relationship Id="rId11" Type="http://schemas.openxmlformats.org/officeDocument/2006/relationships/hyperlink" Target="https://www.ivoa.net/documents/Notes/EDU/20180312/NOTE-edumatters-1.0-20180312.html#tth_sEc2.5" TargetMode="External"/><Relationship Id="rId5" Type="http://schemas.openxmlformats.org/officeDocument/2006/relationships/hyperlink" Target="https://www.ivoa.net/documents/Notes/EDU/20180312/NOTE-edumatters-1.0-20180312.html#tth_sEc1" TargetMode="External"/><Relationship Id="rId15" Type="http://schemas.openxmlformats.org/officeDocument/2006/relationships/hyperlink" Target="https://www.ivoa.net/documents/Notes/EDU/20180312/NOTE-edumatters-1.0-20180312.html#tth_sEc3.3" TargetMode="External"/><Relationship Id="rId10" Type="http://schemas.openxmlformats.org/officeDocument/2006/relationships/hyperlink" Target="https://www.ivoa.net/documents/Notes/EDU/20180312/NOTE-edumatters-1.0-20180312.html#tth_sEc2.4" TargetMode="External"/><Relationship Id="rId4" Type="http://schemas.openxmlformats.org/officeDocument/2006/relationships/image" Target="../media/image61.png"/><Relationship Id="rId9" Type="http://schemas.openxmlformats.org/officeDocument/2006/relationships/hyperlink" Target="https://www.ivoa.net/documents/Notes/EDU/20180312/NOTE-edumatters-1.0-20180312.html#tth_sEc2.3" TargetMode="External"/><Relationship Id="rId14" Type="http://schemas.openxmlformats.org/officeDocument/2006/relationships/hyperlink" Target="https://www.ivoa.net/documents/Notes/EDU/20180312/NOTE-edumatters-1.0-20180312.html#tth_sEc3.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hyperlink" Target="http://www.aspbooks.org/a/volumes/table_of_contents/?book_id=420" TargetMode="External"/><Relationship Id="rId4"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hyperlink" Target="https://www.euro-vo.org/scientific-tutorials/" TargetMode="External"/><Relationship Id="rId4"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ctrTitle"/>
          </p:nvPr>
        </p:nvSpPr>
        <p:spPr>
          <a:xfrm>
            <a:off x="0" y="1916832"/>
            <a:ext cx="12192000" cy="2088232"/>
          </a:xfrm>
        </p:spPr>
        <p:txBody>
          <a:bodyPr/>
          <a:lstStyle/>
          <a:p>
            <a:r>
              <a:rPr lang="en-US" altLang="zh-CN" sz="4400" dirty="0">
                <a:solidFill>
                  <a:srgbClr val="FFFF00"/>
                </a:solidFill>
                <a:latin typeface="Arial Unicode MS" panose="020B0604020202020204" pitchFamily="34" charset="-122"/>
                <a:ea typeface="Arial Unicode MS" panose="020B0604020202020204" pitchFamily="34" charset="-122"/>
                <a:cs typeface="Arial Unicode MS" panose="020B0604020202020204" pitchFamily="34" charset="-122"/>
              </a:rPr>
              <a:t>Teaching Resources of Virtual Observatory</a:t>
            </a:r>
            <a:endParaRPr lang="en-US" altLang="zh-CN" sz="28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2" name="副标题 1"/>
          <p:cNvSpPr>
            <a:spLocks noGrp="1"/>
          </p:cNvSpPr>
          <p:nvPr>
            <p:ph type="subTitle" idx="1"/>
          </p:nvPr>
        </p:nvSpPr>
        <p:spPr>
          <a:xfrm>
            <a:off x="2253562" y="4437112"/>
            <a:ext cx="7684876" cy="2088232"/>
          </a:xfrm>
        </p:spPr>
        <p:txBody>
          <a:bodyPr/>
          <a:lstStyle/>
          <a:p>
            <a:r>
              <a:rPr lang="en-US" altLang="zh-CN" sz="2800" dirty="0" err="1">
                <a:solidFill>
                  <a:schemeClr val="tx1"/>
                </a:solidFill>
                <a:latin typeface="微软雅黑" panose="020B0503020204020204" pitchFamily="34" charset="-122"/>
                <a:ea typeface="微软雅黑" panose="020B0503020204020204" pitchFamily="34" charset="-122"/>
              </a:rPr>
              <a:t>Chenzhou</a:t>
            </a:r>
            <a:r>
              <a:rPr lang="en-US" altLang="zh-CN" sz="2800" dirty="0">
                <a:solidFill>
                  <a:schemeClr val="tx1"/>
                </a:solidFill>
                <a:latin typeface="微软雅黑" panose="020B0503020204020204" pitchFamily="34" charset="-122"/>
                <a:ea typeface="微软雅黑" panose="020B0503020204020204" pitchFamily="34" charset="-122"/>
              </a:rPr>
              <a:t> Cui</a:t>
            </a:r>
          </a:p>
          <a:p>
            <a:endParaRPr lang="en-US" altLang="zh-CN" sz="2000" dirty="0">
              <a:latin typeface="微软雅黑" panose="020B0503020204020204" pitchFamily="34" charset="-122"/>
              <a:ea typeface="微软雅黑" panose="020B0503020204020204" pitchFamily="34" charset="-122"/>
            </a:endParaRPr>
          </a:p>
          <a:p>
            <a:r>
              <a:rPr lang="en-US" altLang="zh-CN" sz="2000" dirty="0"/>
              <a:t>Chinese Virtual Observatory</a:t>
            </a:r>
          </a:p>
          <a:p>
            <a:r>
              <a:rPr lang="en-US" altLang="zh-CN" sz="2000" dirty="0"/>
              <a:t>National Astronomical Observatories, Chinese Academy of Sciences</a:t>
            </a:r>
          </a:p>
        </p:txBody>
      </p:sp>
    </p:spTree>
    <p:extLst>
      <p:ext uri="{BB962C8B-B14F-4D97-AF65-F5344CB8AC3E}">
        <p14:creationId xmlns:p14="http://schemas.microsoft.com/office/powerpoint/2010/main" val="501315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8A78E79-7332-48F9-B2B3-DF21CE77570B}"/>
              </a:ext>
            </a:extLst>
          </p:cNvPr>
          <p:cNvPicPr>
            <a:picLocks noChangeAspect="1"/>
          </p:cNvPicPr>
          <p:nvPr/>
        </p:nvPicPr>
        <p:blipFill>
          <a:blip r:embed="rId2"/>
          <a:stretch>
            <a:fillRect/>
          </a:stretch>
        </p:blipFill>
        <p:spPr>
          <a:xfrm>
            <a:off x="4674000" y="44624"/>
            <a:ext cx="7110632" cy="3015383"/>
          </a:xfrm>
          <a:prstGeom prst="rect">
            <a:avLst/>
          </a:prstGeom>
        </p:spPr>
      </p:pic>
      <p:sp>
        <p:nvSpPr>
          <p:cNvPr id="3" name="内容占位符 2">
            <a:extLst>
              <a:ext uri="{FF2B5EF4-FFF2-40B4-BE49-F238E27FC236}">
                <a16:creationId xmlns:a16="http://schemas.microsoft.com/office/drawing/2014/main" id="{D4E97B45-5A3A-4748-BCF6-0E94B7905C25}"/>
              </a:ext>
            </a:extLst>
          </p:cNvPr>
          <p:cNvSpPr>
            <a:spLocks noGrp="1"/>
          </p:cNvSpPr>
          <p:nvPr>
            <p:ph idx="1"/>
          </p:nvPr>
        </p:nvSpPr>
        <p:spPr>
          <a:xfrm>
            <a:off x="335360" y="1556792"/>
            <a:ext cx="4277568" cy="4799559"/>
          </a:xfrm>
        </p:spPr>
        <p:txBody>
          <a:bodyPr/>
          <a:lstStyle/>
          <a:p>
            <a:r>
              <a:rPr lang="en-US" altLang="zh-CN" sz="2000" dirty="0" err="1"/>
              <a:t>EuroVO</a:t>
            </a:r>
            <a:r>
              <a:rPr lang="en-US" altLang="zh-CN" sz="2000" dirty="0"/>
              <a:t> for education is a project developed within the framework of the </a:t>
            </a:r>
            <a:r>
              <a:rPr lang="en-US" altLang="zh-CN" sz="2000" dirty="0" err="1"/>
              <a:t>EuroVO</a:t>
            </a:r>
            <a:r>
              <a:rPr lang="en-US" altLang="zh-CN" sz="2000" dirty="0"/>
              <a:t> with the aim of diffusing </a:t>
            </a:r>
            <a:r>
              <a:rPr lang="en-US" altLang="zh-CN" sz="2000" dirty="0" err="1"/>
              <a:t>EuroVO</a:t>
            </a:r>
            <a:r>
              <a:rPr lang="en-US" altLang="zh-CN" sz="2000" dirty="0"/>
              <a:t> data and software to the public, in particular students, teachers and astronomy enthusiasts. </a:t>
            </a:r>
          </a:p>
          <a:p>
            <a:r>
              <a:rPr lang="en-US" altLang="zh-CN" sz="1400" dirty="0"/>
              <a:t>Usage examples are in the form of pedagogic modules consisting of two main parts. The first part presents a typical astronomical problem with a short introduction and a description of the solution found by astronomers, or, in some cases, an expanded treatment of the problem. The second part is a step-by-step guide to the commands needed to reach the solution of the problem with </a:t>
            </a:r>
            <a:r>
              <a:rPr lang="en-US" altLang="zh-CN" sz="1400" dirty="0" err="1"/>
              <a:t>Aladin</a:t>
            </a:r>
            <a:r>
              <a:rPr lang="en-US" altLang="zh-CN" sz="1400" dirty="0"/>
              <a:t> or </a:t>
            </a:r>
            <a:r>
              <a:rPr lang="en-US" altLang="zh-CN" sz="1400" dirty="0" err="1"/>
              <a:t>Stellarium</a:t>
            </a:r>
            <a:r>
              <a:rPr lang="en-US" altLang="zh-CN" sz="1400" dirty="0"/>
              <a:t>. </a:t>
            </a:r>
          </a:p>
          <a:p>
            <a:r>
              <a:rPr lang="en-US" altLang="zh-CN" sz="1400" dirty="0"/>
              <a:t>The </a:t>
            </a:r>
            <a:r>
              <a:rPr lang="en-US" altLang="zh-CN" sz="1400" dirty="0" err="1"/>
              <a:t>EuroVO</a:t>
            </a:r>
            <a:r>
              <a:rPr lang="en-US" altLang="zh-CN" sz="1400" dirty="0"/>
              <a:t> resources are now maintained and upgraded/updated by VObs.it at INAF-OA Trieste. </a:t>
            </a:r>
          </a:p>
          <a:p>
            <a:pPr marL="0" indent="0">
              <a:buNone/>
            </a:pPr>
            <a:r>
              <a:rPr lang="it-IT" altLang="zh-CN" sz="1600" dirty="0">
                <a:hlinkClick r:id="rId3"/>
              </a:rPr>
              <a:t>http://vo-for-education.oats.inaf.it</a:t>
            </a:r>
            <a:endParaRPr lang="it-IT" altLang="zh-CN" sz="1600" dirty="0"/>
          </a:p>
        </p:txBody>
      </p:sp>
      <p:pic>
        <p:nvPicPr>
          <p:cNvPr id="5" name="图片 4">
            <a:extLst>
              <a:ext uri="{FF2B5EF4-FFF2-40B4-BE49-F238E27FC236}">
                <a16:creationId xmlns:a16="http://schemas.microsoft.com/office/drawing/2014/main" id="{9916C2AF-4901-4E95-B38E-CB7E878B059B}"/>
              </a:ext>
            </a:extLst>
          </p:cNvPr>
          <p:cNvPicPr>
            <a:picLocks noChangeAspect="1"/>
          </p:cNvPicPr>
          <p:nvPr/>
        </p:nvPicPr>
        <p:blipFill>
          <a:blip r:embed="rId4"/>
          <a:stretch>
            <a:fillRect/>
          </a:stretch>
        </p:blipFill>
        <p:spPr>
          <a:xfrm>
            <a:off x="5375920" y="2757523"/>
            <a:ext cx="3989740" cy="3695813"/>
          </a:xfrm>
          <a:prstGeom prst="rect">
            <a:avLst/>
          </a:prstGeom>
        </p:spPr>
      </p:pic>
      <p:sp>
        <p:nvSpPr>
          <p:cNvPr id="7" name="页脚占位符 6">
            <a:extLst>
              <a:ext uri="{FF2B5EF4-FFF2-40B4-BE49-F238E27FC236}">
                <a16:creationId xmlns:a16="http://schemas.microsoft.com/office/drawing/2014/main" id="{79FFD203-AC4A-41CB-981E-8260473CACAE}"/>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77420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4655840" y="1268760"/>
            <a:ext cx="7120095" cy="5447605"/>
          </a:xfrm>
          <a:prstGeom prst="rect">
            <a:avLst/>
          </a:prstGeom>
          <a:noFill/>
          <a:ln>
            <a:noFill/>
          </a:ln>
        </p:spPr>
        <p:txBody>
          <a:bodyPr spcFirstLastPara="1" wrap="square" lIns="121900" tIns="121900" rIns="121900" bIns="121900" anchor="t" anchorCtr="0">
            <a:spAutoFit/>
          </a:bodyPr>
          <a:lstStyle/>
          <a:p>
            <a:pPr algn="just">
              <a:spcBef>
                <a:spcPts val="1600"/>
              </a:spcBef>
              <a:spcAft>
                <a:spcPts val="0"/>
              </a:spcAft>
            </a:pPr>
            <a:r>
              <a:rPr lang="en-US" sz="1200" dirty="0" err="1">
                <a:solidFill>
                  <a:schemeClr val="dk1"/>
                </a:solidFill>
                <a:latin typeface="Liberation Sans" panose="020B0604020202020204" charset="0"/>
                <a:cs typeface="Liberation Sans" panose="020B0604020202020204" charset="0"/>
              </a:rPr>
              <a:t>Derian</a:t>
            </a:r>
            <a:r>
              <a:rPr lang="en-US" sz="1200" dirty="0">
                <a:solidFill>
                  <a:schemeClr val="dk1"/>
                </a:solidFill>
                <a:latin typeface="Liberation Sans" panose="020B0604020202020204" charset="0"/>
                <a:cs typeface="Liberation Sans" panose="020B0604020202020204" charset="0"/>
              </a:rPr>
              <a:t> Jesús Dorado-</a:t>
            </a:r>
            <a:r>
              <a:rPr lang="en-US" sz="1200" dirty="0" err="1">
                <a:solidFill>
                  <a:schemeClr val="dk1"/>
                </a:solidFill>
                <a:latin typeface="Liberation Sans" panose="020B0604020202020204" charset="0"/>
                <a:cs typeface="Liberation Sans" panose="020B0604020202020204" charset="0"/>
              </a:rPr>
              <a:t>Daza</a:t>
            </a:r>
            <a:r>
              <a:rPr lang="en-US" sz="1200" dirty="0">
                <a:solidFill>
                  <a:schemeClr val="dk1"/>
                </a:solidFill>
                <a:latin typeface="Liberation Sans" panose="020B0604020202020204" charset="0"/>
                <a:cs typeface="Liberation Sans" panose="020B0604020202020204" charset="0"/>
              </a:rPr>
              <a:t> ha</a:t>
            </a:r>
            <a:r>
              <a:rPr lang="en-US" altLang="zh-CN" sz="1200" dirty="0">
                <a:solidFill>
                  <a:schemeClr val="dk1"/>
                </a:solidFill>
                <a:latin typeface="Liberation Sans" panose="020B0604020202020204" charset="0"/>
                <a:cs typeface="Liberation Sans" panose="020B0604020202020204" charset="0"/>
              </a:rPr>
              <a:t>s</a:t>
            </a:r>
            <a:r>
              <a:rPr lang="en-US" sz="1200" dirty="0">
                <a:solidFill>
                  <a:schemeClr val="dk1"/>
                </a:solidFill>
                <a:latin typeface="Liberation Sans" panose="020B0604020202020204" charset="0"/>
                <a:cs typeface="Liberation Sans" panose="020B0604020202020204" charset="0"/>
              </a:rPr>
              <a:t> been working with translation (to Spanish) and updating some tutorials for VO Education. </a:t>
            </a:r>
            <a:r>
              <a:rPr lang="en-US" sz="1200" dirty="0">
                <a:solidFill>
                  <a:srgbClr val="FF0000"/>
                </a:solidFill>
                <a:latin typeface="Liberation Sans" panose="020B0604020202020204" charset="0"/>
                <a:cs typeface="Liberation Sans" panose="020B0604020202020204" charset="0"/>
              </a:rPr>
              <a:t>H</a:t>
            </a:r>
            <a:r>
              <a:rPr lang="en-US" sz="1200">
                <a:solidFill>
                  <a:srgbClr val="FF0000"/>
                </a:solidFill>
                <a:latin typeface="Liberation Sans" panose="020B0604020202020204" charset="0"/>
                <a:cs typeface="Liberation Sans" panose="020B0604020202020204" charset="0"/>
              </a:rPr>
              <a:t>e </a:t>
            </a:r>
            <a:r>
              <a:rPr lang="en-US" sz="1200" dirty="0">
                <a:solidFill>
                  <a:srgbClr val="FF0000"/>
                </a:solidFill>
                <a:latin typeface="Liberation Sans" panose="020B0604020202020204" charset="0"/>
                <a:cs typeface="Liberation Sans" panose="020B0604020202020204" charset="0"/>
              </a:rPr>
              <a:t>used CASSIS for updating the tutorial "Calculating the Redshift of Galaxies“</a:t>
            </a:r>
          </a:p>
          <a:p>
            <a:pPr algn="just">
              <a:spcBef>
                <a:spcPts val="1600"/>
              </a:spcBef>
              <a:spcAft>
                <a:spcPts val="0"/>
              </a:spcAft>
            </a:pPr>
            <a:r>
              <a:rPr lang="en-US" sz="1050" b="1" u="sng" dirty="0">
                <a:solidFill>
                  <a:schemeClr val="dk1"/>
                </a:solidFill>
                <a:latin typeface="Liberation Sans" panose="020B0604020202020204" charset="0"/>
                <a:cs typeface="Liberation Sans" panose="020B0604020202020204" charset="0"/>
              </a:rPr>
              <a:t>Teaching/Learning Goal</a:t>
            </a:r>
            <a:r>
              <a:rPr lang="en-US" sz="1050" b="1" dirty="0">
                <a:solidFill>
                  <a:schemeClr val="dk1"/>
                </a:solidFill>
                <a:latin typeface="Liberation Sans" panose="020B0604020202020204" charset="0"/>
                <a:cs typeface="Liberation Sans" panose="020B0604020202020204" charset="0"/>
              </a:rPr>
              <a:t>:</a:t>
            </a:r>
            <a:r>
              <a:rPr lang="en-US" sz="1050" dirty="0">
                <a:solidFill>
                  <a:schemeClr val="dk1"/>
                </a:solidFill>
                <a:latin typeface="Liberation Sans" panose="020B0604020202020204" charset="0"/>
                <a:cs typeface="Liberation Sans" panose="020B0604020202020204" charset="0"/>
              </a:rPr>
              <a:t> “The overall goal of this tutorial is to compare the spectra of different galaxies, calculate their redshifts and hence search for evidence of the expansion of the Universe.”</a:t>
            </a:r>
            <a:endParaRPr sz="1050" dirty="0">
              <a:solidFill>
                <a:schemeClr val="dk1"/>
              </a:solidFill>
              <a:latin typeface="Liberation Sans" panose="020B0604020202020204" charset="0"/>
              <a:cs typeface="Liberation Sans" panose="020B0604020202020204" charset="0"/>
            </a:endParaRPr>
          </a:p>
          <a:p>
            <a:pPr algn="just">
              <a:spcBef>
                <a:spcPts val="1600"/>
              </a:spcBef>
              <a:spcAft>
                <a:spcPts val="0"/>
              </a:spcAft>
            </a:pPr>
            <a:r>
              <a:rPr lang="en-US" sz="1050" b="1" u="sng" dirty="0">
                <a:solidFill>
                  <a:schemeClr val="dk1"/>
                </a:solidFill>
                <a:latin typeface="Liberation Sans" panose="020B0604020202020204" charset="0"/>
                <a:cs typeface="Liberation Sans" panose="020B0604020202020204" charset="0"/>
              </a:rPr>
              <a:t>Tools and Services from VO</a:t>
            </a:r>
            <a:r>
              <a:rPr lang="en-US" sz="1050" b="1" dirty="0">
                <a:solidFill>
                  <a:schemeClr val="dk1"/>
                </a:solidFill>
                <a:latin typeface="Liberation Sans" panose="020B0604020202020204" charset="0"/>
                <a:cs typeface="Liberation Sans" panose="020B0604020202020204" charset="0"/>
              </a:rPr>
              <a:t>:</a:t>
            </a:r>
            <a:endParaRPr sz="1050" b="1" dirty="0">
              <a:solidFill>
                <a:schemeClr val="dk1"/>
              </a:solidFill>
              <a:latin typeface="Liberation Sans" panose="020B0604020202020204" charset="0"/>
              <a:cs typeface="Liberation Sans" panose="020B0604020202020204" charset="0"/>
            </a:endParaRPr>
          </a:p>
          <a:p>
            <a:pPr marL="609585" indent="-423323" algn="just">
              <a:spcBef>
                <a:spcPts val="1600"/>
              </a:spcBef>
              <a:spcAft>
                <a:spcPts val="0"/>
              </a:spcAft>
              <a:buClr>
                <a:schemeClr val="dk1"/>
              </a:buClr>
              <a:buSzPts val="1400"/>
              <a:buFont typeface="Arial" panose="02080604020202020204" pitchFamily="34" charset="0"/>
              <a:buChar char="•"/>
            </a:pPr>
            <a:r>
              <a:rPr lang="en-US" sz="1050" b="1" dirty="0">
                <a:solidFill>
                  <a:schemeClr val="dk1"/>
                </a:solidFill>
                <a:latin typeface="Liberation Sans" panose="020B0604020202020204" charset="0"/>
                <a:cs typeface="Liberation Sans" panose="020B0604020202020204" charset="0"/>
              </a:rPr>
              <a:t>CASSIS: </a:t>
            </a:r>
            <a:r>
              <a:rPr lang="en-US" sz="1050" dirty="0">
                <a:solidFill>
                  <a:schemeClr val="dk1"/>
                </a:solidFill>
                <a:latin typeface="Liberation Sans" panose="020B0604020202020204" charset="0"/>
                <a:cs typeface="Liberation Sans" panose="020B0604020202020204" charset="0"/>
              </a:rPr>
              <a:t>This tool  allows the query, download and analysis of spectra from different databases and services, using protocols and communication standards established in the framework of the Virtual Observatory.</a:t>
            </a:r>
            <a:endParaRPr sz="1050" dirty="0">
              <a:solidFill>
                <a:schemeClr val="dk1"/>
              </a:solidFill>
              <a:latin typeface="Liberation Sans" panose="020B0604020202020204" charset="0"/>
              <a:cs typeface="Liberation Sans" panose="020B0604020202020204" charset="0"/>
            </a:endParaRPr>
          </a:p>
          <a:p>
            <a:pPr marL="567252" indent="-380990" algn="just">
              <a:spcBef>
                <a:spcPts val="0"/>
              </a:spcBef>
              <a:spcAft>
                <a:spcPts val="0"/>
              </a:spcAft>
              <a:buClr>
                <a:schemeClr val="dk1"/>
              </a:buClr>
              <a:buSzPts val="1400"/>
              <a:buFont typeface="Arial" panose="02080604020202020204" pitchFamily="34" charset="0"/>
              <a:buChar char="•"/>
            </a:pPr>
            <a:r>
              <a:rPr lang="en-US" sz="1050" b="1" dirty="0">
                <a:solidFill>
                  <a:schemeClr val="dk1"/>
                </a:solidFill>
                <a:latin typeface="Liberation Sans" panose="020B0604020202020204" charset="0"/>
                <a:cs typeface="Liberation Sans" panose="020B0604020202020204" charset="0"/>
              </a:rPr>
              <a:t>NIST Atomic Spectra Database Service: </a:t>
            </a:r>
            <a:r>
              <a:rPr lang="en-US" sz="1050" dirty="0">
                <a:solidFill>
                  <a:schemeClr val="dk1"/>
                </a:solidFill>
                <a:latin typeface="Liberation Sans" panose="020B0604020202020204" charset="0"/>
                <a:cs typeface="Liberation Sans" panose="020B0604020202020204" charset="0"/>
              </a:rPr>
              <a:t>Database for radiative transitions and energy levels in atoms and atomic ions, for the most of the known chemical elements.</a:t>
            </a:r>
          </a:p>
          <a:p>
            <a:pPr marL="567252" indent="-380990" algn="just">
              <a:spcBef>
                <a:spcPts val="0"/>
              </a:spcBef>
              <a:spcAft>
                <a:spcPts val="0"/>
              </a:spcAft>
              <a:buClr>
                <a:schemeClr val="dk1"/>
              </a:buClr>
              <a:buSzPts val="1400"/>
              <a:buFont typeface="Arial" panose="02080604020202020204" pitchFamily="34" charset="0"/>
              <a:buChar char="•"/>
            </a:pPr>
            <a:r>
              <a:rPr lang="en-US" altLang="zh-CN" sz="1050" b="1" dirty="0">
                <a:solidFill>
                  <a:schemeClr val="dk1"/>
                </a:solidFill>
                <a:latin typeface="Liberation Sans" panose="020B0604020202020204" charset="0"/>
                <a:cs typeface="Liberation Sans" panose="020B0604020202020204" charset="0"/>
              </a:rPr>
              <a:t>NASA/IPAC Extragalactic Database (NED): </a:t>
            </a:r>
            <a:r>
              <a:rPr lang="en-US" altLang="zh-CN" sz="1050" dirty="0">
                <a:solidFill>
                  <a:schemeClr val="dk1"/>
                </a:solidFill>
                <a:latin typeface="Liberation Sans" panose="020B0604020202020204" charset="0"/>
                <a:cs typeface="Liberation Sans" panose="020B0604020202020204" charset="0"/>
              </a:rPr>
              <a:t>Database of multiwavelength data for extragalactic objects, providing a systematic, ongoing fusion of information integrated from hundreds of large sky surveys and tens of thousands of research publications</a:t>
            </a:r>
          </a:p>
          <a:p>
            <a:pPr marL="567252" indent="-380990" algn="just">
              <a:spcBef>
                <a:spcPts val="0"/>
              </a:spcBef>
              <a:spcAft>
                <a:spcPts val="0"/>
              </a:spcAft>
              <a:buClr>
                <a:schemeClr val="dk1"/>
              </a:buClr>
              <a:buSzPts val="1400"/>
              <a:buFont typeface="Arial" panose="02080604020202020204" pitchFamily="34" charset="0"/>
              <a:buChar char="•"/>
            </a:pPr>
            <a:r>
              <a:rPr lang="en-US" altLang="zh-CN" sz="1050" b="1" dirty="0" err="1">
                <a:solidFill>
                  <a:schemeClr val="dk1"/>
                </a:solidFill>
                <a:latin typeface="Liberation Sans" panose="020B0604020202020204" charset="0"/>
                <a:cs typeface="Liberation Sans" panose="020B0604020202020204" charset="0"/>
              </a:rPr>
              <a:t>Topcat</a:t>
            </a:r>
            <a:r>
              <a:rPr lang="en-US" altLang="zh-CN" sz="1050" b="1" dirty="0">
                <a:solidFill>
                  <a:schemeClr val="dk1"/>
                </a:solidFill>
                <a:latin typeface="Liberation Sans" panose="020B0604020202020204" charset="0"/>
                <a:cs typeface="Liberation Sans" panose="020B0604020202020204" charset="0"/>
              </a:rPr>
              <a:t>: </a:t>
            </a:r>
            <a:r>
              <a:rPr lang="en-US" altLang="zh-CN" sz="1050" dirty="0">
                <a:solidFill>
                  <a:schemeClr val="dk1"/>
                </a:solidFill>
                <a:latin typeface="Liberation Sans" panose="020B0604020202020204" charset="0"/>
                <a:cs typeface="Liberation Sans" panose="020B0604020202020204" charset="0"/>
              </a:rPr>
              <a:t>Widely known tool for analysis, manipulation and visualization of astronomical source catalogues and other tables.</a:t>
            </a:r>
          </a:p>
          <a:p>
            <a:pPr algn="just">
              <a:spcBef>
                <a:spcPts val="1600"/>
              </a:spcBef>
              <a:spcAft>
                <a:spcPts val="0"/>
              </a:spcAft>
            </a:pPr>
            <a:r>
              <a:rPr lang="en-US" altLang="zh-CN" sz="1050" b="1" u="sng" dirty="0">
                <a:solidFill>
                  <a:schemeClr val="dk1"/>
                </a:solidFill>
                <a:latin typeface="Liberation Sans" panose="020B0604020202020204" charset="0"/>
                <a:cs typeface="Liberation Sans" panose="020B0604020202020204" charset="0"/>
              </a:rPr>
              <a:t>Acknowledgments:</a:t>
            </a:r>
          </a:p>
          <a:p>
            <a:pPr marL="567252" indent="-380990" algn="just">
              <a:spcBef>
                <a:spcPts val="1600"/>
              </a:spcBef>
              <a:spcAft>
                <a:spcPts val="0"/>
              </a:spcAft>
              <a:buClr>
                <a:schemeClr val="dk1"/>
              </a:buClr>
              <a:buSzPts val="1400"/>
              <a:buFont typeface="Arial" panose="02080604020202020204" pitchFamily="34" charset="0"/>
              <a:buChar char="•"/>
            </a:pPr>
            <a:r>
              <a:rPr lang="en-US" altLang="zh-CN" sz="1050" dirty="0">
                <a:solidFill>
                  <a:schemeClr val="dk1"/>
                </a:solidFill>
                <a:latin typeface="Liberation Sans" panose="020B0604020202020204" charset="0"/>
                <a:cs typeface="Liberation Sans" panose="020B0604020202020204" charset="0"/>
              </a:rPr>
              <a:t>Tutorial created by Phil </a:t>
            </a:r>
            <a:r>
              <a:rPr lang="en-US" altLang="zh-CN" sz="1050" dirty="0" err="1">
                <a:solidFill>
                  <a:schemeClr val="dk1"/>
                </a:solidFill>
                <a:latin typeface="Liberation Sans" panose="020B0604020202020204" charset="0"/>
                <a:cs typeface="Liberation Sans" panose="020B0604020202020204" charset="0"/>
              </a:rPr>
              <a:t>Furneaux</a:t>
            </a:r>
            <a:r>
              <a:rPr lang="en-US" altLang="zh-CN" sz="1050" dirty="0">
                <a:solidFill>
                  <a:schemeClr val="dk1"/>
                </a:solidFill>
                <a:latin typeface="Liberation Sans" panose="020B0604020202020204" charset="0"/>
                <a:cs typeface="Liberation Sans" panose="020B0604020202020204" charset="0"/>
              </a:rPr>
              <a:t> (Lancaster University) and Deborah Baines (Science Archives Team scientist - ESA).</a:t>
            </a:r>
            <a:endParaRPr lang="en-US" altLang="zh-CN" sz="1050" b="1" dirty="0">
              <a:solidFill>
                <a:schemeClr val="dk1"/>
              </a:solidFill>
              <a:latin typeface="Liberation Sans" panose="020B0604020202020204" charset="0"/>
              <a:cs typeface="Liberation Sans" panose="020B0604020202020204" charset="0"/>
            </a:endParaRPr>
          </a:p>
          <a:p>
            <a:pPr marL="567252" indent="-380990" algn="just">
              <a:spcBef>
                <a:spcPts val="0"/>
              </a:spcBef>
              <a:spcAft>
                <a:spcPts val="0"/>
              </a:spcAft>
              <a:buClr>
                <a:schemeClr val="dk1"/>
              </a:buClr>
              <a:buSzPts val="1400"/>
              <a:buFont typeface="Arial" panose="02080604020202020204" pitchFamily="34" charset="0"/>
              <a:buChar char="•"/>
            </a:pPr>
            <a:r>
              <a:rPr lang="en-US" altLang="zh-CN" sz="1050" dirty="0">
                <a:solidFill>
                  <a:schemeClr val="dk1"/>
                </a:solidFill>
                <a:latin typeface="Liberation Sans" panose="020B0604020202020204" charset="0"/>
                <a:cs typeface="Liberation Sans" panose="020B0604020202020204" charset="0"/>
              </a:rPr>
              <a:t>The tutorial is based on analysis carried out with the CASSIS software (http://cassis.irap.omp.eu; </a:t>
            </a:r>
            <a:r>
              <a:rPr lang="en-US" altLang="zh-CN" sz="1050" dirty="0" err="1">
                <a:solidFill>
                  <a:schemeClr val="dk1"/>
                </a:solidFill>
                <a:latin typeface="Liberation Sans" panose="020B0604020202020204" charset="0"/>
                <a:cs typeface="Liberation Sans" panose="020B0604020202020204" charset="0"/>
              </a:rPr>
              <a:t>Vastel</a:t>
            </a:r>
            <a:r>
              <a:rPr lang="en-US" altLang="zh-CN" sz="1050" dirty="0">
                <a:solidFill>
                  <a:schemeClr val="dk1"/>
                </a:solidFill>
                <a:latin typeface="Liberation Sans" panose="020B0604020202020204" charset="0"/>
                <a:cs typeface="Liberation Sans" panose="020B0604020202020204" charset="0"/>
              </a:rPr>
              <a:t> et al. 2015 http://adsabs.harvard.edu/abs/2015sf2a.conf..313V). CASSIS has been developed by IRAP-UPS/CNRS .</a:t>
            </a:r>
            <a:endParaRPr lang="en-US" altLang="zh-CN" sz="1050" b="1" dirty="0">
              <a:solidFill>
                <a:schemeClr val="dk2"/>
              </a:solidFill>
              <a:latin typeface="Liberation Sans" panose="020B0604020202020204" charset="0"/>
              <a:cs typeface="Liberation Sans" panose="020B0604020202020204" charset="0"/>
            </a:endParaRPr>
          </a:p>
          <a:p>
            <a:pPr marL="567252" indent="-380990" algn="just">
              <a:spcBef>
                <a:spcPts val="0"/>
              </a:spcBef>
              <a:spcAft>
                <a:spcPts val="0"/>
              </a:spcAft>
              <a:buClr>
                <a:schemeClr val="dk1"/>
              </a:buClr>
              <a:buSzPts val="1400"/>
              <a:buFont typeface="Arial" panose="02080604020202020204" pitchFamily="34" charset="0"/>
              <a:buChar char="•"/>
            </a:pPr>
            <a:endParaRPr sz="1050" dirty="0">
              <a:solidFill>
                <a:schemeClr val="dk1"/>
              </a:solidFill>
              <a:latin typeface="Liberation Sans" panose="020B0604020202020204" charset="0"/>
              <a:cs typeface="Liberation Sans" panose="020B0604020202020204" charset="0"/>
            </a:endParaRPr>
          </a:p>
        </p:txBody>
      </p:sp>
      <p:sp>
        <p:nvSpPr>
          <p:cNvPr id="2" name="标题 1">
            <a:extLst>
              <a:ext uri="{FF2B5EF4-FFF2-40B4-BE49-F238E27FC236}">
                <a16:creationId xmlns:a16="http://schemas.microsoft.com/office/drawing/2014/main" id="{A935A14E-6ACE-4CE0-B394-DE9CF8C076A5}"/>
              </a:ext>
            </a:extLst>
          </p:cNvPr>
          <p:cNvSpPr>
            <a:spLocks noGrp="1"/>
          </p:cNvSpPr>
          <p:nvPr>
            <p:ph type="title"/>
          </p:nvPr>
        </p:nvSpPr>
        <p:spPr/>
        <p:txBody>
          <a:bodyPr/>
          <a:lstStyle/>
          <a:p>
            <a:r>
              <a:rPr lang="en-US" altLang="zh-CN" dirty="0"/>
              <a:t>Tutorial: "Calculating the Redshift of Galaxies"</a:t>
            </a:r>
          </a:p>
        </p:txBody>
      </p:sp>
      <p:sp>
        <p:nvSpPr>
          <p:cNvPr id="10" name="文本框 9">
            <a:extLst>
              <a:ext uri="{FF2B5EF4-FFF2-40B4-BE49-F238E27FC236}">
                <a16:creationId xmlns:a16="http://schemas.microsoft.com/office/drawing/2014/main" id="{53182CC5-4129-4AB2-B9D7-A3789F61E4E2}"/>
              </a:ext>
            </a:extLst>
          </p:cNvPr>
          <p:cNvSpPr txBox="1"/>
          <p:nvPr/>
        </p:nvSpPr>
        <p:spPr>
          <a:xfrm>
            <a:off x="548563" y="6470177"/>
            <a:ext cx="4179285" cy="276999"/>
          </a:xfrm>
          <a:prstGeom prst="rect">
            <a:avLst/>
          </a:prstGeom>
          <a:noFill/>
        </p:spPr>
        <p:txBody>
          <a:bodyPr wrap="square">
            <a:spAutoFit/>
          </a:bodyPr>
          <a:lstStyle/>
          <a:p>
            <a:r>
              <a:rPr lang="it-IT" altLang="zh-CN" sz="1200" i="1" dirty="0">
                <a:latin typeface="Times New Roman" panose="02020603050405020304" pitchFamily="18" charset="0"/>
                <a:cs typeface="Times New Roman" panose="02020603050405020304" pitchFamily="18" charset="0"/>
              </a:rPr>
              <a:t>Courtesy of Derian Jesus Dorado-Daza, derianjesus@gmail.com</a:t>
            </a:r>
            <a:endParaRPr lang="zh-CN" altLang="en-US" sz="1200" i="1"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23CB0457-A328-40B7-92B2-6C53506D88B7}"/>
              </a:ext>
            </a:extLst>
          </p:cNvPr>
          <p:cNvPicPr>
            <a:picLocks noChangeAspect="1"/>
          </p:cNvPicPr>
          <p:nvPr/>
        </p:nvPicPr>
        <p:blipFill>
          <a:blip r:embed="rId3"/>
          <a:stretch>
            <a:fillRect/>
          </a:stretch>
        </p:blipFill>
        <p:spPr>
          <a:xfrm>
            <a:off x="479376" y="1556793"/>
            <a:ext cx="3133370" cy="2448272"/>
          </a:xfrm>
          <a:prstGeom prst="rect">
            <a:avLst/>
          </a:prstGeom>
        </p:spPr>
      </p:pic>
      <p:pic>
        <p:nvPicPr>
          <p:cNvPr id="55" name="Google Shape;55;p13"/>
          <p:cNvPicPr preferRelativeResize="0"/>
          <p:nvPr/>
        </p:nvPicPr>
        <p:blipFill>
          <a:blip r:embed="rId4"/>
          <a:stretch>
            <a:fillRect/>
          </a:stretch>
        </p:blipFill>
        <p:spPr>
          <a:xfrm>
            <a:off x="1415480" y="3882750"/>
            <a:ext cx="3133370" cy="1642155"/>
          </a:xfrm>
          <a:prstGeom prst="rect">
            <a:avLst/>
          </a:prstGeom>
          <a:noFill/>
          <a:ln>
            <a:noFill/>
          </a:ln>
        </p:spPr>
      </p:pic>
      <p:pic>
        <p:nvPicPr>
          <p:cNvPr id="7" name="Google Shape;56;p13">
            <a:extLst>
              <a:ext uri="{FF2B5EF4-FFF2-40B4-BE49-F238E27FC236}">
                <a16:creationId xmlns:a16="http://schemas.microsoft.com/office/drawing/2014/main" id="{7DA64E7C-D3CB-4FDF-85A1-5B7F44D3BAFD}"/>
              </a:ext>
            </a:extLst>
          </p:cNvPr>
          <p:cNvPicPr preferRelativeResize="0"/>
          <p:nvPr/>
        </p:nvPicPr>
        <p:blipFill rotWithShape="1">
          <a:blip r:embed="rId5"/>
          <a:srcRect l="9278" t="11524" r="7658" b="15300"/>
          <a:stretch>
            <a:fillRect/>
          </a:stretch>
        </p:blipFill>
        <p:spPr>
          <a:xfrm>
            <a:off x="2804114" y="5616981"/>
            <a:ext cx="1059638" cy="836355"/>
          </a:xfrm>
          <a:prstGeom prst="rect">
            <a:avLst/>
          </a:prstGeom>
          <a:noFill/>
          <a:ln w="19050" cap="flat" cmpd="sng">
            <a:solidFill>
              <a:srgbClr val="FFFFFF"/>
            </a:solidFill>
            <a:prstDash val="solid"/>
            <a:round/>
            <a:headEnd type="none" w="sm" len="sm"/>
            <a:tailEnd type="none" w="sm" len="sm"/>
          </a:ln>
        </p:spPr>
      </p:pic>
      <p:pic>
        <p:nvPicPr>
          <p:cNvPr id="9" name="Google Shape;57;p13">
            <a:extLst>
              <a:ext uri="{FF2B5EF4-FFF2-40B4-BE49-F238E27FC236}">
                <a16:creationId xmlns:a16="http://schemas.microsoft.com/office/drawing/2014/main" id="{A9FDAF8C-8E6F-4C09-ADBE-F02CB9F9AA04}"/>
              </a:ext>
            </a:extLst>
          </p:cNvPr>
          <p:cNvPicPr preferRelativeResize="0"/>
          <p:nvPr/>
        </p:nvPicPr>
        <p:blipFill rotWithShape="1">
          <a:blip r:embed="rId6"/>
          <a:srcRect t="19526" b="13210"/>
          <a:stretch>
            <a:fillRect/>
          </a:stretch>
        </p:blipFill>
        <p:spPr>
          <a:xfrm>
            <a:off x="1747414" y="5616981"/>
            <a:ext cx="936104" cy="836355"/>
          </a:xfrm>
          <a:prstGeom prst="rect">
            <a:avLst/>
          </a:prstGeom>
          <a:noFill/>
          <a:ln w="19050" cap="flat" cmpd="sng">
            <a:solidFill>
              <a:srgbClr val="FFFFFF"/>
            </a:solidFill>
            <a:prstDash val="solid"/>
            <a:round/>
            <a:headEnd type="none" w="sm" len="sm"/>
            <a:tailEnd type="none" w="sm" len="sm"/>
          </a:ln>
        </p:spPr>
      </p:pic>
      <p:pic>
        <p:nvPicPr>
          <p:cNvPr id="11" name="Google Shape;58;p13">
            <a:extLst>
              <a:ext uri="{FF2B5EF4-FFF2-40B4-BE49-F238E27FC236}">
                <a16:creationId xmlns:a16="http://schemas.microsoft.com/office/drawing/2014/main" id="{72235F27-E272-4BF9-A045-4BDDFF1DDC9B}"/>
              </a:ext>
            </a:extLst>
          </p:cNvPr>
          <p:cNvPicPr preferRelativeResize="0"/>
          <p:nvPr/>
        </p:nvPicPr>
        <p:blipFill rotWithShape="1">
          <a:blip r:embed="rId7"/>
          <a:srcRect t="8944" b="14480"/>
          <a:stretch>
            <a:fillRect/>
          </a:stretch>
        </p:blipFill>
        <p:spPr>
          <a:xfrm>
            <a:off x="479376" y="5616981"/>
            <a:ext cx="1169674" cy="836355"/>
          </a:xfrm>
          <a:prstGeom prst="rect">
            <a:avLst/>
          </a:prstGeom>
          <a:noFill/>
          <a:ln w="19050" cap="flat" cmpd="sng">
            <a:solidFill>
              <a:srgbClr val="FFFFFF"/>
            </a:solidFill>
            <a:prstDash val="solid"/>
            <a:round/>
            <a:headEnd type="none" w="sm" len="sm"/>
            <a:tailEnd type="none" w="sm" len="sm"/>
          </a:ln>
        </p:spPr>
      </p:pic>
      <p:sp>
        <p:nvSpPr>
          <p:cNvPr id="12" name="文本框 11">
            <a:extLst>
              <a:ext uri="{FF2B5EF4-FFF2-40B4-BE49-F238E27FC236}">
                <a16:creationId xmlns:a16="http://schemas.microsoft.com/office/drawing/2014/main" id="{6A345FAD-9621-4800-B2BF-D35A784AE2E2}"/>
              </a:ext>
            </a:extLst>
          </p:cNvPr>
          <p:cNvSpPr txBox="1"/>
          <p:nvPr/>
        </p:nvSpPr>
        <p:spPr>
          <a:xfrm>
            <a:off x="7176120" y="6152474"/>
            <a:ext cx="4752528" cy="276999"/>
          </a:xfrm>
          <a:prstGeom prst="rect">
            <a:avLst/>
          </a:prstGeom>
          <a:noFill/>
        </p:spPr>
        <p:txBody>
          <a:bodyPr wrap="square">
            <a:spAutoFit/>
          </a:bodyPr>
          <a:lstStyle/>
          <a:p>
            <a:r>
              <a:rPr lang="en-US" altLang="zh-CN" sz="1200" dirty="0"/>
              <a:t>This tutorial can be found online at: </a:t>
            </a:r>
            <a:r>
              <a:rPr lang="en-US" altLang="zh-CN" sz="1200" dirty="0">
                <a:hlinkClick r:id="rId8"/>
              </a:rPr>
              <a:t>http://vo-for-education.oats.inaf.it/</a:t>
            </a:r>
            <a:endParaRPr lang="zh-CN" altLang="en-US" sz="1200" dirty="0"/>
          </a:p>
        </p:txBody>
      </p:sp>
      <p:sp>
        <p:nvSpPr>
          <p:cNvPr id="5" name="页脚占位符 4">
            <a:extLst>
              <a:ext uri="{FF2B5EF4-FFF2-40B4-BE49-F238E27FC236}">
                <a16:creationId xmlns:a16="http://schemas.microsoft.com/office/drawing/2014/main" id="{493D6810-DBFE-4EC4-B6B1-F1558C53B55E}"/>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12D3B1-7561-41B9-97B9-A5DE09D1B8BE}"/>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A1394E77-A729-4CCE-97C5-6305A7BB1748}"/>
              </a:ext>
            </a:extLst>
          </p:cNvPr>
          <p:cNvSpPr>
            <a:spLocks noGrp="1"/>
          </p:cNvSpPr>
          <p:nvPr>
            <p:ph idx="1"/>
          </p:nvPr>
        </p:nvSpPr>
        <p:spPr/>
        <p:txBody>
          <a:bodyPr/>
          <a:lstStyle/>
          <a:p>
            <a:endParaRPr lang="zh-CN" altLang="en-US"/>
          </a:p>
        </p:txBody>
      </p:sp>
      <p:pic>
        <p:nvPicPr>
          <p:cNvPr id="8" name="图片 7">
            <a:extLst>
              <a:ext uri="{FF2B5EF4-FFF2-40B4-BE49-F238E27FC236}">
                <a16:creationId xmlns:a16="http://schemas.microsoft.com/office/drawing/2014/main" id="{63A64E57-ECCA-4420-B2EC-D51E51F35D24}"/>
              </a:ext>
            </a:extLst>
          </p:cNvPr>
          <p:cNvPicPr>
            <a:picLocks noChangeAspect="1"/>
          </p:cNvPicPr>
          <p:nvPr/>
        </p:nvPicPr>
        <p:blipFill>
          <a:blip r:embed="rId2"/>
          <a:stretch>
            <a:fillRect/>
          </a:stretch>
        </p:blipFill>
        <p:spPr>
          <a:xfrm>
            <a:off x="479376" y="332656"/>
            <a:ext cx="5461311" cy="4176464"/>
          </a:xfrm>
          <a:prstGeom prst="rect">
            <a:avLst/>
          </a:prstGeom>
        </p:spPr>
      </p:pic>
      <p:pic>
        <p:nvPicPr>
          <p:cNvPr id="6" name="图片 5">
            <a:extLst>
              <a:ext uri="{FF2B5EF4-FFF2-40B4-BE49-F238E27FC236}">
                <a16:creationId xmlns:a16="http://schemas.microsoft.com/office/drawing/2014/main" id="{6563914D-2031-4FDA-A0D8-B1A094058390}"/>
              </a:ext>
            </a:extLst>
          </p:cNvPr>
          <p:cNvPicPr>
            <a:picLocks noChangeAspect="1"/>
          </p:cNvPicPr>
          <p:nvPr/>
        </p:nvPicPr>
        <p:blipFill>
          <a:blip r:embed="rId3"/>
          <a:stretch>
            <a:fillRect/>
          </a:stretch>
        </p:blipFill>
        <p:spPr>
          <a:xfrm>
            <a:off x="6096000" y="73410"/>
            <a:ext cx="4633307" cy="6182147"/>
          </a:xfrm>
          <a:prstGeom prst="rect">
            <a:avLst/>
          </a:prstGeom>
        </p:spPr>
      </p:pic>
      <p:sp>
        <p:nvSpPr>
          <p:cNvPr id="12" name="文本框 11">
            <a:extLst>
              <a:ext uri="{FF2B5EF4-FFF2-40B4-BE49-F238E27FC236}">
                <a16:creationId xmlns:a16="http://schemas.microsoft.com/office/drawing/2014/main" id="{74CAD7EC-AB93-40A3-B81C-5364072E5F50}"/>
              </a:ext>
            </a:extLst>
          </p:cNvPr>
          <p:cNvSpPr txBox="1"/>
          <p:nvPr/>
        </p:nvSpPr>
        <p:spPr>
          <a:xfrm>
            <a:off x="3431704" y="5870951"/>
            <a:ext cx="2520280" cy="276999"/>
          </a:xfrm>
          <a:prstGeom prst="rect">
            <a:avLst/>
          </a:prstGeom>
          <a:noFill/>
        </p:spPr>
        <p:txBody>
          <a:bodyPr wrap="square">
            <a:spAutoFit/>
          </a:bodyPr>
          <a:lstStyle/>
          <a:p>
            <a:r>
              <a:rPr lang="zh-CN" altLang="en-US" sz="1200" dirty="0">
                <a:hlinkClick r:id="rId4"/>
              </a:rPr>
              <a:t>http://cdsweb.u-strasbg.fr/tutorials/</a:t>
            </a:r>
            <a:endParaRPr lang="zh-CN" altLang="en-US" sz="1200" dirty="0"/>
          </a:p>
        </p:txBody>
      </p:sp>
      <p:sp>
        <p:nvSpPr>
          <p:cNvPr id="13" name="页脚占位符 12">
            <a:extLst>
              <a:ext uri="{FF2B5EF4-FFF2-40B4-BE49-F238E27FC236}">
                <a16:creationId xmlns:a16="http://schemas.microsoft.com/office/drawing/2014/main" id="{D186FAE2-0480-4D68-B9F4-807EA1E06074}"/>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2941914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FD18CE-B207-4B6B-84E0-65DB1364A587}"/>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9A08AAEF-1F2B-4438-8347-E524B1F74D75}"/>
              </a:ext>
            </a:extLst>
          </p:cNvPr>
          <p:cNvSpPr>
            <a:spLocks noGrp="1"/>
          </p:cNvSpPr>
          <p:nvPr>
            <p:ph idx="1"/>
          </p:nvPr>
        </p:nvSpPr>
        <p:spPr/>
        <p:txBody>
          <a:bodyPr/>
          <a:lstStyle/>
          <a:p>
            <a:r>
              <a:rPr lang="en-US" altLang="zh-CN" dirty="0"/>
              <a:t>SVO</a:t>
            </a:r>
            <a:endParaRPr lang="zh-CN" altLang="en-US" dirty="0"/>
          </a:p>
        </p:txBody>
      </p:sp>
      <p:pic>
        <p:nvPicPr>
          <p:cNvPr id="6" name="图片 5">
            <a:extLst>
              <a:ext uri="{FF2B5EF4-FFF2-40B4-BE49-F238E27FC236}">
                <a16:creationId xmlns:a16="http://schemas.microsoft.com/office/drawing/2014/main" id="{72CA4377-79D7-4203-B999-964EAEAEF1C3}"/>
              </a:ext>
            </a:extLst>
          </p:cNvPr>
          <p:cNvPicPr>
            <a:picLocks noChangeAspect="1"/>
          </p:cNvPicPr>
          <p:nvPr/>
        </p:nvPicPr>
        <p:blipFill>
          <a:blip r:embed="rId2"/>
          <a:stretch>
            <a:fillRect/>
          </a:stretch>
        </p:blipFill>
        <p:spPr>
          <a:xfrm>
            <a:off x="191344" y="67270"/>
            <a:ext cx="7876788" cy="4009801"/>
          </a:xfrm>
          <a:prstGeom prst="rect">
            <a:avLst/>
          </a:prstGeom>
        </p:spPr>
      </p:pic>
      <p:pic>
        <p:nvPicPr>
          <p:cNvPr id="8" name="图片 7">
            <a:extLst>
              <a:ext uri="{FF2B5EF4-FFF2-40B4-BE49-F238E27FC236}">
                <a16:creationId xmlns:a16="http://schemas.microsoft.com/office/drawing/2014/main" id="{596902CC-0B2F-44FB-A232-BBB2C0BA0032}"/>
              </a:ext>
            </a:extLst>
          </p:cNvPr>
          <p:cNvPicPr>
            <a:picLocks noChangeAspect="1"/>
          </p:cNvPicPr>
          <p:nvPr/>
        </p:nvPicPr>
        <p:blipFill>
          <a:blip r:embed="rId3"/>
          <a:stretch>
            <a:fillRect/>
          </a:stretch>
        </p:blipFill>
        <p:spPr>
          <a:xfrm>
            <a:off x="5303912" y="1619226"/>
            <a:ext cx="4813009" cy="3573016"/>
          </a:xfrm>
          <a:prstGeom prst="rect">
            <a:avLst/>
          </a:prstGeom>
        </p:spPr>
      </p:pic>
      <p:pic>
        <p:nvPicPr>
          <p:cNvPr id="10" name="图片 9">
            <a:extLst>
              <a:ext uri="{FF2B5EF4-FFF2-40B4-BE49-F238E27FC236}">
                <a16:creationId xmlns:a16="http://schemas.microsoft.com/office/drawing/2014/main" id="{1150B734-9696-43C3-B765-97EEAC35DEE5}"/>
              </a:ext>
            </a:extLst>
          </p:cNvPr>
          <p:cNvPicPr>
            <a:picLocks noChangeAspect="1"/>
          </p:cNvPicPr>
          <p:nvPr/>
        </p:nvPicPr>
        <p:blipFill>
          <a:blip r:embed="rId4"/>
          <a:stretch>
            <a:fillRect/>
          </a:stretch>
        </p:blipFill>
        <p:spPr>
          <a:xfrm>
            <a:off x="2345596" y="3013426"/>
            <a:ext cx="2842216" cy="3255353"/>
          </a:xfrm>
          <a:prstGeom prst="rect">
            <a:avLst/>
          </a:prstGeom>
        </p:spPr>
      </p:pic>
      <p:pic>
        <p:nvPicPr>
          <p:cNvPr id="12" name="图片 11">
            <a:extLst>
              <a:ext uri="{FF2B5EF4-FFF2-40B4-BE49-F238E27FC236}">
                <a16:creationId xmlns:a16="http://schemas.microsoft.com/office/drawing/2014/main" id="{9AE8695F-558E-4A51-BDF3-6E287C48DE80}"/>
              </a:ext>
            </a:extLst>
          </p:cNvPr>
          <p:cNvPicPr>
            <a:picLocks noChangeAspect="1"/>
          </p:cNvPicPr>
          <p:nvPr/>
        </p:nvPicPr>
        <p:blipFill>
          <a:blip r:embed="rId5"/>
          <a:stretch>
            <a:fillRect/>
          </a:stretch>
        </p:blipFill>
        <p:spPr>
          <a:xfrm>
            <a:off x="8184232" y="2737771"/>
            <a:ext cx="3564295" cy="3645024"/>
          </a:xfrm>
          <a:prstGeom prst="rect">
            <a:avLst/>
          </a:prstGeom>
        </p:spPr>
      </p:pic>
      <p:sp>
        <p:nvSpPr>
          <p:cNvPr id="14" name="文本框 13">
            <a:extLst>
              <a:ext uri="{FF2B5EF4-FFF2-40B4-BE49-F238E27FC236}">
                <a16:creationId xmlns:a16="http://schemas.microsoft.com/office/drawing/2014/main" id="{0026F85C-B07E-4B6F-84A5-7BE033C4D442}"/>
              </a:ext>
            </a:extLst>
          </p:cNvPr>
          <p:cNvSpPr txBox="1"/>
          <p:nvPr/>
        </p:nvSpPr>
        <p:spPr>
          <a:xfrm>
            <a:off x="696112" y="6203416"/>
            <a:ext cx="2879608" cy="276999"/>
          </a:xfrm>
          <a:prstGeom prst="rect">
            <a:avLst/>
          </a:prstGeom>
          <a:noFill/>
        </p:spPr>
        <p:txBody>
          <a:bodyPr wrap="square">
            <a:spAutoFit/>
          </a:bodyPr>
          <a:lstStyle/>
          <a:p>
            <a:r>
              <a:rPr lang="zh-CN" altLang="en-US" sz="1200" dirty="0">
                <a:hlinkClick r:id="rId6"/>
              </a:rPr>
              <a:t>https://svo.cab.inta-csic.es/main/index.php</a:t>
            </a:r>
            <a:endParaRPr lang="zh-CN" altLang="en-US" sz="1200" dirty="0"/>
          </a:p>
        </p:txBody>
      </p:sp>
      <p:sp>
        <p:nvSpPr>
          <p:cNvPr id="5" name="页脚占位符 4">
            <a:extLst>
              <a:ext uri="{FF2B5EF4-FFF2-40B4-BE49-F238E27FC236}">
                <a16:creationId xmlns:a16="http://schemas.microsoft.com/office/drawing/2014/main" id="{09FFE235-FC06-4C37-BE69-D4C604469FB5}"/>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1128648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0D120C-F471-44A5-A1A4-08F2EB13C26E}"/>
              </a:ext>
            </a:extLst>
          </p:cNvPr>
          <p:cNvSpPr>
            <a:spLocks noGrp="1"/>
          </p:cNvSpPr>
          <p:nvPr>
            <p:ph type="title"/>
          </p:nvPr>
        </p:nvSpPr>
        <p:spPr/>
        <p:txBody>
          <a:bodyPr/>
          <a:lstStyle/>
          <a:p>
            <a:r>
              <a:rPr lang="en-US" altLang="zh-CN" dirty="0"/>
              <a:t>Euro-VO Schools</a:t>
            </a:r>
            <a:endParaRPr lang="zh-CN" altLang="en-US" dirty="0"/>
          </a:p>
        </p:txBody>
      </p:sp>
      <p:sp>
        <p:nvSpPr>
          <p:cNvPr id="3" name="内容占位符 2">
            <a:extLst>
              <a:ext uri="{FF2B5EF4-FFF2-40B4-BE49-F238E27FC236}">
                <a16:creationId xmlns:a16="http://schemas.microsoft.com/office/drawing/2014/main" id="{429C8EC8-39C6-44C7-8AA7-EA8113057F73}"/>
              </a:ext>
            </a:extLst>
          </p:cNvPr>
          <p:cNvSpPr>
            <a:spLocks noGrp="1"/>
          </p:cNvSpPr>
          <p:nvPr>
            <p:ph idx="1"/>
          </p:nvPr>
        </p:nvSpPr>
        <p:spPr/>
        <p:txBody>
          <a:bodyPr/>
          <a:lstStyle/>
          <a:p>
            <a:r>
              <a:rPr lang="en-US" altLang="zh-CN" sz="2000" dirty="0"/>
              <a:t>The European Virtual Observatory (Euro-VO) initiative organizes regular VO schools since 2008. </a:t>
            </a:r>
            <a:endParaRPr lang="zh-CN" altLang="en-US" sz="2000" dirty="0"/>
          </a:p>
        </p:txBody>
      </p:sp>
      <p:pic>
        <p:nvPicPr>
          <p:cNvPr id="6" name="图片 5">
            <a:extLst>
              <a:ext uri="{FF2B5EF4-FFF2-40B4-BE49-F238E27FC236}">
                <a16:creationId xmlns:a16="http://schemas.microsoft.com/office/drawing/2014/main" id="{38367106-488F-4AB9-BC50-CF9687EFE8C3}"/>
              </a:ext>
            </a:extLst>
          </p:cNvPr>
          <p:cNvPicPr>
            <a:picLocks noChangeAspect="1"/>
          </p:cNvPicPr>
          <p:nvPr/>
        </p:nvPicPr>
        <p:blipFill>
          <a:blip r:embed="rId2"/>
          <a:stretch>
            <a:fillRect/>
          </a:stretch>
        </p:blipFill>
        <p:spPr>
          <a:xfrm>
            <a:off x="2614965" y="2204864"/>
            <a:ext cx="6962069" cy="3916164"/>
          </a:xfrm>
          <a:prstGeom prst="rect">
            <a:avLst/>
          </a:prstGeom>
        </p:spPr>
      </p:pic>
      <p:sp>
        <p:nvSpPr>
          <p:cNvPr id="8" name="文本框 7">
            <a:extLst>
              <a:ext uri="{FF2B5EF4-FFF2-40B4-BE49-F238E27FC236}">
                <a16:creationId xmlns:a16="http://schemas.microsoft.com/office/drawing/2014/main" id="{61CEB092-197D-4E79-8A6C-75CB18230A83}"/>
              </a:ext>
            </a:extLst>
          </p:cNvPr>
          <p:cNvSpPr txBox="1"/>
          <p:nvPr/>
        </p:nvSpPr>
        <p:spPr>
          <a:xfrm>
            <a:off x="623392" y="6081169"/>
            <a:ext cx="4176464" cy="276999"/>
          </a:xfrm>
          <a:prstGeom prst="rect">
            <a:avLst/>
          </a:prstGeom>
          <a:noFill/>
        </p:spPr>
        <p:txBody>
          <a:bodyPr wrap="square">
            <a:spAutoFit/>
          </a:bodyPr>
          <a:lstStyle/>
          <a:p>
            <a:r>
              <a:rPr lang="zh-CN" altLang="en-US" sz="1200" dirty="0">
                <a:hlinkClick r:id="rId3"/>
              </a:rPr>
              <a:t>https://pretalx.adass2021.ac.za/adass-xxxi-2021/talk/RN3CMZ/</a:t>
            </a:r>
            <a:endParaRPr lang="zh-CN" altLang="en-US" sz="1200" dirty="0"/>
          </a:p>
        </p:txBody>
      </p:sp>
      <p:sp>
        <p:nvSpPr>
          <p:cNvPr id="5" name="页脚占位符 4">
            <a:extLst>
              <a:ext uri="{FF2B5EF4-FFF2-40B4-BE49-F238E27FC236}">
                <a16:creationId xmlns:a16="http://schemas.microsoft.com/office/drawing/2014/main" id="{CD24D610-ABB6-4E86-8700-09519D598733}"/>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4288919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34A2B7-0739-4572-8382-85BA0AA4575B}"/>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D027DB05-11B1-40B0-A945-2E8D43B8D1BB}"/>
              </a:ext>
            </a:extLst>
          </p:cNvPr>
          <p:cNvSpPr>
            <a:spLocks noGrp="1"/>
          </p:cNvSpPr>
          <p:nvPr>
            <p:ph idx="1"/>
          </p:nvPr>
        </p:nvSpPr>
        <p:spPr/>
        <p:txBody>
          <a:bodyPr/>
          <a:lstStyle/>
          <a:p>
            <a:pPr marL="0" indent="0">
              <a:buNone/>
            </a:pPr>
            <a:r>
              <a:rPr lang="en-US" altLang="zh-CN" sz="2400" b="1" dirty="0"/>
              <a:t>Hand-Outs/Tutorials:</a:t>
            </a:r>
          </a:p>
          <a:p>
            <a:pPr>
              <a:buFont typeface="Arial" panose="020B0604020202020204" pitchFamily="34" charset="0"/>
              <a:buChar char="•"/>
            </a:pPr>
            <a:r>
              <a:rPr lang="en-US" altLang="zh-CN" sz="2400" dirty="0">
                <a:hlinkClick r:id="rId2"/>
              </a:rPr>
              <a:t>Astronomical Data Query Language (ADQL) Reference Card</a:t>
            </a:r>
            <a:r>
              <a:rPr lang="en-US" altLang="zh-CN" sz="2400" dirty="0"/>
              <a:t> </a:t>
            </a:r>
          </a:p>
          <a:p>
            <a:pPr>
              <a:buFont typeface="Arial" panose="020B0604020202020204" pitchFamily="34" charset="0"/>
              <a:buChar char="•"/>
            </a:pPr>
            <a:r>
              <a:rPr lang="en-US" altLang="zh-CN" sz="2400" dirty="0">
                <a:hlinkClick r:id="rId3"/>
              </a:rPr>
              <a:t>ADQL Hands-on Course</a:t>
            </a:r>
            <a:r>
              <a:rPr lang="en-US" altLang="zh-CN" sz="2400" dirty="0"/>
              <a:t> </a:t>
            </a:r>
          </a:p>
          <a:p>
            <a:pPr>
              <a:buFont typeface="Arial" panose="020B0604020202020204" pitchFamily="34" charset="0"/>
              <a:buChar char="•"/>
            </a:pPr>
            <a:r>
              <a:rPr lang="en-US" altLang="zh-CN" sz="2400" dirty="0">
                <a:hlinkClick r:id="rId4"/>
              </a:rPr>
              <a:t>GAVO Tutorials</a:t>
            </a:r>
            <a:r>
              <a:rPr lang="en-US" altLang="zh-CN" sz="2400" dirty="0"/>
              <a:t> </a:t>
            </a:r>
          </a:p>
          <a:p>
            <a:endParaRPr lang="zh-CN" altLang="en-US" sz="2400" dirty="0"/>
          </a:p>
        </p:txBody>
      </p:sp>
      <p:pic>
        <p:nvPicPr>
          <p:cNvPr id="6" name="图片 5">
            <a:extLst>
              <a:ext uri="{FF2B5EF4-FFF2-40B4-BE49-F238E27FC236}">
                <a16:creationId xmlns:a16="http://schemas.microsoft.com/office/drawing/2014/main" id="{E6A3667F-9C8D-4C57-9CA4-20B4709DC965}"/>
              </a:ext>
            </a:extLst>
          </p:cNvPr>
          <p:cNvPicPr>
            <a:picLocks noChangeAspect="1"/>
          </p:cNvPicPr>
          <p:nvPr/>
        </p:nvPicPr>
        <p:blipFill>
          <a:blip r:embed="rId5"/>
          <a:stretch>
            <a:fillRect/>
          </a:stretch>
        </p:blipFill>
        <p:spPr>
          <a:xfrm>
            <a:off x="0" y="-76880"/>
            <a:ext cx="12192000" cy="1526892"/>
          </a:xfrm>
          <a:prstGeom prst="rect">
            <a:avLst/>
          </a:prstGeom>
        </p:spPr>
      </p:pic>
      <p:pic>
        <p:nvPicPr>
          <p:cNvPr id="10" name="图片 9">
            <a:extLst>
              <a:ext uri="{FF2B5EF4-FFF2-40B4-BE49-F238E27FC236}">
                <a16:creationId xmlns:a16="http://schemas.microsoft.com/office/drawing/2014/main" id="{01C10E31-9975-4AF5-B19C-DDDBA1CD6D46}"/>
              </a:ext>
            </a:extLst>
          </p:cNvPr>
          <p:cNvPicPr>
            <a:picLocks noChangeAspect="1"/>
          </p:cNvPicPr>
          <p:nvPr/>
        </p:nvPicPr>
        <p:blipFill>
          <a:blip r:embed="rId6"/>
          <a:stretch>
            <a:fillRect/>
          </a:stretch>
        </p:blipFill>
        <p:spPr>
          <a:xfrm>
            <a:off x="10093418" y="1700808"/>
            <a:ext cx="1798252" cy="4293096"/>
          </a:xfrm>
          <a:prstGeom prst="rect">
            <a:avLst/>
          </a:prstGeom>
        </p:spPr>
      </p:pic>
      <p:pic>
        <p:nvPicPr>
          <p:cNvPr id="14" name="图片 13">
            <a:extLst>
              <a:ext uri="{FF2B5EF4-FFF2-40B4-BE49-F238E27FC236}">
                <a16:creationId xmlns:a16="http://schemas.microsoft.com/office/drawing/2014/main" id="{EC83293E-D4DD-4E37-A558-FA3F9CE30A15}"/>
              </a:ext>
            </a:extLst>
          </p:cNvPr>
          <p:cNvPicPr>
            <a:picLocks noChangeAspect="1"/>
          </p:cNvPicPr>
          <p:nvPr/>
        </p:nvPicPr>
        <p:blipFill>
          <a:blip r:embed="rId7"/>
          <a:stretch>
            <a:fillRect/>
          </a:stretch>
        </p:blipFill>
        <p:spPr>
          <a:xfrm>
            <a:off x="6118277" y="2610533"/>
            <a:ext cx="3872838" cy="3645024"/>
          </a:xfrm>
          <a:prstGeom prst="rect">
            <a:avLst/>
          </a:prstGeom>
        </p:spPr>
      </p:pic>
      <p:pic>
        <p:nvPicPr>
          <p:cNvPr id="12" name="图片 11">
            <a:extLst>
              <a:ext uri="{FF2B5EF4-FFF2-40B4-BE49-F238E27FC236}">
                <a16:creationId xmlns:a16="http://schemas.microsoft.com/office/drawing/2014/main" id="{F01A4A45-3456-4F36-BAC3-62BABBE7E94B}"/>
              </a:ext>
            </a:extLst>
          </p:cNvPr>
          <p:cNvPicPr>
            <a:picLocks noChangeAspect="1"/>
          </p:cNvPicPr>
          <p:nvPr/>
        </p:nvPicPr>
        <p:blipFill>
          <a:blip r:embed="rId8"/>
          <a:stretch>
            <a:fillRect/>
          </a:stretch>
        </p:blipFill>
        <p:spPr>
          <a:xfrm>
            <a:off x="3143673" y="3033496"/>
            <a:ext cx="3168352" cy="3058340"/>
          </a:xfrm>
          <a:prstGeom prst="rect">
            <a:avLst/>
          </a:prstGeom>
        </p:spPr>
      </p:pic>
      <p:sp>
        <p:nvSpPr>
          <p:cNvPr id="16" name="文本框 15">
            <a:extLst>
              <a:ext uri="{FF2B5EF4-FFF2-40B4-BE49-F238E27FC236}">
                <a16:creationId xmlns:a16="http://schemas.microsoft.com/office/drawing/2014/main" id="{CC273F5B-D9E1-4287-8608-EFD39A844174}"/>
              </a:ext>
            </a:extLst>
          </p:cNvPr>
          <p:cNvSpPr txBox="1"/>
          <p:nvPr/>
        </p:nvSpPr>
        <p:spPr>
          <a:xfrm>
            <a:off x="616668" y="6117058"/>
            <a:ext cx="3024336" cy="276999"/>
          </a:xfrm>
          <a:prstGeom prst="rect">
            <a:avLst/>
          </a:prstGeom>
          <a:noFill/>
        </p:spPr>
        <p:txBody>
          <a:bodyPr wrap="square">
            <a:spAutoFit/>
          </a:bodyPr>
          <a:lstStyle/>
          <a:p>
            <a:r>
              <a:rPr lang="zh-CN" altLang="en-US" sz="1200" dirty="0">
                <a:hlinkClick r:id="rId9"/>
              </a:rPr>
              <a:t>https://www.g-vo.org/pmwiki/About/Services</a:t>
            </a:r>
            <a:endParaRPr lang="zh-CN" altLang="en-US" sz="1200" dirty="0"/>
          </a:p>
        </p:txBody>
      </p:sp>
      <p:sp>
        <p:nvSpPr>
          <p:cNvPr id="5" name="页脚占位符 4">
            <a:extLst>
              <a:ext uri="{FF2B5EF4-FFF2-40B4-BE49-F238E27FC236}">
                <a16:creationId xmlns:a16="http://schemas.microsoft.com/office/drawing/2014/main" id="{3E5863EE-DF6B-4AB4-8279-B2027BD19FC3}"/>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4050570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0CD204A7-1A12-4149-962E-287762AC90F3}"/>
              </a:ext>
            </a:extLst>
          </p:cNvPr>
          <p:cNvSpPr>
            <a:spLocks noGrp="1" noChangeArrowheads="1"/>
          </p:cNvSpPr>
          <p:nvPr>
            <p:ph type="title"/>
          </p:nvPr>
        </p:nvSpPr>
        <p:spPr/>
        <p:txBody>
          <a:bodyPr/>
          <a:lstStyle/>
          <a:p>
            <a:endParaRPr lang="en-US" altLang="en-US"/>
          </a:p>
        </p:txBody>
      </p:sp>
      <p:pic>
        <p:nvPicPr>
          <p:cNvPr id="4099" name="Picture 4" descr="hudf_hst">
            <a:extLst>
              <a:ext uri="{FF2B5EF4-FFF2-40B4-BE49-F238E27FC236}">
                <a16:creationId xmlns:a16="http://schemas.microsoft.com/office/drawing/2014/main" id="{8232DE20-1E52-4E95-9AB7-EA968137198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91344" y="136524"/>
            <a:ext cx="7526457" cy="5644842"/>
          </a:xfrm>
        </p:spPr>
      </p:pic>
      <p:sp>
        <p:nvSpPr>
          <p:cNvPr id="4" name="Title 1">
            <a:extLst>
              <a:ext uri="{FF2B5EF4-FFF2-40B4-BE49-F238E27FC236}">
                <a16:creationId xmlns:a16="http://schemas.microsoft.com/office/drawing/2014/main" id="{51044AAC-04CA-4D0E-9C79-E325AD53863D}"/>
              </a:ext>
            </a:extLst>
          </p:cNvPr>
          <p:cNvSpPr txBox="1">
            <a:spLocks/>
          </p:cNvSpPr>
          <p:nvPr/>
        </p:nvSpPr>
        <p:spPr>
          <a:xfrm>
            <a:off x="191344" y="422273"/>
            <a:ext cx="7524328" cy="684068"/>
          </a:xfrm>
          <a:prstGeom prst="rect">
            <a:avLst/>
          </a:prstGeom>
        </p:spPr>
        <p:txBody>
          <a:bodyPr lIns="90251" tIns="45126" rIns="90251" bIns="45126" anchor="ctr">
            <a:normAutofit fontScale="97500"/>
          </a:bodyPr>
          <a:lstStyle/>
          <a:p>
            <a:pPr algn="ctr">
              <a:defRPr/>
            </a:pPr>
            <a:r>
              <a:rPr lang="en-US" sz="2800" b="1" dirty="0">
                <a:solidFill>
                  <a:srgbClr val="FFC000"/>
                </a:solidFill>
                <a:latin typeface="Times New Roman"/>
                <a:ea typeface="+mn-ea"/>
              </a:rPr>
              <a:t>ArVO – Armenian Virtual Observatory</a:t>
            </a:r>
          </a:p>
        </p:txBody>
      </p:sp>
      <p:sp>
        <p:nvSpPr>
          <p:cNvPr id="7" name="Rectangle 3">
            <a:extLst>
              <a:ext uri="{FF2B5EF4-FFF2-40B4-BE49-F238E27FC236}">
                <a16:creationId xmlns:a16="http://schemas.microsoft.com/office/drawing/2014/main" id="{9372E044-3D50-4D54-8BB8-5D8435488DB1}"/>
              </a:ext>
            </a:extLst>
          </p:cNvPr>
          <p:cNvSpPr txBox="1">
            <a:spLocks noChangeArrowheads="1"/>
          </p:cNvSpPr>
          <p:nvPr/>
        </p:nvSpPr>
        <p:spPr bwMode="auto">
          <a:xfrm>
            <a:off x="406303" y="1173058"/>
            <a:ext cx="7094409" cy="4619421"/>
          </a:xfrm>
          <a:prstGeom prst="rect">
            <a:avLst/>
          </a:prstGeom>
          <a:noFill/>
          <a:ln w="9525">
            <a:noFill/>
            <a:miter lim="800000"/>
            <a:headEnd/>
            <a:tailEnd/>
          </a:ln>
          <a:effectLst/>
        </p:spPr>
        <p:txBody>
          <a:bodyPr lIns="84610" tIns="42305" rIns="84610" bIns="42305"/>
          <a:lstStyle>
            <a:lvl1pPr marL="373063" indent="-373063" algn="l" defTabSz="992188" rtl="0" eaLnBrk="0" fontAlgn="base" hangingPunct="0">
              <a:spcBef>
                <a:spcPct val="20000"/>
              </a:spcBef>
              <a:spcAft>
                <a:spcPct val="0"/>
              </a:spcAft>
              <a:buClr>
                <a:schemeClr val="hlink"/>
              </a:buClr>
              <a:buSzPct val="65000"/>
              <a:buFont typeface="Wingdings" panose="05000000000000000000" pitchFamily="2" charset="2"/>
              <a:buChar char="n"/>
              <a:defRPr sz="3500">
                <a:solidFill>
                  <a:schemeClr val="tx1"/>
                </a:solidFill>
                <a:effectLst>
                  <a:outerShdw blurRad="38100" dist="38100" dir="2700000" algn="tl">
                    <a:srgbClr val="000000"/>
                  </a:outerShdw>
                </a:effectLst>
                <a:latin typeface="+mn-lt"/>
                <a:ea typeface="+mn-ea"/>
                <a:cs typeface="+mn-cs"/>
              </a:defRPr>
            </a:lvl1pPr>
            <a:lvl2pPr marL="806450" indent="-309563" algn="l" defTabSz="992188" rtl="0" eaLnBrk="0" fontAlgn="base" hangingPunct="0">
              <a:spcBef>
                <a:spcPct val="20000"/>
              </a:spcBef>
              <a:spcAft>
                <a:spcPct val="0"/>
              </a:spcAft>
              <a:buClr>
                <a:schemeClr val="folHlink"/>
              </a:buClr>
              <a:buSzPct val="65000"/>
              <a:buFont typeface="Wingdings" panose="05000000000000000000" pitchFamily="2" charset="2"/>
              <a:buChar char="n"/>
              <a:defRPr sz="3000">
                <a:solidFill>
                  <a:schemeClr val="tx1"/>
                </a:solidFill>
                <a:effectLst>
                  <a:outerShdw blurRad="38100" dist="38100" dir="2700000" algn="tl">
                    <a:srgbClr val="000000"/>
                  </a:outerShdw>
                </a:effectLst>
                <a:latin typeface="+mn-lt"/>
              </a:defRPr>
            </a:lvl2pPr>
            <a:lvl3pPr marL="1241425" indent="-249238" algn="l" defTabSz="992188" rtl="0" eaLnBrk="0" fontAlgn="base" hangingPunct="0">
              <a:spcBef>
                <a:spcPct val="20000"/>
              </a:spcBef>
              <a:spcAft>
                <a:spcPct val="0"/>
              </a:spcAft>
              <a:buClr>
                <a:schemeClr val="hlink"/>
              </a:buClr>
              <a:buSzPct val="65000"/>
              <a:buFont typeface="Wingdings" panose="05000000000000000000" pitchFamily="2" charset="2"/>
              <a:buChar char="n"/>
              <a:defRPr sz="2600">
                <a:solidFill>
                  <a:schemeClr val="tx1"/>
                </a:solidFill>
                <a:effectLst>
                  <a:outerShdw blurRad="38100" dist="38100" dir="2700000" algn="tl">
                    <a:srgbClr val="000000"/>
                  </a:outerShdw>
                </a:effectLst>
                <a:latin typeface="+mn-lt"/>
              </a:defRPr>
            </a:lvl3pPr>
            <a:lvl4pPr marL="1736725" indent="-247650" algn="l" defTabSz="992188" rtl="0" eaLnBrk="0" fontAlgn="base" hangingPunct="0">
              <a:spcBef>
                <a:spcPct val="20000"/>
              </a:spcBef>
              <a:spcAft>
                <a:spcPct val="0"/>
              </a:spcAft>
              <a:buClr>
                <a:schemeClr val="folHlink"/>
              </a:buClr>
              <a:buSzPct val="65000"/>
              <a:buFont typeface="Wingdings" panose="05000000000000000000" pitchFamily="2" charset="2"/>
              <a:buChar char="n"/>
              <a:defRPr sz="2200">
                <a:solidFill>
                  <a:schemeClr val="tx1"/>
                </a:solidFill>
                <a:effectLst>
                  <a:outerShdw blurRad="38100" dist="38100" dir="2700000" algn="tl">
                    <a:srgbClr val="000000"/>
                  </a:outerShdw>
                </a:effectLst>
                <a:latin typeface="+mn-lt"/>
              </a:defRPr>
            </a:lvl4pPr>
            <a:lvl5pPr marL="2233613" indent="-247650" algn="l" defTabSz="992188" rtl="0" eaLnBrk="0" fontAlgn="base" hangingPunct="0">
              <a:spcBef>
                <a:spcPct val="20000"/>
              </a:spcBef>
              <a:spcAft>
                <a:spcPct val="0"/>
              </a:spcAft>
              <a:buClr>
                <a:schemeClr val="hlink"/>
              </a:buClr>
              <a:buSzPct val="65000"/>
              <a:buFont typeface="Wingdings" panose="05000000000000000000" pitchFamily="2" charset="2"/>
              <a:buChar char="n"/>
              <a:defRPr sz="2200">
                <a:solidFill>
                  <a:schemeClr val="tx1"/>
                </a:solidFill>
                <a:effectLst>
                  <a:outerShdw blurRad="38100" dist="38100" dir="2700000" algn="tl">
                    <a:srgbClr val="000000"/>
                  </a:outerShdw>
                </a:effectLst>
                <a:latin typeface="+mn-lt"/>
              </a:defRPr>
            </a:lvl5pPr>
            <a:lvl6pPr marL="2690813" indent="-247650" algn="l" defTabSz="992188"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6pPr>
            <a:lvl7pPr marL="3148013" indent="-247650" algn="l" defTabSz="992188"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7pPr>
            <a:lvl8pPr marL="3605213" indent="-247650" algn="l" defTabSz="992188"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8pPr>
            <a:lvl9pPr marL="4062413" indent="-247650" algn="l" defTabSz="992188" rtl="0" fontAlgn="base">
              <a:spcBef>
                <a:spcPct val="20000"/>
              </a:spcBef>
              <a:spcAft>
                <a:spcPct val="0"/>
              </a:spcAft>
              <a:buClr>
                <a:schemeClr val="hlink"/>
              </a:buClr>
              <a:buSzPct val="65000"/>
              <a:buFont typeface="Wingdings" pitchFamily="2" charset="2"/>
              <a:buChar char="n"/>
              <a:defRPr sz="2200">
                <a:solidFill>
                  <a:schemeClr val="tx1"/>
                </a:solidFill>
                <a:effectLst>
                  <a:outerShdw blurRad="38100" dist="38100" dir="2700000" algn="tl">
                    <a:srgbClr val="000000"/>
                  </a:outerShdw>
                </a:effectLst>
                <a:latin typeface="+mn-lt"/>
              </a:defRPr>
            </a:lvl9pPr>
          </a:lstStyle>
          <a:p>
            <a:pPr marL="0" indent="0" eaLnBrk="1" hangingPunct="1">
              <a:lnSpc>
                <a:spcPct val="80000"/>
              </a:lnSpc>
              <a:buClr>
                <a:srgbClr val="CCCCFF"/>
              </a:buClr>
              <a:buNone/>
              <a:defRPr/>
            </a:pPr>
            <a:r>
              <a:rPr lang="en-US" sz="1600" b="1" kern="0" dirty="0">
                <a:solidFill>
                  <a:srgbClr val="FFC000"/>
                </a:solidFill>
                <a:effectLst/>
              </a:rPr>
              <a:t>Meetings and Events:</a:t>
            </a:r>
          </a:p>
          <a:p>
            <a:pPr eaLnBrk="1" hangingPunct="1">
              <a:lnSpc>
                <a:spcPct val="80000"/>
              </a:lnSpc>
              <a:buClr>
                <a:srgbClr val="CCCCFF"/>
              </a:buClr>
              <a:defRPr/>
            </a:pPr>
            <a:r>
              <a:rPr lang="en-US" sz="1600" kern="0" dirty="0">
                <a:solidFill>
                  <a:srgbClr val="FFFFFF"/>
                </a:solidFill>
                <a:effectLst/>
              </a:rPr>
              <a:t>7</a:t>
            </a:r>
            <a:r>
              <a:rPr lang="en-US" sz="1600" kern="0" baseline="30000" dirty="0">
                <a:solidFill>
                  <a:srgbClr val="FFFFFF"/>
                </a:solidFill>
                <a:effectLst/>
              </a:rPr>
              <a:t>th</a:t>
            </a:r>
            <a:r>
              <a:rPr lang="en-US" sz="1600" kern="0" dirty="0">
                <a:solidFill>
                  <a:srgbClr val="FFFFFF"/>
                </a:solidFill>
                <a:effectLst/>
              </a:rPr>
              <a:t> </a:t>
            </a:r>
            <a:r>
              <a:rPr lang="en-US" sz="1600" kern="0" dirty="0" err="1">
                <a:solidFill>
                  <a:srgbClr val="FFFFFF"/>
                </a:solidFill>
                <a:effectLst/>
              </a:rPr>
              <a:t>Byurakan</a:t>
            </a:r>
            <a:r>
              <a:rPr lang="en-US" sz="1600" kern="0" dirty="0">
                <a:solidFill>
                  <a:srgbClr val="FFFFFF"/>
                </a:solidFill>
                <a:effectLst/>
              </a:rPr>
              <a:t> International Summer School (7BISS),</a:t>
            </a:r>
          </a:p>
          <a:p>
            <a:pPr marL="0" indent="0" eaLnBrk="1" hangingPunct="1">
              <a:lnSpc>
                <a:spcPct val="80000"/>
              </a:lnSpc>
              <a:buClr>
                <a:srgbClr val="CCCCFF"/>
              </a:buClr>
              <a:buNone/>
              <a:defRPr/>
            </a:pPr>
            <a:r>
              <a:rPr lang="en-US" sz="1600" i="1" kern="0" dirty="0">
                <a:solidFill>
                  <a:srgbClr val="FFFFFF"/>
                </a:solidFill>
                <a:effectLst/>
              </a:rPr>
              <a:t>07-11.09.2020, Byurakan, Armenia</a:t>
            </a:r>
          </a:p>
          <a:p>
            <a:pPr eaLnBrk="1" hangingPunct="1">
              <a:lnSpc>
                <a:spcPct val="80000"/>
              </a:lnSpc>
              <a:buClr>
                <a:srgbClr val="CCCCFF"/>
              </a:buClr>
              <a:defRPr/>
            </a:pPr>
            <a:r>
              <a:rPr lang="en-US" sz="1600" kern="0" dirty="0">
                <a:solidFill>
                  <a:srgbClr val="FFFFFF"/>
                </a:solidFill>
                <a:effectLst/>
              </a:rPr>
              <a:t>Astronomical Surveys and Big Data 2 (ASBD-2),</a:t>
            </a:r>
          </a:p>
          <a:p>
            <a:pPr marL="0" indent="0" eaLnBrk="1" hangingPunct="1">
              <a:lnSpc>
                <a:spcPct val="80000"/>
              </a:lnSpc>
              <a:buClr>
                <a:srgbClr val="CCCCFF"/>
              </a:buClr>
              <a:buNone/>
              <a:defRPr/>
            </a:pPr>
            <a:r>
              <a:rPr lang="en-US" sz="1600" i="1" kern="0" dirty="0">
                <a:solidFill>
                  <a:srgbClr val="FFFFFF"/>
                </a:solidFill>
                <a:effectLst/>
              </a:rPr>
              <a:t>14-18.09.2020, Byurakan, Armenia</a:t>
            </a:r>
          </a:p>
          <a:p>
            <a:pPr marL="0" indent="0" eaLnBrk="1" hangingPunct="1">
              <a:lnSpc>
                <a:spcPct val="80000"/>
              </a:lnSpc>
              <a:buClr>
                <a:srgbClr val="CCCCFF"/>
              </a:buClr>
              <a:buNone/>
              <a:defRPr/>
            </a:pPr>
            <a:endParaRPr lang="en-US" sz="1600" b="1" kern="0" dirty="0">
              <a:solidFill>
                <a:srgbClr val="FFC000"/>
              </a:solidFill>
              <a:effectLst/>
            </a:endParaRPr>
          </a:p>
        </p:txBody>
      </p:sp>
      <p:graphicFrame>
        <p:nvGraphicFramePr>
          <p:cNvPr id="8" name="Object 7">
            <a:extLst>
              <a:ext uri="{FF2B5EF4-FFF2-40B4-BE49-F238E27FC236}">
                <a16:creationId xmlns:a16="http://schemas.microsoft.com/office/drawing/2014/main" id="{8D65A2AA-9ED8-4702-A299-5B6BE9C92039}"/>
              </a:ext>
            </a:extLst>
          </p:cNvPr>
          <p:cNvGraphicFramePr>
            <a:graphicFrameLocks noChangeAspect="1"/>
          </p:cNvGraphicFramePr>
          <p:nvPr>
            <p:extLst>
              <p:ext uri="{D42A27DB-BD31-4B8C-83A1-F6EECF244321}">
                <p14:modId xmlns:p14="http://schemas.microsoft.com/office/powerpoint/2010/main" val="1012421111"/>
              </p:ext>
            </p:extLst>
          </p:nvPr>
        </p:nvGraphicFramePr>
        <p:xfrm>
          <a:off x="3753313" y="3068960"/>
          <a:ext cx="2939819" cy="2204864"/>
        </p:xfrm>
        <a:graphic>
          <a:graphicData uri="http://schemas.openxmlformats.org/presentationml/2006/ole">
            <mc:AlternateContent xmlns:mc="http://schemas.openxmlformats.org/markup-compatibility/2006">
              <mc:Choice xmlns:v="urn:schemas-microsoft-com:vml" Requires="v">
                <p:oleObj spid="_x0000_s1094" name="Acrobat Document" r:id="rId5" imgW="9601200" imgH="7200900" progId="AcroExch.Document.7">
                  <p:embed/>
                </p:oleObj>
              </mc:Choice>
              <mc:Fallback>
                <p:oleObj name="Acrobat Document" r:id="rId5" imgW="9601200" imgH="7200900" progId="AcroExch.Document.7">
                  <p:embed/>
                  <p:pic>
                    <p:nvPicPr>
                      <p:cNvPr id="8" name="Object 7">
                        <a:extLst>
                          <a:ext uri="{FF2B5EF4-FFF2-40B4-BE49-F238E27FC236}">
                            <a16:creationId xmlns:a16="http://schemas.microsoft.com/office/drawing/2014/main" id="{8D65A2AA-9ED8-4702-A299-5B6BE9C92039}"/>
                          </a:ext>
                        </a:extLst>
                      </p:cNvPr>
                      <p:cNvPicPr/>
                      <p:nvPr/>
                    </p:nvPicPr>
                    <p:blipFill>
                      <a:blip r:embed="rId6"/>
                      <a:stretch>
                        <a:fillRect/>
                      </a:stretch>
                    </p:blipFill>
                    <p:spPr>
                      <a:xfrm>
                        <a:off x="3753313" y="3068960"/>
                        <a:ext cx="2939819" cy="2204864"/>
                      </a:xfrm>
                      <a:prstGeom prst="rect">
                        <a:avLst/>
                      </a:prstGeom>
                    </p:spPr>
                  </p:pic>
                </p:oleObj>
              </mc:Fallback>
            </mc:AlternateContent>
          </a:graphicData>
        </a:graphic>
      </p:graphicFrame>
      <p:pic>
        <p:nvPicPr>
          <p:cNvPr id="5" name="图片 4">
            <a:extLst>
              <a:ext uri="{FF2B5EF4-FFF2-40B4-BE49-F238E27FC236}">
                <a16:creationId xmlns:a16="http://schemas.microsoft.com/office/drawing/2014/main" id="{43973254-7B53-4D7E-91FD-029473A5AEAD}"/>
              </a:ext>
            </a:extLst>
          </p:cNvPr>
          <p:cNvPicPr>
            <a:picLocks noChangeAspect="1"/>
          </p:cNvPicPr>
          <p:nvPr/>
        </p:nvPicPr>
        <p:blipFill>
          <a:blip r:embed="rId7"/>
          <a:stretch>
            <a:fillRect/>
          </a:stretch>
        </p:blipFill>
        <p:spPr>
          <a:xfrm>
            <a:off x="7689267" y="2748740"/>
            <a:ext cx="4153159" cy="3940548"/>
          </a:xfrm>
          <a:prstGeom prst="rect">
            <a:avLst/>
          </a:prstGeom>
          <a:ln>
            <a:noFill/>
          </a:ln>
          <a:effectLst>
            <a:outerShdw blurRad="292100" dist="139700" dir="2700000" algn="tl" rotWithShape="0">
              <a:srgbClr val="333333">
                <a:alpha val="65000"/>
              </a:srgbClr>
            </a:outerShdw>
          </a:effectLst>
        </p:spPr>
      </p:pic>
      <p:sp>
        <p:nvSpPr>
          <p:cNvPr id="13" name="文本框 12">
            <a:extLst>
              <a:ext uri="{FF2B5EF4-FFF2-40B4-BE49-F238E27FC236}">
                <a16:creationId xmlns:a16="http://schemas.microsoft.com/office/drawing/2014/main" id="{3BDCC4CB-AB5C-420F-9D10-CBD2683012BC}"/>
              </a:ext>
            </a:extLst>
          </p:cNvPr>
          <p:cNvSpPr txBox="1"/>
          <p:nvPr/>
        </p:nvSpPr>
        <p:spPr>
          <a:xfrm>
            <a:off x="483276" y="6012864"/>
            <a:ext cx="3936966" cy="646331"/>
          </a:xfrm>
          <a:prstGeom prst="rect">
            <a:avLst/>
          </a:prstGeom>
          <a:noFill/>
        </p:spPr>
        <p:txBody>
          <a:bodyPr wrap="square">
            <a:spAutoFit/>
          </a:bodyPr>
          <a:lstStyle/>
          <a:p>
            <a:r>
              <a:rPr lang="it-IT" altLang="zh-CN" sz="1200" dirty="0">
                <a:hlinkClick r:id="rId8"/>
              </a:rPr>
              <a:t>https://www.bao.am/meetings/meetings/SS2020/index.html</a:t>
            </a:r>
            <a:endParaRPr lang="it-IT" altLang="zh-CN" sz="1200" dirty="0"/>
          </a:p>
          <a:p>
            <a:r>
              <a:rPr lang="it-IT" altLang="zh-CN" sz="1200" dirty="0">
                <a:hlinkClick r:id="rId9"/>
              </a:rPr>
              <a:t>https://www.bao.am/meetings/meetings/ASBD2/index.html</a:t>
            </a:r>
            <a:endParaRPr lang="it-IT" altLang="zh-CN" sz="1200" dirty="0"/>
          </a:p>
          <a:p>
            <a:endParaRPr lang="zh-CN" altLang="en-US" sz="1200" dirty="0"/>
          </a:p>
        </p:txBody>
      </p:sp>
      <p:sp>
        <p:nvSpPr>
          <p:cNvPr id="11" name="页脚占位符 10">
            <a:extLst>
              <a:ext uri="{FF2B5EF4-FFF2-40B4-BE49-F238E27FC236}">
                <a16:creationId xmlns:a16="http://schemas.microsoft.com/office/drawing/2014/main" id="{13240E43-991D-45A8-B6A1-96A4A1795304}"/>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pic>
        <p:nvPicPr>
          <p:cNvPr id="3" name="图片 2">
            <a:extLst>
              <a:ext uri="{FF2B5EF4-FFF2-40B4-BE49-F238E27FC236}">
                <a16:creationId xmlns:a16="http://schemas.microsoft.com/office/drawing/2014/main" id="{FDF2AE12-48C4-4C4B-A524-676FBE63D0EC}"/>
              </a:ext>
            </a:extLst>
          </p:cNvPr>
          <p:cNvPicPr>
            <a:picLocks noChangeAspect="1"/>
          </p:cNvPicPr>
          <p:nvPr/>
        </p:nvPicPr>
        <p:blipFill>
          <a:blip r:embed="rId10"/>
          <a:stretch>
            <a:fillRect/>
          </a:stretch>
        </p:blipFill>
        <p:spPr>
          <a:xfrm>
            <a:off x="7032104" y="367435"/>
            <a:ext cx="4931046" cy="2664279"/>
          </a:xfrm>
          <a:prstGeom prst="rect">
            <a:avLst/>
          </a:prstGeom>
          <a:ln>
            <a:noFill/>
          </a:ln>
          <a:effectLst>
            <a:outerShdw blurRad="292100" dist="139700" dir="2700000" algn="tl" rotWithShape="0">
              <a:srgbClr val="333333">
                <a:alpha val="65000"/>
              </a:srgbClr>
            </a:outerShdw>
          </a:effectLst>
        </p:spPr>
      </p:pic>
      <p:pic>
        <p:nvPicPr>
          <p:cNvPr id="10" name="图片 9">
            <a:extLst>
              <a:ext uri="{FF2B5EF4-FFF2-40B4-BE49-F238E27FC236}">
                <a16:creationId xmlns:a16="http://schemas.microsoft.com/office/drawing/2014/main" id="{F11949BF-386E-4599-801E-09DBFFD362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3084" y="3079496"/>
            <a:ext cx="2939819" cy="2204864"/>
          </a:xfrm>
          <a:prstGeom prst="rect">
            <a:avLst/>
          </a:prstGeom>
        </p:spPr>
      </p:pic>
    </p:spTree>
    <p:extLst>
      <p:ext uri="{BB962C8B-B14F-4D97-AF65-F5344CB8AC3E}">
        <p14:creationId xmlns:p14="http://schemas.microsoft.com/office/powerpoint/2010/main" val="3841391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9C17BB6-53F0-4AA1-90A0-AB699A26C506}"/>
              </a:ext>
            </a:extLst>
          </p:cNvPr>
          <p:cNvPicPr>
            <a:picLocks noChangeAspect="1"/>
          </p:cNvPicPr>
          <p:nvPr/>
        </p:nvPicPr>
        <p:blipFill>
          <a:blip r:embed="rId2"/>
          <a:stretch>
            <a:fillRect/>
          </a:stretch>
        </p:blipFill>
        <p:spPr>
          <a:xfrm>
            <a:off x="6258146" y="1616224"/>
            <a:ext cx="4299628" cy="4660628"/>
          </a:xfrm>
          <a:prstGeom prst="rect">
            <a:avLst/>
          </a:prstGeom>
        </p:spPr>
      </p:pic>
      <p:sp>
        <p:nvSpPr>
          <p:cNvPr id="2" name="标题 1">
            <a:extLst>
              <a:ext uri="{FF2B5EF4-FFF2-40B4-BE49-F238E27FC236}">
                <a16:creationId xmlns:a16="http://schemas.microsoft.com/office/drawing/2014/main" id="{0BD97D7B-81C9-4306-8783-1B3392A86D2A}"/>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241D74A9-3703-4D5D-B66A-CF21C2ADC3F0}"/>
              </a:ext>
            </a:extLst>
          </p:cNvPr>
          <p:cNvSpPr>
            <a:spLocks noGrp="1"/>
          </p:cNvSpPr>
          <p:nvPr>
            <p:ph idx="1"/>
          </p:nvPr>
        </p:nvSpPr>
        <p:spPr/>
        <p:txBody>
          <a:bodyPr/>
          <a:lstStyle/>
          <a:p>
            <a:endParaRPr lang="zh-CN" altLang="en-US"/>
          </a:p>
        </p:txBody>
      </p:sp>
      <p:pic>
        <p:nvPicPr>
          <p:cNvPr id="6" name="图片 5">
            <a:extLst>
              <a:ext uri="{FF2B5EF4-FFF2-40B4-BE49-F238E27FC236}">
                <a16:creationId xmlns:a16="http://schemas.microsoft.com/office/drawing/2014/main" id="{B70407F9-FF8F-4631-8C7C-C6B5E41482F3}"/>
              </a:ext>
            </a:extLst>
          </p:cNvPr>
          <p:cNvPicPr>
            <a:picLocks noChangeAspect="1"/>
          </p:cNvPicPr>
          <p:nvPr/>
        </p:nvPicPr>
        <p:blipFill>
          <a:blip r:embed="rId3"/>
          <a:stretch>
            <a:fillRect/>
          </a:stretch>
        </p:blipFill>
        <p:spPr>
          <a:xfrm>
            <a:off x="407368" y="635398"/>
            <a:ext cx="5673818" cy="5350387"/>
          </a:xfrm>
          <a:prstGeom prst="rect">
            <a:avLst/>
          </a:prstGeom>
        </p:spPr>
      </p:pic>
      <p:pic>
        <p:nvPicPr>
          <p:cNvPr id="8" name="图片 7">
            <a:extLst>
              <a:ext uri="{FF2B5EF4-FFF2-40B4-BE49-F238E27FC236}">
                <a16:creationId xmlns:a16="http://schemas.microsoft.com/office/drawing/2014/main" id="{0381C5BB-6E01-4CB4-A55F-E72DAE4F60EC}"/>
              </a:ext>
            </a:extLst>
          </p:cNvPr>
          <p:cNvPicPr>
            <a:picLocks noChangeAspect="1"/>
          </p:cNvPicPr>
          <p:nvPr/>
        </p:nvPicPr>
        <p:blipFill>
          <a:blip r:embed="rId4"/>
          <a:stretch>
            <a:fillRect/>
          </a:stretch>
        </p:blipFill>
        <p:spPr>
          <a:xfrm>
            <a:off x="9061161" y="116632"/>
            <a:ext cx="2993226" cy="4660628"/>
          </a:xfrm>
          <a:prstGeom prst="rect">
            <a:avLst/>
          </a:prstGeom>
        </p:spPr>
      </p:pic>
      <p:pic>
        <p:nvPicPr>
          <p:cNvPr id="12" name="图片 11">
            <a:extLst>
              <a:ext uri="{FF2B5EF4-FFF2-40B4-BE49-F238E27FC236}">
                <a16:creationId xmlns:a16="http://schemas.microsoft.com/office/drawing/2014/main" id="{1A981993-C704-41C8-8601-045C0DB9EDA2}"/>
              </a:ext>
            </a:extLst>
          </p:cNvPr>
          <p:cNvPicPr>
            <a:picLocks noChangeAspect="1"/>
          </p:cNvPicPr>
          <p:nvPr/>
        </p:nvPicPr>
        <p:blipFill>
          <a:blip r:embed="rId5"/>
          <a:stretch>
            <a:fillRect/>
          </a:stretch>
        </p:blipFill>
        <p:spPr>
          <a:xfrm>
            <a:off x="2279576" y="163526"/>
            <a:ext cx="5574863" cy="885893"/>
          </a:xfrm>
          <a:prstGeom prst="rect">
            <a:avLst/>
          </a:prstGeom>
        </p:spPr>
      </p:pic>
      <p:sp>
        <p:nvSpPr>
          <p:cNvPr id="14" name="文本框 13">
            <a:extLst>
              <a:ext uri="{FF2B5EF4-FFF2-40B4-BE49-F238E27FC236}">
                <a16:creationId xmlns:a16="http://schemas.microsoft.com/office/drawing/2014/main" id="{D31FD448-0334-408F-99B3-6D328937CAC2}"/>
              </a:ext>
            </a:extLst>
          </p:cNvPr>
          <p:cNvSpPr txBox="1"/>
          <p:nvPr/>
        </p:nvSpPr>
        <p:spPr>
          <a:xfrm>
            <a:off x="1390158" y="6148952"/>
            <a:ext cx="2376264" cy="276999"/>
          </a:xfrm>
          <a:prstGeom prst="rect">
            <a:avLst/>
          </a:prstGeom>
          <a:noFill/>
        </p:spPr>
        <p:txBody>
          <a:bodyPr wrap="square">
            <a:spAutoFit/>
          </a:bodyPr>
          <a:lstStyle/>
          <a:p>
            <a:r>
              <a:rPr lang="zh-CN" altLang="en-US" sz="1200" dirty="0">
                <a:hlinkClick r:id="rId6"/>
              </a:rPr>
              <a:t>http://jvo.nao.ac.jp/voschool.html</a:t>
            </a:r>
            <a:endParaRPr lang="zh-CN" altLang="en-US" sz="1200" dirty="0"/>
          </a:p>
        </p:txBody>
      </p:sp>
      <p:sp>
        <p:nvSpPr>
          <p:cNvPr id="5" name="页脚占位符 4">
            <a:extLst>
              <a:ext uri="{FF2B5EF4-FFF2-40B4-BE49-F238E27FC236}">
                <a16:creationId xmlns:a16="http://schemas.microsoft.com/office/drawing/2014/main" id="{41153784-268E-4ADE-954E-AA41FDFA294A}"/>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898205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196A68-97DD-43C1-A5AD-CAEA6ECD9FB7}"/>
              </a:ext>
            </a:extLst>
          </p:cNvPr>
          <p:cNvSpPr>
            <a:spLocks noGrp="1"/>
          </p:cNvSpPr>
          <p:nvPr>
            <p:ph type="title"/>
          </p:nvPr>
        </p:nvSpPr>
        <p:spPr>
          <a:xfrm>
            <a:off x="609600" y="53752"/>
            <a:ext cx="10972800" cy="1143000"/>
          </a:xfrm>
        </p:spPr>
        <p:txBody>
          <a:bodyPr/>
          <a:lstStyle/>
          <a:p>
            <a:pPr algn="l"/>
            <a:r>
              <a:rPr lang="en-US" altLang="zh-CN" dirty="0"/>
              <a:t>China-VO Annual Meetings</a:t>
            </a:r>
            <a:endParaRPr lang="zh-CN" altLang="en-US" dirty="0"/>
          </a:p>
        </p:txBody>
      </p:sp>
      <p:sp>
        <p:nvSpPr>
          <p:cNvPr id="3" name="内容占位符 2">
            <a:extLst>
              <a:ext uri="{FF2B5EF4-FFF2-40B4-BE49-F238E27FC236}">
                <a16:creationId xmlns:a16="http://schemas.microsoft.com/office/drawing/2014/main" id="{58DA4CEC-11CD-4354-9D40-67D405F257A2}"/>
              </a:ext>
            </a:extLst>
          </p:cNvPr>
          <p:cNvSpPr>
            <a:spLocks noGrp="1"/>
          </p:cNvSpPr>
          <p:nvPr>
            <p:ph idx="1"/>
          </p:nvPr>
        </p:nvSpPr>
        <p:spPr>
          <a:xfrm>
            <a:off x="4489945" y="5893388"/>
            <a:ext cx="2808312" cy="257375"/>
          </a:xfrm>
        </p:spPr>
        <p:txBody>
          <a:bodyPr/>
          <a:lstStyle/>
          <a:p>
            <a:pPr marL="0" indent="0">
              <a:buNone/>
            </a:pPr>
            <a:r>
              <a:rPr lang="it-IT" altLang="zh-CN" sz="1200" dirty="0">
                <a:hlinkClick r:id="rId2"/>
              </a:rPr>
              <a:t>http://www.china-vo.org/events.html</a:t>
            </a:r>
            <a:endParaRPr lang="zh-CN" altLang="en-US" sz="1200" dirty="0"/>
          </a:p>
        </p:txBody>
      </p:sp>
      <p:pic>
        <p:nvPicPr>
          <p:cNvPr id="6" name="图片 5">
            <a:extLst>
              <a:ext uri="{FF2B5EF4-FFF2-40B4-BE49-F238E27FC236}">
                <a16:creationId xmlns:a16="http://schemas.microsoft.com/office/drawing/2014/main" id="{2B39ED01-A329-4C28-8D1A-D6D2DA1496F1}"/>
              </a:ext>
            </a:extLst>
          </p:cNvPr>
          <p:cNvPicPr>
            <a:picLocks noChangeAspect="1"/>
          </p:cNvPicPr>
          <p:nvPr/>
        </p:nvPicPr>
        <p:blipFill>
          <a:blip r:embed="rId3"/>
          <a:stretch>
            <a:fillRect/>
          </a:stretch>
        </p:blipFill>
        <p:spPr>
          <a:xfrm>
            <a:off x="7896200" y="27020"/>
            <a:ext cx="4166167" cy="6688444"/>
          </a:xfrm>
          <a:prstGeom prst="rect">
            <a:avLst/>
          </a:prstGeom>
          <a:ln>
            <a:noFill/>
          </a:ln>
          <a:effectLst>
            <a:outerShdw blurRad="292100" dist="139700" dir="2700000" algn="tl" rotWithShape="0">
              <a:srgbClr val="333333">
                <a:alpha val="65000"/>
              </a:srgbClr>
            </a:outerShdw>
          </a:effectLst>
        </p:spPr>
      </p:pic>
      <p:pic>
        <p:nvPicPr>
          <p:cNvPr id="12" name="图片 11">
            <a:extLst>
              <a:ext uri="{FF2B5EF4-FFF2-40B4-BE49-F238E27FC236}">
                <a16:creationId xmlns:a16="http://schemas.microsoft.com/office/drawing/2014/main" id="{B31DFE16-2017-4F5D-B835-C59BF82454BC}"/>
              </a:ext>
            </a:extLst>
          </p:cNvPr>
          <p:cNvPicPr>
            <a:picLocks noChangeAspect="1"/>
          </p:cNvPicPr>
          <p:nvPr/>
        </p:nvPicPr>
        <p:blipFill>
          <a:blip r:embed="rId4"/>
          <a:stretch>
            <a:fillRect/>
          </a:stretch>
        </p:blipFill>
        <p:spPr>
          <a:xfrm>
            <a:off x="479376" y="2756420"/>
            <a:ext cx="3459578" cy="3140968"/>
          </a:xfrm>
          <a:prstGeom prst="rect">
            <a:avLst/>
          </a:prstGeom>
          <a:ln>
            <a:noFill/>
          </a:ln>
          <a:effectLst>
            <a:outerShdw blurRad="292100" dist="139700" dir="2700000" algn="tl" rotWithShape="0">
              <a:srgbClr val="333333">
                <a:alpha val="65000"/>
              </a:srgbClr>
            </a:outerShdw>
          </a:effectLst>
        </p:spPr>
      </p:pic>
      <p:pic>
        <p:nvPicPr>
          <p:cNvPr id="10" name="图片 9">
            <a:extLst>
              <a:ext uri="{FF2B5EF4-FFF2-40B4-BE49-F238E27FC236}">
                <a16:creationId xmlns:a16="http://schemas.microsoft.com/office/drawing/2014/main" id="{BAB7F7A1-714E-4396-8DE8-74A0BB22E2EC}"/>
              </a:ext>
            </a:extLst>
          </p:cNvPr>
          <p:cNvPicPr>
            <a:picLocks noChangeAspect="1"/>
          </p:cNvPicPr>
          <p:nvPr/>
        </p:nvPicPr>
        <p:blipFill>
          <a:blip r:embed="rId5"/>
          <a:stretch>
            <a:fillRect/>
          </a:stretch>
        </p:blipFill>
        <p:spPr>
          <a:xfrm>
            <a:off x="1710997" y="1976500"/>
            <a:ext cx="4165427" cy="3212976"/>
          </a:xfrm>
          <a:prstGeom prst="rect">
            <a:avLst/>
          </a:prstGeom>
          <a:ln>
            <a:no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id="{E6EDDA0A-C789-488C-BA6F-718B17E26507}"/>
              </a:ext>
            </a:extLst>
          </p:cNvPr>
          <p:cNvPicPr>
            <a:picLocks noChangeAspect="1"/>
          </p:cNvPicPr>
          <p:nvPr/>
        </p:nvPicPr>
        <p:blipFill>
          <a:blip r:embed="rId6"/>
          <a:stretch>
            <a:fillRect/>
          </a:stretch>
        </p:blipFill>
        <p:spPr>
          <a:xfrm>
            <a:off x="3575720" y="1484784"/>
            <a:ext cx="4166167" cy="4066304"/>
          </a:xfrm>
          <a:prstGeom prst="rect">
            <a:avLst/>
          </a:prstGeom>
          <a:ln>
            <a:noFill/>
          </a:ln>
          <a:effectLst>
            <a:outerShdw blurRad="292100" dist="139700" dir="2700000" algn="tl" rotWithShape="0">
              <a:srgbClr val="333333">
                <a:alpha val="65000"/>
              </a:srgbClr>
            </a:outerShdw>
          </a:effectLst>
        </p:spPr>
      </p:pic>
      <p:sp>
        <p:nvSpPr>
          <p:cNvPr id="5" name="页脚占位符 4">
            <a:extLst>
              <a:ext uri="{FF2B5EF4-FFF2-40B4-BE49-F238E27FC236}">
                <a16:creationId xmlns:a16="http://schemas.microsoft.com/office/drawing/2014/main" id="{55439F19-8127-4BE4-B4DB-E004D84A8A13}"/>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20763804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DEAF804E-E089-4EAC-A907-74E52345AAF7}"/>
              </a:ext>
            </a:extLst>
          </p:cNvPr>
          <p:cNvPicPr>
            <a:picLocks noChangeAspect="1"/>
          </p:cNvPicPr>
          <p:nvPr/>
        </p:nvPicPr>
        <p:blipFill>
          <a:blip r:embed="rId2"/>
          <a:stretch>
            <a:fillRect/>
          </a:stretch>
        </p:blipFill>
        <p:spPr>
          <a:xfrm>
            <a:off x="3024951" y="1598073"/>
            <a:ext cx="1861594" cy="1823623"/>
          </a:xfrm>
          <a:prstGeom prst="rect">
            <a:avLst/>
          </a:prstGeom>
        </p:spPr>
      </p:pic>
      <p:sp>
        <p:nvSpPr>
          <p:cNvPr id="2" name="标题 1">
            <a:extLst>
              <a:ext uri="{FF2B5EF4-FFF2-40B4-BE49-F238E27FC236}">
                <a16:creationId xmlns:a16="http://schemas.microsoft.com/office/drawing/2014/main" id="{BC8A8817-261E-4FF9-A37A-4BE51A558FD2}"/>
              </a:ext>
            </a:extLst>
          </p:cNvPr>
          <p:cNvSpPr>
            <a:spLocks noGrp="1"/>
          </p:cNvSpPr>
          <p:nvPr>
            <p:ph type="title"/>
          </p:nvPr>
        </p:nvSpPr>
        <p:spPr/>
        <p:txBody>
          <a:bodyPr/>
          <a:lstStyle/>
          <a:p>
            <a:r>
              <a:rPr lang="en-US" altLang="zh-CN" dirty="0"/>
              <a:t>China-VO EPO Resources</a:t>
            </a:r>
            <a:endParaRPr lang="zh-CN" altLang="en-US" dirty="0"/>
          </a:p>
        </p:txBody>
      </p:sp>
      <p:pic>
        <p:nvPicPr>
          <p:cNvPr id="6" name="图片 5">
            <a:extLst>
              <a:ext uri="{FF2B5EF4-FFF2-40B4-BE49-F238E27FC236}">
                <a16:creationId xmlns:a16="http://schemas.microsoft.com/office/drawing/2014/main" id="{71DFD0AF-FF8B-4C68-B603-22219FC8BBAA}"/>
              </a:ext>
            </a:extLst>
          </p:cNvPr>
          <p:cNvPicPr>
            <a:picLocks noChangeAspect="1"/>
          </p:cNvPicPr>
          <p:nvPr/>
        </p:nvPicPr>
        <p:blipFill>
          <a:blip r:embed="rId3"/>
          <a:stretch>
            <a:fillRect/>
          </a:stretch>
        </p:blipFill>
        <p:spPr>
          <a:xfrm>
            <a:off x="5087888" y="1556792"/>
            <a:ext cx="6560801" cy="2205062"/>
          </a:xfrm>
          <a:prstGeom prst="rect">
            <a:avLst/>
          </a:prstGeom>
          <a:ln>
            <a:noFill/>
          </a:ln>
          <a:effectLst>
            <a:outerShdw blurRad="292100" dist="139700" dir="2700000" algn="tl" rotWithShape="0">
              <a:srgbClr val="333333">
                <a:alpha val="65000"/>
              </a:srgbClr>
            </a:outerShdw>
          </a:effectLst>
        </p:spPr>
      </p:pic>
      <p:sp>
        <p:nvSpPr>
          <p:cNvPr id="8" name="文本框 7">
            <a:extLst>
              <a:ext uri="{FF2B5EF4-FFF2-40B4-BE49-F238E27FC236}">
                <a16:creationId xmlns:a16="http://schemas.microsoft.com/office/drawing/2014/main" id="{AE8EC5E1-4233-4394-BB18-181EDB88ECEB}"/>
              </a:ext>
            </a:extLst>
          </p:cNvPr>
          <p:cNvSpPr txBox="1"/>
          <p:nvPr/>
        </p:nvSpPr>
        <p:spPr>
          <a:xfrm>
            <a:off x="1094120" y="5939139"/>
            <a:ext cx="2553608" cy="276999"/>
          </a:xfrm>
          <a:prstGeom prst="rect">
            <a:avLst/>
          </a:prstGeom>
          <a:noFill/>
        </p:spPr>
        <p:txBody>
          <a:bodyPr wrap="square">
            <a:spAutoFit/>
          </a:bodyPr>
          <a:lstStyle/>
          <a:p>
            <a:r>
              <a:rPr lang="zh-CN" altLang="en-US" sz="1200" dirty="0">
                <a:hlinkClick r:id="rId4"/>
              </a:rPr>
              <a:t>https://nadc.china-vo.org/?&amp;locale=en</a:t>
            </a:r>
            <a:endParaRPr lang="zh-CN" altLang="en-US" sz="1200" dirty="0"/>
          </a:p>
        </p:txBody>
      </p:sp>
      <p:pic>
        <p:nvPicPr>
          <p:cNvPr id="10" name="图片 9">
            <a:extLst>
              <a:ext uri="{FF2B5EF4-FFF2-40B4-BE49-F238E27FC236}">
                <a16:creationId xmlns:a16="http://schemas.microsoft.com/office/drawing/2014/main" id="{4B7E86CB-D940-487E-8BDB-FEFE63A1D55E}"/>
              </a:ext>
            </a:extLst>
          </p:cNvPr>
          <p:cNvPicPr>
            <a:picLocks noChangeAspect="1"/>
          </p:cNvPicPr>
          <p:nvPr/>
        </p:nvPicPr>
        <p:blipFill>
          <a:blip r:embed="rId5"/>
          <a:stretch>
            <a:fillRect/>
          </a:stretch>
        </p:blipFill>
        <p:spPr>
          <a:xfrm>
            <a:off x="609600" y="1396446"/>
            <a:ext cx="2241527" cy="4437112"/>
          </a:xfrm>
          <a:prstGeom prst="rect">
            <a:avLst/>
          </a:prstGeom>
        </p:spPr>
      </p:pic>
      <p:sp>
        <p:nvSpPr>
          <p:cNvPr id="11" name="矩形 10">
            <a:extLst>
              <a:ext uri="{FF2B5EF4-FFF2-40B4-BE49-F238E27FC236}">
                <a16:creationId xmlns:a16="http://schemas.microsoft.com/office/drawing/2014/main" id="{3A2F85C5-3C31-432E-8688-F4FB7D275E3F}"/>
              </a:ext>
            </a:extLst>
          </p:cNvPr>
          <p:cNvSpPr/>
          <p:nvPr/>
        </p:nvSpPr>
        <p:spPr>
          <a:xfrm>
            <a:off x="9696400" y="2276872"/>
            <a:ext cx="1152128" cy="13681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a:extLst>
              <a:ext uri="{FF2B5EF4-FFF2-40B4-BE49-F238E27FC236}">
                <a16:creationId xmlns:a16="http://schemas.microsoft.com/office/drawing/2014/main" id="{46C6EE2A-75D0-4D39-A76D-F9F0AB14D19C}"/>
              </a:ext>
            </a:extLst>
          </p:cNvPr>
          <p:cNvPicPr>
            <a:picLocks noChangeAspect="1"/>
          </p:cNvPicPr>
          <p:nvPr/>
        </p:nvPicPr>
        <p:blipFill>
          <a:blip r:embed="rId6"/>
          <a:stretch>
            <a:fillRect/>
          </a:stretch>
        </p:blipFill>
        <p:spPr>
          <a:xfrm>
            <a:off x="3215680" y="3527277"/>
            <a:ext cx="4320480" cy="2306281"/>
          </a:xfrm>
          <a:prstGeom prst="rect">
            <a:avLst/>
          </a:prstGeom>
        </p:spPr>
      </p:pic>
      <p:pic>
        <p:nvPicPr>
          <p:cNvPr id="15" name="图片 14">
            <a:extLst>
              <a:ext uri="{FF2B5EF4-FFF2-40B4-BE49-F238E27FC236}">
                <a16:creationId xmlns:a16="http://schemas.microsoft.com/office/drawing/2014/main" id="{E1A51D82-36D2-48C3-A857-9EF062260F56}"/>
              </a:ext>
            </a:extLst>
          </p:cNvPr>
          <p:cNvPicPr>
            <a:picLocks noChangeAspect="1"/>
          </p:cNvPicPr>
          <p:nvPr/>
        </p:nvPicPr>
        <p:blipFill>
          <a:blip r:embed="rId7"/>
          <a:stretch>
            <a:fillRect/>
          </a:stretch>
        </p:blipFill>
        <p:spPr>
          <a:xfrm>
            <a:off x="7608168" y="3963442"/>
            <a:ext cx="4422693" cy="2283880"/>
          </a:xfrm>
          <a:prstGeom prst="rect">
            <a:avLst/>
          </a:prstGeom>
        </p:spPr>
      </p:pic>
      <p:sp>
        <p:nvSpPr>
          <p:cNvPr id="3" name="页脚占位符 2">
            <a:extLst>
              <a:ext uri="{FF2B5EF4-FFF2-40B4-BE49-F238E27FC236}">
                <a16:creationId xmlns:a16="http://schemas.microsoft.com/office/drawing/2014/main" id="{6C0A42FB-4F89-4C65-AACB-A46DEFEA13B1}"/>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221113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AD4DA5-405A-4CE3-84DE-31AFB27A6A60}"/>
              </a:ext>
            </a:extLst>
          </p:cNvPr>
          <p:cNvSpPr>
            <a:spLocks noGrp="1"/>
          </p:cNvSpPr>
          <p:nvPr>
            <p:ph type="title"/>
          </p:nvPr>
        </p:nvSpPr>
        <p:spPr/>
        <p:txBody>
          <a:bodyPr/>
          <a:lstStyle/>
          <a:p>
            <a:r>
              <a:rPr lang="en-US" altLang="zh-CN" dirty="0"/>
              <a:t>Contents</a:t>
            </a:r>
            <a:endParaRPr lang="zh-CN" altLang="en-US" dirty="0"/>
          </a:p>
        </p:txBody>
      </p:sp>
      <p:sp>
        <p:nvSpPr>
          <p:cNvPr id="3" name="内容占位符 2">
            <a:extLst>
              <a:ext uri="{FF2B5EF4-FFF2-40B4-BE49-F238E27FC236}">
                <a16:creationId xmlns:a16="http://schemas.microsoft.com/office/drawing/2014/main" id="{FFA5D587-09ED-4D1C-9C29-680387265C78}"/>
              </a:ext>
            </a:extLst>
          </p:cNvPr>
          <p:cNvSpPr>
            <a:spLocks noGrp="1"/>
          </p:cNvSpPr>
          <p:nvPr>
            <p:ph idx="1"/>
          </p:nvPr>
        </p:nvSpPr>
        <p:spPr/>
        <p:txBody>
          <a:bodyPr/>
          <a:lstStyle/>
          <a:p>
            <a:r>
              <a:rPr lang="en-US" altLang="zh-CN" dirty="0"/>
              <a:t>Virtual Observatory (VO) and IVOA</a:t>
            </a:r>
          </a:p>
          <a:p>
            <a:r>
              <a:rPr lang="en-US" altLang="zh-CN" dirty="0"/>
              <a:t>Resources for VO</a:t>
            </a:r>
          </a:p>
          <a:p>
            <a:pPr lvl="1"/>
            <a:r>
              <a:rPr lang="en-US" altLang="zh-CN" dirty="0"/>
              <a:t>IVOA website and wiki pages</a:t>
            </a:r>
          </a:p>
          <a:p>
            <a:pPr lvl="1"/>
            <a:r>
              <a:rPr lang="en-US" altLang="zh-CN" dirty="0"/>
              <a:t>Curriculums and Tutorials</a:t>
            </a:r>
          </a:p>
          <a:p>
            <a:pPr lvl="1"/>
            <a:r>
              <a:rPr lang="en-US" altLang="zh-CN" dirty="0"/>
              <a:t>Schools, Meetings and Workshops</a:t>
            </a:r>
          </a:p>
          <a:p>
            <a:r>
              <a:rPr lang="en-US" altLang="zh-CN" dirty="0"/>
              <a:t>Resources for </a:t>
            </a:r>
            <a:r>
              <a:rPr lang="en-US" altLang="zh-CN" dirty="0" err="1"/>
              <a:t>Astroinformatics</a:t>
            </a:r>
            <a:endParaRPr lang="en-US" altLang="zh-CN" dirty="0"/>
          </a:p>
          <a:p>
            <a:r>
              <a:rPr lang="en-US" altLang="zh-CN" dirty="0"/>
              <a:t>A Special Epilogue</a:t>
            </a:r>
          </a:p>
          <a:p>
            <a:endParaRPr lang="zh-CN" altLang="en-US" dirty="0"/>
          </a:p>
        </p:txBody>
      </p:sp>
      <p:sp>
        <p:nvSpPr>
          <p:cNvPr id="5" name="页脚占位符 4">
            <a:extLst>
              <a:ext uri="{FF2B5EF4-FFF2-40B4-BE49-F238E27FC236}">
                <a16:creationId xmlns:a16="http://schemas.microsoft.com/office/drawing/2014/main" id="{DB684DED-BE8B-45D4-8514-AE2D07BB8DE5}"/>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1299923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EE5822-650C-4FAB-AA31-936A69C0F0D5}"/>
              </a:ext>
            </a:extLst>
          </p:cNvPr>
          <p:cNvSpPr>
            <a:spLocks noGrp="1"/>
          </p:cNvSpPr>
          <p:nvPr>
            <p:ph type="title"/>
          </p:nvPr>
        </p:nvSpPr>
        <p:spPr/>
        <p:txBody>
          <a:bodyPr/>
          <a:lstStyle/>
          <a:p>
            <a:r>
              <a:rPr lang="en-US" altLang="zh-CN" dirty="0"/>
              <a:t>Resources for </a:t>
            </a:r>
            <a:r>
              <a:rPr lang="en-US" altLang="zh-CN" dirty="0" err="1"/>
              <a:t>Astroinformatics</a:t>
            </a:r>
            <a:endParaRPr lang="zh-CN" altLang="en-US" dirty="0"/>
          </a:p>
        </p:txBody>
      </p:sp>
      <p:sp>
        <p:nvSpPr>
          <p:cNvPr id="3" name="内容占位符 2">
            <a:extLst>
              <a:ext uri="{FF2B5EF4-FFF2-40B4-BE49-F238E27FC236}">
                <a16:creationId xmlns:a16="http://schemas.microsoft.com/office/drawing/2014/main" id="{95A43C8A-3BA1-459B-8821-745FF0E9DBD0}"/>
              </a:ext>
            </a:extLst>
          </p:cNvPr>
          <p:cNvSpPr>
            <a:spLocks noGrp="1"/>
          </p:cNvSpPr>
          <p:nvPr>
            <p:ph idx="1"/>
          </p:nvPr>
        </p:nvSpPr>
        <p:spPr/>
        <p:txBody>
          <a:bodyPr/>
          <a:lstStyle/>
          <a:p>
            <a:endParaRPr lang="zh-CN" altLang="en-US" dirty="0"/>
          </a:p>
        </p:txBody>
      </p:sp>
      <p:pic>
        <p:nvPicPr>
          <p:cNvPr id="6" name="图片 5">
            <a:extLst>
              <a:ext uri="{FF2B5EF4-FFF2-40B4-BE49-F238E27FC236}">
                <a16:creationId xmlns:a16="http://schemas.microsoft.com/office/drawing/2014/main" id="{106905D3-69DC-4917-B0F7-0A099CC44134}"/>
              </a:ext>
            </a:extLst>
          </p:cNvPr>
          <p:cNvPicPr>
            <a:picLocks noChangeAspect="1"/>
          </p:cNvPicPr>
          <p:nvPr/>
        </p:nvPicPr>
        <p:blipFill>
          <a:blip r:embed="rId2"/>
          <a:stretch>
            <a:fillRect/>
          </a:stretch>
        </p:blipFill>
        <p:spPr>
          <a:xfrm>
            <a:off x="407368" y="1529209"/>
            <a:ext cx="5295224" cy="3916015"/>
          </a:xfrm>
          <a:prstGeom prst="rect">
            <a:avLst/>
          </a:prstGeom>
        </p:spPr>
      </p:pic>
      <p:sp>
        <p:nvSpPr>
          <p:cNvPr id="7" name="内容占位符 2">
            <a:extLst>
              <a:ext uri="{FF2B5EF4-FFF2-40B4-BE49-F238E27FC236}">
                <a16:creationId xmlns:a16="http://schemas.microsoft.com/office/drawing/2014/main" id="{89014A3F-BDED-4861-91DA-210588EFE274}"/>
              </a:ext>
            </a:extLst>
          </p:cNvPr>
          <p:cNvSpPr txBox="1">
            <a:spLocks/>
          </p:cNvSpPr>
          <p:nvPr/>
        </p:nvSpPr>
        <p:spPr bwMode="auto">
          <a:xfrm>
            <a:off x="5879976" y="2734121"/>
            <a:ext cx="5112568" cy="3420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j-lt"/>
                <a:ea typeface="微软雅黑" panose="020B0503020204020204" pitchFamily="34" charset="-122"/>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j-lt"/>
                <a:ea typeface="微软雅黑" panose="020B0503020204020204" pitchFamily="34" charset="-122"/>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j-lt"/>
                <a:ea typeface="微软雅黑" panose="020B0503020204020204" pitchFamily="34" charset="-122"/>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j-lt"/>
                <a:ea typeface="微软雅黑" panose="020B0503020204020204" pitchFamily="34" charset="-122"/>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j-lt"/>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ltLang="zh-CN" sz="1600" b="1" dirty="0"/>
              <a:t>On-line courses</a:t>
            </a:r>
          </a:p>
          <a:p>
            <a:r>
              <a:rPr lang="en-US" altLang="zh-CN" sz="1600" dirty="0"/>
              <a:t>You are here: </a:t>
            </a:r>
            <a:r>
              <a:rPr lang="en-US" altLang="zh-CN" sz="1600" dirty="0">
                <a:hlinkClick r:id="rId3"/>
              </a:rPr>
              <a:t>Home</a:t>
            </a:r>
            <a:r>
              <a:rPr lang="en-US" altLang="zh-CN" sz="1600" dirty="0"/>
              <a:t> / </a:t>
            </a:r>
            <a:r>
              <a:rPr lang="en-US" altLang="zh-CN" sz="1600" dirty="0">
                <a:hlinkClick r:id="rId4"/>
              </a:rPr>
              <a:t>Resources</a:t>
            </a:r>
            <a:r>
              <a:rPr lang="en-US" altLang="zh-CN" sz="1600" dirty="0"/>
              <a:t> / On-line courses</a:t>
            </a:r>
          </a:p>
          <a:p>
            <a:r>
              <a:rPr lang="en-US" altLang="zh-CN" sz="1600" dirty="0"/>
              <a:t>A vast array of courses in statistics and computational methods are available online. Some have fixed schedules and charge tuition, others are flexible and free. We list a selection of these courses here. Listing does not imply any assurance or approval by ASAIP.</a:t>
            </a:r>
          </a:p>
          <a:p>
            <a:r>
              <a:rPr lang="en-US" altLang="zh-CN" sz="1600" dirty="0"/>
              <a:t>The </a:t>
            </a:r>
            <a:r>
              <a:rPr lang="en-US" altLang="zh-CN" sz="1600" dirty="0" err="1"/>
              <a:t>Astrostatistics</a:t>
            </a:r>
            <a:r>
              <a:rPr lang="en-US" altLang="zh-CN" sz="1600" dirty="0"/>
              <a:t> and </a:t>
            </a:r>
            <a:r>
              <a:rPr lang="en-US" altLang="zh-CN" sz="1600" dirty="0" err="1"/>
              <a:t>Astroinformatics</a:t>
            </a:r>
            <a:r>
              <a:rPr lang="en-US" altLang="zh-CN" sz="1600" dirty="0"/>
              <a:t> Portal (https://asaip.psu.edu) is a new Web site serving the cross-disciplinary communities of astronomers, statisticians and computer scientists.</a:t>
            </a:r>
            <a:endParaRPr lang="zh-CN" altLang="en-US" sz="1600" dirty="0"/>
          </a:p>
        </p:txBody>
      </p:sp>
      <p:pic>
        <p:nvPicPr>
          <p:cNvPr id="8" name="图片 7">
            <a:extLst>
              <a:ext uri="{FF2B5EF4-FFF2-40B4-BE49-F238E27FC236}">
                <a16:creationId xmlns:a16="http://schemas.microsoft.com/office/drawing/2014/main" id="{385EA865-43C4-48DA-A2B2-E9C71B88FC4A}"/>
              </a:ext>
            </a:extLst>
          </p:cNvPr>
          <p:cNvPicPr>
            <a:picLocks noChangeAspect="1"/>
          </p:cNvPicPr>
          <p:nvPr/>
        </p:nvPicPr>
        <p:blipFill>
          <a:blip r:embed="rId5"/>
          <a:stretch>
            <a:fillRect/>
          </a:stretch>
        </p:blipFill>
        <p:spPr>
          <a:xfrm>
            <a:off x="5951984" y="1561861"/>
            <a:ext cx="5877638" cy="1072669"/>
          </a:xfrm>
          <a:prstGeom prst="rect">
            <a:avLst/>
          </a:prstGeom>
        </p:spPr>
      </p:pic>
      <p:sp>
        <p:nvSpPr>
          <p:cNvPr id="9" name="文本框 8">
            <a:extLst>
              <a:ext uri="{FF2B5EF4-FFF2-40B4-BE49-F238E27FC236}">
                <a16:creationId xmlns:a16="http://schemas.microsoft.com/office/drawing/2014/main" id="{6A53C0F3-A30F-40A2-B745-0C5E439386FE}"/>
              </a:ext>
            </a:extLst>
          </p:cNvPr>
          <p:cNvSpPr txBox="1"/>
          <p:nvPr/>
        </p:nvSpPr>
        <p:spPr>
          <a:xfrm>
            <a:off x="6384032" y="5878311"/>
            <a:ext cx="4320480" cy="276999"/>
          </a:xfrm>
          <a:prstGeom prst="rect">
            <a:avLst/>
          </a:prstGeom>
          <a:noFill/>
        </p:spPr>
        <p:txBody>
          <a:bodyPr wrap="square">
            <a:spAutoFit/>
          </a:bodyPr>
          <a:lstStyle/>
          <a:p>
            <a:r>
              <a:rPr lang="zh-CN" altLang="en-US" sz="1200" dirty="0">
                <a:hlinkClick r:id="rId6"/>
              </a:rPr>
              <a:t>https://asaip.psu.edu/resources/on-line-courses/</a:t>
            </a:r>
            <a:endParaRPr lang="zh-CN" altLang="en-US" sz="1200" dirty="0"/>
          </a:p>
        </p:txBody>
      </p:sp>
      <p:sp>
        <p:nvSpPr>
          <p:cNvPr id="11" name="文本框 10">
            <a:extLst>
              <a:ext uri="{FF2B5EF4-FFF2-40B4-BE49-F238E27FC236}">
                <a16:creationId xmlns:a16="http://schemas.microsoft.com/office/drawing/2014/main" id="{A26C7688-8D91-442E-9DAD-2F7AF76BDB46}"/>
              </a:ext>
            </a:extLst>
          </p:cNvPr>
          <p:cNvSpPr txBox="1"/>
          <p:nvPr/>
        </p:nvSpPr>
        <p:spPr>
          <a:xfrm>
            <a:off x="1199456" y="5838847"/>
            <a:ext cx="2736304" cy="276999"/>
          </a:xfrm>
          <a:prstGeom prst="rect">
            <a:avLst/>
          </a:prstGeom>
          <a:noFill/>
        </p:spPr>
        <p:txBody>
          <a:bodyPr wrap="square">
            <a:spAutoFit/>
          </a:bodyPr>
          <a:lstStyle/>
          <a:p>
            <a:r>
              <a:rPr lang="zh-CN" altLang="en-US" sz="1200" dirty="0">
                <a:hlinkClick r:id="rId7"/>
              </a:rPr>
              <a:t>http://astroinformatics.info/resources</a:t>
            </a:r>
            <a:endParaRPr lang="zh-CN" altLang="en-US" sz="1200" dirty="0"/>
          </a:p>
        </p:txBody>
      </p:sp>
      <p:sp>
        <p:nvSpPr>
          <p:cNvPr id="12" name="页脚占位符 11">
            <a:extLst>
              <a:ext uri="{FF2B5EF4-FFF2-40B4-BE49-F238E27FC236}">
                <a16:creationId xmlns:a16="http://schemas.microsoft.com/office/drawing/2014/main" id="{224EC7A1-04B3-492F-8ACE-50F52A2C9008}"/>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2030870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205070C3-D80B-4638-A642-F168C7BBF9F2}"/>
              </a:ext>
            </a:extLst>
          </p:cNvPr>
          <p:cNvSpPr>
            <a:spLocks noGrp="1"/>
          </p:cNvSpPr>
          <p:nvPr>
            <p:ph idx="1"/>
          </p:nvPr>
        </p:nvSpPr>
        <p:spPr>
          <a:xfrm>
            <a:off x="695400" y="4080871"/>
            <a:ext cx="6264696" cy="555590"/>
          </a:xfrm>
        </p:spPr>
        <p:txBody>
          <a:bodyPr/>
          <a:lstStyle/>
          <a:p>
            <a:pPr marL="0" indent="0">
              <a:buNone/>
            </a:pPr>
            <a:r>
              <a:rPr lang="it-IT" altLang="zh-CN" sz="1200" dirty="0">
                <a:hlinkClick r:id="rId2"/>
              </a:rPr>
              <a:t>https://sites.astro.caltech.edu/ay119/ </a:t>
            </a:r>
          </a:p>
          <a:p>
            <a:pPr marL="0" indent="0">
              <a:buNone/>
            </a:pPr>
            <a:r>
              <a:rPr lang="it-IT" altLang="zh-CN" sz="1200" dirty="0">
                <a:hlinkClick r:id="rId2"/>
              </a:rPr>
              <a:t>https://sites.astro.caltech.edu/~george/ay119/</a:t>
            </a:r>
            <a:endParaRPr lang="it-IT" altLang="zh-CN" sz="1200" dirty="0"/>
          </a:p>
          <a:p>
            <a:pPr marL="0" indent="0">
              <a:buNone/>
            </a:pPr>
            <a:endParaRPr lang="zh-CN" altLang="en-US" sz="1200" dirty="0"/>
          </a:p>
        </p:txBody>
      </p:sp>
      <p:pic>
        <p:nvPicPr>
          <p:cNvPr id="6" name="图片 5">
            <a:extLst>
              <a:ext uri="{FF2B5EF4-FFF2-40B4-BE49-F238E27FC236}">
                <a16:creationId xmlns:a16="http://schemas.microsoft.com/office/drawing/2014/main" id="{D8F9C573-9CA4-421C-905A-B606E427AB54}"/>
              </a:ext>
            </a:extLst>
          </p:cNvPr>
          <p:cNvPicPr>
            <a:picLocks noChangeAspect="1"/>
          </p:cNvPicPr>
          <p:nvPr/>
        </p:nvPicPr>
        <p:blipFill>
          <a:blip r:embed="rId3"/>
          <a:stretch>
            <a:fillRect/>
          </a:stretch>
        </p:blipFill>
        <p:spPr>
          <a:xfrm>
            <a:off x="407368" y="544825"/>
            <a:ext cx="6837374" cy="3393950"/>
          </a:xfrm>
          <a:prstGeom prst="rect">
            <a:avLst/>
          </a:prstGeom>
        </p:spPr>
      </p:pic>
      <p:pic>
        <p:nvPicPr>
          <p:cNvPr id="11" name="图片 10">
            <a:extLst>
              <a:ext uri="{FF2B5EF4-FFF2-40B4-BE49-F238E27FC236}">
                <a16:creationId xmlns:a16="http://schemas.microsoft.com/office/drawing/2014/main" id="{A2F1E8A1-4775-400B-9E0B-63B511870F13}"/>
              </a:ext>
            </a:extLst>
          </p:cNvPr>
          <p:cNvPicPr>
            <a:picLocks noChangeAspect="1"/>
          </p:cNvPicPr>
          <p:nvPr/>
        </p:nvPicPr>
        <p:blipFill>
          <a:blip r:embed="rId4"/>
          <a:stretch>
            <a:fillRect/>
          </a:stretch>
        </p:blipFill>
        <p:spPr>
          <a:xfrm>
            <a:off x="407368" y="5048569"/>
            <a:ext cx="7920880" cy="1154197"/>
          </a:xfrm>
          <a:prstGeom prst="rect">
            <a:avLst/>
          </a:prstGeom>
        </p:spPr>
      </p:pic>
      <p:pic>
        <p:nvPicPr>
          <p:cNvPr id="13" name="图片 12">
            <a:extLst>
              <a:ext uri="{FF2B5EF4-FFF2-40B4-BE49-F238E27FC236}">
                <a16:creationId xmlns:a16="http://schemas.microsoft.com/office/drawing/2014/main" id="{547411DD-B58F-498C-848D-30321F909347}"/>
              </a:ext>
            </a:extLst>
          </p:cNvPr>
          <p:cNvPicPr>
            <a:picLocks noChangeAspect="1"/>
          </p:cNvPicPr>
          <p:nvPr/>
        </p:nvPicPr>
        <p:blipFill>
          <a:blip r:embed="rId5"/>
          <a:stretch>
            <a:fillRect/>
          </a:stretch>
        </p:blipFill>
        <p:spPr>
          <a:xfrm>
            <a:off x="6816080" y="336174"/>
            <a:ext cx="5154865" cy="808510"/>
          </a:xfrm>
          <a:prstGeom prst="rect">
            <a:avLst/>
          </a:prstGeom>
        </p:spPr>
      </p:pic>
      <p:pic>
        <p:nvPicPr>
          <p:cNvPr id="9" name="图片 8">
            <a:extLst>
              <a:ext uri="{FF2B5EF4-FFF2-40B4-BE49-F238E27FC236}">
                <a16:creationId xmlns:a16="http://schemas.microsoft.com/office/drawing/2014/main" id="{FA9A5111-0DF9-4623-BD0F-7C1C6F0470A3}"/>
              </a:ext>
            </a:extLst>
          </p:cNvPr>
          <p:cNvPicPr>
            <a:picLocks noChangeAspect="1"/>
          </p:cNvPicPr>
          <p:nvPr/>
        </p:nvPicPr>
        <p:blipFill>
          <a:blip r:embed="rId6"/>
          <a:stretch>
            <a:fillRect/>
          </a:stretch>
        </p:blipFill>
        <p:spPr>
          <a:xfrm>
            <a:off x="7413786" y="1556792"/>
            <a:ext cx="4370846" cy="3861048"/>
          </a:xfrm>
          <a:prstGeom prst="rect">
            <a:avLst/>
          </a:prstGeom>
        </p:spPr>
      </p:pic>
      <p:sp>
        <p:nvSpPr>
          <p:cNvPr id="14" name="页脚占位符 13">
            <a:extLst>
              <a:ext uri="{FF2B5EF4-FFF2-40B4-BE49-F238E27FC236}">
                <a16:creationId xmlns:a16="http://schemas.microsoft.com/office/drawing/2014/main" id="{6D57FA40-E795-4ADA-8644-7A833D4CB560}"/>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1712170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0B1712-93DA-4789-B3E9-7B745EE3D264}"/>
              </a:ext>
            </a:extLst>
          </p:cNvPr>
          <p:cNvSpPr>
            <a:spLocks noGrp="1"/>
          </p:cNvSpPr>
          <p:nvPr>
            <p:ph type="title"/>
          </p:nvPr>
        </p:nvSpPr>
        <p:spPr/>
        <p:txBody>
          <a:bodyPr/>
          <a:lstStyle/>
          <a:p>
            <a:endParaRPr lang="zh-CN" altLang="en-US" dirty="0"/>
          </a:p>
        </p:txBody>
      </p:sp>
      <p:graphicFrame>
        <p:nvGraphicFramePr>
          <p:cNvPr id="9" name="内容占位符 8">
            <a:extLst>
              <a:ext uri="{FF2B5EF4-FFF2-40B4-BE49-F238E27FC236}">
                <a16:creationId xmlns:a16="http://schemas.microsoft.com/office/drawing/2014/main" id="{3A0E7EC8-C1DD-41DB-A400-3309A7C1A297}"/>
              </a:ext>
            </a:extLst>
          </p:cNvPr>
          <p:cNvGraphicFramePr>
            <a:graphicFrameLocks noGrp="1"/>
          </p:cNvGraphicFramePr>
          <p:nvPr>
            <p:ph idx="1"/>
            <p:extLst>
              <p:ext uri="{D42A27DB-BD31-4B8C-83A1-F6EECF244321}">
                <p14:modId xmlns:p14="http://schemas.microsoft.com/office/powerpoint/2010/main" val="2027332160"/>
              </p:ext>
            </p:extLst>
          </p:nvPr>
        </p:nvGraphicFramePr>
        <p:xfrm>
          <a:off x="339756" y="1443412"/>
          <a:ext cx="6193015" cy="4429800"/>
        </p:xfrm>
        <a:graphic>
          <a:graphicData uri="http://schemas.openxmlformats.org/drawingml/2006/table">
            <a:tbl>
              <a:tblPr/>
              <a:tblGrid>
                <a:gridCol w="6193015">
                  <a:extLst>
                    <a:ext uri="{9D8B030D-6E8A-4147-A177-3AD203B41FA5}">
                      <a16:colId xmlns:a16="http://schemas.microsoft.com/office/drawing/2014/main" val="3245021694"/>
                    </a:ext>
                  </a:extLst>
                </a:gridCol>
              </a:tblGrid>
              <a:tr h="3455987">
                <a:tc>
                  <a:txBody>
                    <a:bodyPr/>
                    <a:lstStyle/>
                    <a:p>
                      <a:r>
                        <a:rPr lang="en-US" altLang="zh-CN" sz="1600" b="1" dirty="0"/>
                        <a:t>Astronomy </a:t>
                      </a:r>
                      <a:br>
                        <a:rPr lang="en-US" altLang="zh-CN" sz="1600" b="1" dirty="0"/>
                      </a:br>
                      <a:r>
                        <a:rPr lang="en-US" altLang="zh-CN" sz="1600" b="1" dirty="0"/>
                        <a:t>Term : Summer 2021 </a:t>
                      </a:r>
                      <a:br>
                        <a:rPr lang="en-US" altLang="zh-CN" sz="1600" b="1" dirty="0"/>
                      </a:br>
                      <a:r>
                        <a:rPr lang="en-US" altLang="zh-CN" sz="1600" b="1" dirty="0"/>
                        <a:t>Catalog Year : 2020-2021 </a:t>
                      </a:r>
                    </a:p>
                    <a:p>
                      <a:r>
                        <a:rPr lang="en-US" altLang="zh-CN" sz="1600" b="1" dirty="0"/>
                        <a:t>AST 520 - </a:t>
                      </a:r>
                      <a:r>
                        <a:rPr lang="en-US" altLang="zh-CN" sz="1600" b="1" dirty="0" err="1"/>
                        <a:t>Astroinformatics</a:t>
                      </a:r>
                      <a:r>
                        <a:rPr lang="en-US" altLang="zh-CN" sz="1600" b="1" dirty="0"/>
                        <a:t>: Big Data In Astronomy</a:t>
                      </a:r>
                    </a:p>
                    <a:p>
                      <a:pPr algn="l"/>
                      <a:endParaRPr lang="en-US" sz="1700" b="1" dirty="0">
                        <a:effectLst/>
                      </a:endParaRPr>
                    </a:p>
                    <a:p>
                      <a:pPr algn="l"/>
                      <a:r>
                        <a:rPr lang="en-US" sz="1700" b="1" dirty="0">
                          <a:effectLst/>
                        </a:rPr>
                        <a:t>Description:</a:t>
                      </a:r>
                      <a:r>
                        <a:rPr lang="en-US" sz="1700" dirty="0">
                          <a:effectLst/>
                        </a:rPr>
                        <a:t> This course provides training in the fundamentals of </a:t>
                      </a:r>
                      <a:r>
                        <a:rPr lang="en-US" sz="1700" dirty="0" err="1">
                          <a:effectLst/>
                        </a:rPr>
                        <a:t>astroinformatics</a:t>
                      </a:r>
                      <a:r>
                        <a:rPr lang="en-US" sz="1700" dirty="0">
                          <a:effectLst/>
                        </a:rPr>
                        <a:t>: applying "big data" techniques to research topics in astronomy. Course material will include case studies of </a:t>
                      </a:r>
                      <a:r>
                        <a:rPr lang="en-US" sz="1700" dirty="0" err="1">
                          <a:effectLst/>
                        </a:rPr>
                        <a:t>astroinformatics</a:t>
                      </a:r>
                      <a:r>
                        <a:rPr lang="en-US" sz="1700" dirty="0">
                          <a:effectLst/>
                        </a:rPr>
                        <a:t> projects that exist presently and that are coming in the future; tutorials in computational approaches; exposure to relevant statistical approaches; and training in creating informatics research topics. The course will conclude with a term project in which students will apply the skills they have learned to existing data sets. Letter grade only.</a:t>
                      </a:r>
                      <a:br>
                        <a:rPr lang="en-US" sz="1700" dirty="0">
                          <a:effectLst/>
                        </a:rPr>
                      </a:br>
                      <a:r>
                        <a:rPr lang="en-US" sz="1700" b="1" dirty="0">
                          <a:effectLst/>
                        </a:rPr>
                        <a:t>Units:</a:t>
                      </a:r>
                      <a:r>
                        <a:rPr lang="en-US" sz="1700" dirty="0">
                          <a:effectLst/>
                        </a:rPr>
                        <a:t> 3 </a:t>
                      </a:r>
                      <a:br>
                        <a:rPr lang="en-US" sz="1700" dirty="0">
                          <a:effectLst/>
                        </a:rPr>
                      </a:br>
                      <a:br>
                        <a:rPr lang="en-US" sz="1700" dirty="0">
                          <a:effectLst/>
                        </a:rPr>
                      </a:br>
                      <a:r>
                        <a:rPr lang="en-US" sz="1700" b="1" dirty="0">
                          <a:effectLst/>
                        </a:rPr>
                        <a:t>Prerequisite:</a:t>
                      </a:r>
                      <a:r>
                        <a:rPr lang="en-US" sz="1700" dirty="0">
                          <a:effectLst/>
                        </a:rPr>
                        <a:t> Admission to Astronomy and Planetary Science PhD </a:t>
                      </a:r>
                    </a:p>
                  </a:txBody>
                  <a:tcPr marL="86400" marR="86400" marT="43200" marB="43200" anchor="ctr">
                    <a:lnL>
                      <a:noFill/>
                    </a:lnL>
                    <a:lnR>
                      <a:noFill/>
                    </a:lnR>
                    <a:lnT>
                      <a:noFill/>
                    </a:lnT>
                    <a:lnB>
                      <a:noFill/>
                    </a:lnB>
                  </a:tcPr>
                </a:tc>
                <a:extLst>
                  <a:ext uri="{0D108BD9-81ED-4DB2-BD59-A6C34878D82A}">
                    <a16:rowId xmlns:a16="http://schemas.microsoft.com/office/drawing/2014/main" val="3363867335"/>
                  </a:ext>
                </a:extLst>
              </a:tr>
            </a:tbl>
          </a:graphicData>
        </a:graphic>
      </p:graphicFrame>
      <p:pic>
        <p:nvPicPr>
          <p:cNvPr id="6" name="图片 5">
            <a:extLst>
              <a:ext uri="{FF2B5EF4-FFF2-40B4-BE49-F238E27FC236}">
                <a16:creationId xmlns:a16="http://schemas.microsoft.com/office/drawing/2014/main" id="{37642125-72D4-40C2-9A9D-6D124DC0C646}"/>
              </a:ext>
            </a:extLst>
          </p:cNvPr>
          <p:cNvPicPr>
            <a:picLocks noChangeAspect="1"/>
          </p:cNvPicPr>
          <p:nvPr/>
        </p:nvPicPr>
        <p:blipFill>
          <a:blip r:embed="rId2"/>
          <a:stretch>
            <a:fillRect/>
          </a:stretch>
        </p:blipFill>
        <p:spPr>
          <a:xfrm>
            <a:off x="6528048" y="1555752"/>
            <a:ext cx="5397285" cy="4189262"/>
          </a:xfrm>
          <a:prstGeom prst="rect">
            <a:avLst/>
          </a:prstGeom>
        </p:spPr>
      </p:pic>
      <p:pic>
        <p:nvPicPr>
          <p:cNvPr id="8" name="图片 7">
            <a:extLst>
              <a:ext uri="{FF2B5EF4-FFF2-40B4-BE49-F238E27FC236}">
                <a16:creationId xmlns:a16="http://schemas.microsoft.com/office/drawing/2014/main" id="{1511A651-C200-40C7-B5C5-1B6A53AB981E}"/>
              </a:ext>
            </a:extLst>
          </p:cNvPr>
          <p:cNvPicPr>
            <a:picLocks noChangeAspect="1"/>
          </p:cNvPicPr>
          <p:nvPr/>
        </p:nvPicPr>
        <p:blipFill>
          <a:blip r:embed="rId3"/>
          <a:stretch>
            <a:fillRect/>
          </a:stretch>
        </p:blipFill>
        <p:spPr>
          <a:xfrm>
            <a:off x="3838661" y="152768"/>
            <a:ext cx="2391515" cy="1707417"/>
          </a:xfrm>
          <a:prstGeom prst="rect">
            <a:avLst/>
          </a:prstGeom>
        </p:spPr>
      </p:pic>
      <p:sp>
        <p:nvSpPr>
          <p:cNvPr id="11" name="文本框 10">
            <a:extLst>
              <a:ext uri="{FF2B5EF4-FFF2-40B4-BE49-F238E27FC236}">
                <a16:creationId xmlns:a16="http://schemas.microsoft.com/office/drawing/2014/main" id="{7D036D7D-480B-40AA-9A7F-A470C50A6E06}"/>
              </a:ext>
            </a:extLst>
          </p:cNvPr>
          <p:cNvSpPr txBox="1"/>
          <p:nvPr/>
        </p:nvSpPr>
        <p:spPr>
          <a:xfrm>
            <a:off x="6528048" y="5883128"/>
            <a:ext cx="4464496" cy="276999"/>
          </a:xfrm>
          <a:prstGeom prst="rect">
            <a:avLst/>
          </a:prstGeom>
          <a:noFill/>
        </p:spPr>
        <p:txBody>
          <a:bodyPr wrap="square">
            <a:spAutoFit/>
          </a:bodyPr>
          <a:lstStyle/>
          <a:p>
            <a:r>
              <a:rPr lang="zh-CN" altLang="en-US" sz="1200" dirty="0">
                <a:hlinkClick r:id="rId4"/>
              </a:rPr>
              <a:t>http://catalog.nau.edu/Courses/course?courseId=011813&amp;term=1214</a:t>
            </a:r>
            <a:endParaRPr lang="zh-CN" altLang="en-US" sz="1200" dirty="0"/>
          </a:p>
        </p:txBody>
      </p:sp>
      <p:sp>
        <p:nvSpPr>
          <p:cNvPr id="5" name="页脚占位符 4">
            <a:extLst>
              <a:ext uri="{FF2B5EF4-FFF2-40B4-BE49-F238E27FC236}">
                <a16:creationId xmlns:a16="http://schemas.microsoft.com/office/drawing/2014/main" id="{8176DE49-CA0B-40BD-93AF-86EA4F6A5E25}"/>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1049936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450940-7BAF-4495-85D1-043DDC2FF3C8}"/>
              </a:ext>
            </a:extLst>
          </p:cNvPr>
          <p:cNvSpPr>
            <a:spLocks noGrp="1"/>
          </p:cNvSpPr>
          <p:nvPr>
            <p:ph type="title"/>
          </p:nvPr>
        </p:nvSpPr>
        <p:spPr/>
        <p:txBody>
          <a:bodyPr/>
          <a:lstStyle/>
          <a:p>
            <a:pPr algn="r"/>
            <a:r>
              <a:rPr lang="it-IT" altLang="zh-CN" b="1" dirty="0"/>
              <a:t>Astronomy 630: Astrostatistics</a:t>
            </a:r>
            <a:endParaRPr lang="zh-CN" altLang="en-US" dirty="0"/>
          </a:p>
        </p:txBody>
      </p:sp>
      <p:sp>
        <p:nvSpPr>
          <p:cNvPr id="3" name="内容占位符 2">
            <a:extLst>
              <a:ext uri="{FF2B5EF4-FFF2-40B4-BE49-F238E27FC236}">
                <a16:creationId xmlns:a16="http://schemas.microsoft.com/office/drawing/2014/main" id="{2F3E0CBF-5BCB-460A-BB41-EB115A3ED5B1}"/>
              </a:ext>
            </a:extLst>
          </p:cNvPr>
          <p:cNvSpPr>
            <a:spLocks noGrp="1"/>
          </p:cNvSpPr>
          <p:nvPr>
            <p:ph idx="1"/>
          </p:nvPr>
        </p:nvSpPr>
        <p:spPr/>
        <p:txBody>
          <a:bodyPr/>
          <a:lstStyle/>
          <a:p>
            <a:endParaRPr lang="zh-CN" altLang="en-US" dirty="0"/>
          </a:p>
        </p:txBody>
      </p:sp>
      <p:pic>
        <p:nvPicPr>
          <p:cNvPr id="8" name="图片 7">
            <a:extLst>
              <a:ext uri="{FF2B5EF4-FFF2-40B4-BE49-F238E27FC236}">
                <a16:creationId xmlns:a16="http://schemas.microsoft.com/office/drawing/2014/main" id="{1BB31A8A-1BB5-4601-8B90-3AD2C493AA06}"/>
              </a:ext>
            </a:extLst>
          </p:cNvPr>
          <p:cNvPicPr>
            <a:picLocks noChangeAspect="1"/>
          </p:cNvPicPr>
          <p:nvPr/>
        </p:nvPicPr>
        <p:blipFill>
          <a:blip r:embed="rId2"/>
          <a:stretch>
            <a:fillRect/>
          </a:stretch>
        </p:blipFill>
        <p:spPr>
          <a:xfrm>
            <a:off x="80750" y="206831"/>
            <a:ext cx="4104456" cy="962883"/>
          </a:xfrm>
          <a:prstGeom prst="rect">
            <a:avLst/>
          </a:prstGeom>
        </p:spPr>
      </p:pic>
      <p:sp>
        <p:nvSpPr>
          <p:cNvPr id="10" name="文本框 9">
            <a:extLst>
              <a:ext uri="{FF2B5EF4-FFF2-40B4-BE49-F238E27FC236}">
                <a16:creationId xmlns:a16="http://schemas.microsoft.com/office/drawing/2014/main" id="{4825B901-BA71-45C8-8AB1-B1D32712E3EE}"/>
              </a:ext>
            </a:extLst>
          </p:cNvPr>
          <p:cNvSpPr txBox="1"/>
          <p:nvPr/>
        </p:nvSpPr>
        <p:spPr>
          <a:xfrm>
            <a:off x="576754" y="5889572"/>
            <a:ext cx="6671374" cy="276999"/>
          </a:xfrm>
          <a:prstGeom prst="rect">
            <a:avLst/>
          </a:prstGeom>
          <a:noFill/>
        </p:spPr>
        <p:txBody>
          <a:bodyPr wrap="square">
            <a:spAutoFit/>
          </a:bodyPr>
          <a:lstStyle/>
          <a:p>
            <a:r>
              <a:rPr lang="zh-CN" altLang="en-US" sz="1200" dirty="0">
                <a:hlinkClick r:id="rId3"/>
              </a:rPr>
              <a:t>http://astronomy.nmsu.edu/holtz/a630/index.html</a:t>
            </a:r>
            <a:endParaRPr lang="zh-CN" altLang="en-US" sz="1200" dirty="0"/>
          </a:p>
        </p:txBody>
      </p:sp>
      <p:pic>
        <p:nvPicPr>
          <p:cNvPr id="14" name="图片 13">
            <a:extLst>
              <a:ext uri="{FF2B5EF4-FFF2-40B4-BE49-F238E27FC236}">
                <a16:creationId xmlns:a16="http://schemas.microsoft.com/office/drawing/2014/main" id="{E6BEE198-C55B-4252-A7C2-D55A4B0B0C29}"/>
              </a:ext>
            </a:extLst>
          </p:cNvPr>
          <p:cNvPicPr>
            <a:picLocks noChangeAspect="1"/>
          </p:cNvPicPr>
          <p:nvPr/>
        </p:nvPicPr>
        <p:blipFill>
          <a:blip r:embed="rId4"/>
          <a:stretch>
            <a:fillRect/>
          </a:stretch>
        </p:blipFill>
        <p:spPr>
          <a:xfrm>
            <a:off x="703909" y="1631521"/>
            <a:ext cx="5393402" cy="3306758"/>
          </a:xfrm>
          <a:prstGeom prst="rect">
            <a:avLst/>
          </a:prstGeom>
        </p:spPr>
      </p:pic>
      <p:sp>
        <p:nvSpPr>
          <p:cNvPr id="5" name="页脚占位符 4">
            <a:extLst>
              <a:ext uri="{FF2B5EF4-FFF2-40B4-BE49-F238E27FC236}">
                <a16:creationId xmlns:a16="http://schemas.microsoft.com/office/drawing/2014/main" id="{46BC08B4-9FD9-4682-A34F-C709C0F08ACE}"/>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pic>
        <p:nvPicPr>
          <p:cNvPr id="7" name="图片 6">
            <a:extLst>
              <a:ext uri="{FF2B5EF4-FFF2-40B4-BE49-F238E27FC236}">
                <a16:creationId xmlns:a16="http://schemas.microsoft.com/office/drawing/2014/main" id="{F031C435-48C6-4FD2-95F1-85692FF842EE}"/>
              </a:ext>
            </a:extLst>
          </p:cNvPr>
          <p:cNvPicPr>
            <a:picLocks noChangeAspect="1"/>
          </p:cNvPicPr>
          <p:nvPr/>
        </p:nvPicPr>
        <p:blipFill>
          <a:blip r:embed="rId5"/>
          <a:stretch>
            <a:fillRect/>
          </a:stretch>
        </p:blipFill>
        <p:spPr>
          <a:xfrm>
            <a:off x="6481033" y="1628800"/>
            <a:ext cx="4120243" cy="46531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18607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1397D0-92FA-418B-8051-0FB472F15E8E}"/>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3369FBAD-71C1-4FCE-955A-D0227CED8B1E}"/>
              </a:ext>
            </a:extLst>
          </p:cNvPr>
          <p:cNvSpPr>
            <a:spLocks noGrp="1"/>
          </p:cNvSpPr>
          <p:nvPr>
            <p:ph idx="1"/>
          </p:nvPr>
        </p:nvSpPr>
        <p:spPr>
          <a:xfrm>
            <a:off x="453772" y="2411945"/>
            <a:ext cx="4183554" cy="2606928"/>
          </a:xfrm>
        </p:spPr>
        <p:txBody>
          <a:bodyPr/>
          <a:lstStyle/>
          <a:p>
            <a:r>
              <a:rPr lang="en-US" altLang="zh-CN" sz="1800" dirty="0"/>
              <a:t>The studies last</a:t>
            </a:r>
            <a:r>
              <a:rPr lang="en-US" altLang="zh-CN" sz="1800" b="1" dirty="0"/>
              <a:t> 4 years </a:t>
            </a:r>
            <a:r>
              <a:rPr lang="en-US" altLang="zh-CN" sz="1800" dirty="0"/>
              <a:t>and have the extent of </a:t>
            </a:r>
            <a:r>
              <a:rPr lang="en-US" altLang="zh-CN" sz="1800" b="1" dirty="0"/>
              <a:t>240 ECTS</a:t>
            </a:r>
            <a:r>
              <a:rPr lang="en-US" altLang="zh-CN" sz="1800" dirty="0"/>
              <a:t>  </a:t>
            </a:r>
          </a:p>
          <a:p>
            <a:r>
              <a:rPr lang="en-US" altLang="zh-CN" sz="1800" dirty="0"/>
              <a:t>This Study Program became active since the 2015/16. school year</a:t>
            </a:r>
          </a:p>
          <a:p>
            <a:endParaRPr lang="zh-CN" altLang="en-US" sz="1800" dirty="0"/>
          </a:p>
        </p:txBody>
      </p:sp>
      <p:sp>
        <p:nvSpPr>
          <p:cNvPr id="12" name="文本框 11">
            <a:extLst>
              <a:ext uri="{FF2B5EF4-FFF2-40B4-BE49-F238E27FC236}">
                <a16:creationId xmlns:a16="http://schemas.microsoft.com/office/drawing/2014/main" id="{C259A697-6503-4F04-B35B-55AB26F9FFA2}"/>
              </a:ext>
            </a:extLst>
          </p:cNvPr>
          <p:cNvSpPr txBox="1"/>
          <p:nvPr/>
        </p:nvSpPr>
        <p:spPr>
          <a:xfrm>
            <a:off x="406057" y="6021288"/>
            <a:ext cx="8222704" cy="276999"/>
          </a:xfrm>
          <a:prstGeom prst="rect">
            <a:avLst/>
          </a:prstGeom>
          <a:noFill/>
        </p:spPr>
        <p:txBody>
          <a:bodyPr wrap="square">
            <a:spAutoFit/>
          </a:bodyPr>
          <a:lstStyle/>
          <a:p>
            <a:r>
              <a:rPr lang="zh-CN" altLang="en-US" sz="1200" dirty="0">
                <a:hlinkClick r:id="rId2"/>
              </a:rPr>
              <a:t>http://www.matf.bg.ac.rs/eng/cp/33/bachelor-studies---astronomy-and-astrophysics-p--module-astroinformatics--p-/</a:t>
            </a:r>
            <a:endParaRPr lang="zh-CN" altLang="en-US" sz="1200" dirty="0"/>
          </a:p>
        </p:txBody>
      </p:sp>
      <p:sp>
        <p:nvSpPr>
          <p:cNvPr id="5" name="页脚占位符 4">
            <a:extLst>
              <a:ext uri="{FF2B5EF4-FFF2-40B4-BE49-F238E27FC236}">
                <a16:creationId xmlns:a16="http://schemas.microsoft.com/office/drawing/2014/main" id="{DB05435F-18A6-44E0-BB8E-9E72C0BB20A0}"/>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pic>
        <p:nvPicPr>
          <p:cNvPr id="9" name="图片 8">
            <a:extLst>
              <a:ext uri="{FF2B5EF4-FFF2-40B4-BE49-F238E27FC236}">
                <a16:creationId xmlns:a16="http://schemas.microsoft.com/office/drawing/2014/main" id="{E28FF6FD-0567-4694-B5C7-5A9BD60CB0FE}"/>
              </a:ext>
            </a:extLst>
          </p:cNvPr>
          <p:cNvPicPr>
            <a:picLocks noChangeAspect="1"/>
          </p:cNvPicPr>
          <p:nvPr/>
        </p:nvPicPr>
        <p:blipFill>
          <a:blip r:embed="rId3"/>
          <a:stretch>
            <a:fillRect/>
          </a:stretch>
        </p:blipFill>
        <p:spPr>
          <a:xfrm>
            <a:off x="309889" y="917430"/>
            <a:ext cx="4608512" cy="1362100"/>
          </a:xfrm>
          <a:prstGeom prst="rect">
            <a:avLst/>
          </a:prstGeom>
        </p:spPr>
      </p:pic>
      <p:pic>
        <p:nvPicPr>
          <p:cNvPr id="13" name="图片 12">
            <a:extLst>
              <a:ext uri="{FF2B5EF4-FFF2-40B4-BE49-F238E27FC236}">
                <a16:creationId xmlns:a16="http://schemas.microsoft.com/office/drawing/2014/main" id="{172263C0-D51F-47E8-92EC-B815F215D632}"/>
              </a:ext>
            </a:extLst>
          </p:cNvPr>
          <p:cNvPicPr>
            <a:picLocks noChangeAspect="1"/>
          </p:cNvPicPr>
          <p:nvPr/>
        </p:nvPicPr>
        <p:blipFill>
          <a:blip r:embed="rId4"/>
          <a:stretch>
            <a:fillRect/>
          </a:stretch>
        </p:blipFill>
        <p:spPr>
          <a:xfrm>
            <a:off x="6081018" y="1780619"/>
            <a:ext cx="2668407" cy="4149080"/>
          </a:xfrm>
          <a:prstGeom prst="rect">
            <a:avLst/>
          </a:prstGeom>
        </p:spPr>
      </p:pic>
      <p:pic>
        <p:nvPicPr>
          <p:cNvPr id="8" name="图片 7">
            <a:extLst>
              <a:ext uri="{FF2B5EF4-FFF2-40B4-BE49-F238E27FC236}">
                <a16:creationId xmlns:a16="http://schemas.microsoft.com/office/drawing/2014/main" id="{6BB1CF6A-D556-4955-9FC8-B93763726CBD}"/>
              </a:ext>
            </a:extLst>
          </p:cNvPr>
          <p:cNvPicPr>
            <a:picLocks noChangeAspect="1"/>
          </p:cNvPicPr>
          <p:nvPr/>
        </p:nvPicPr>
        <p:blipFill>
          <a:blip r:embed="rId5"/>
          <a:stretch>
            <a:fillRect/>
          </a:stretch>
        </p:blipFill>
        <p:spPr>
          <a:xfrm>
            <a:off x="845090" y="3662462"/>
            <a:ext cx="2560143" cy="2392681"/>
          </a:xfrm>
          <a:prstGeom prst="rect">
            <a:avLst/>
          </a:prstGeom>
        </p:spPr>
      </p:pic>
      <p:pic>
        <p:nvPicPr>
          <p:cNvPr id="15" name="图片 14">
            <a:extLst>
              <a:ext uri="{FF2B5EF4-FFF2-40B4-BE49-F238E27FC236}">
                <a16:creationId xmlns:a16="http://schemas.microsoft.com/office/drawing/2014/main" id="{694EF705-CFD9-47D7-82DD-A95D33B96712}"/>
              </a:ext>
            </a:extLst>
          </p:cNvPr>
          <p:cNvPicPr>
            <a:picLocks noChangeAspect="1"/>
          </p:cNvPicPr>
          <p:nvPr/>
        </p:nvPicPr>
        <p:blipFill>
          <a:blip r:embed="rId6"/>
          <a:stretch>
            <a:fillRect/>
          </a:stretch>
        </p:blipFill>
        <p:spPr>
          <a:xfrm>
            <a:off x="3442644" y="3764575"/>
            <a:ext cx="2653356" cy="2204864"/>
          </a:xfrm>
          <a:prstGeom prst="rect">
            <a:avLst/>
          </a:prstGeom>
        </p:spPr>
      </p:pic>
      <p:pic>
        <p:nvPicPr>
          <p:cNvPr id="10" name="图片 9">
            <a:extLst>
              <a:ext uri="{FF2B5EF4-FFF2-40B4-BE49-F238E27FC236}">
                <a16:creationId xmlns:a16="http://schemas.microsoft.com/office/drawing/2014/main" id="{6C5F1B83-A806-4349-910B-080FDCBF5FB8}"/>
              </a:ext>
            </a:extLst>
          </p:cNvPr>
          <p:cNvPicPr>
            <a:picLocks noChangeAspect="1"/>
          </p:cNvPicPr>
          <p:nvPr/>
        </p:nvPicPr>
        <p:blipFill>
          <a:blip r:embed="rId7"/>
          <a:stretch>
            <a:fillRect/>
          </a:stretch>
        </p:blipFill>
        <p:spPr>
          <a:xfrm>
            <a:off x="8533263" y="902526"/>
            <a:ext cx="3348848" cy="3944347"/>
          </a:xfrm>
          <a:prstGeom prst="rect">
            <a:avLst/>
          </a:prstGeom>
        </p:spPr>
      </p:pic>
      <p:pic>
        <p:nvPicPr>
          <p:cNvPr id="6" name="图片 5">
            <a:extLst>
              <a:ext uri="{FF2B5EF4-FFF2-40B4-BE49-F238E27FC236}">
                <a16:creationId xmlns:a16="http://schemas.microsoft.com/office/drawing/2014/main" id="{0103D015-11ED-4E66-BB68-F89F221229C9}"/>
              </a:ext>
            </a:extLst>
          </p:cNvPr>
          <p:cNvPicPr>
            <a:picLocks noChangeAspect="1"/>
          </p:cNvPicPr>
          <p:nvPr/>
        </p:nvPicPr>
        <p:blipFill>
          <a:blip r:embed="rId8"/>
          <a:stretch>
            <a:fillRect/>
          </a:stretch>
        </p:blipFill>
        <p:spPr>
          <a:xfrm>
            <a:off x="4079776" y="50873"/>
            <a:ext cx="4536504" cy="1729746"/>
          </a:xfrm>
          <a:prstGeom prst="rect">
            <a:avLst/>
          </a:prstGeom>
        </p:spPr>
      </p:pic>
    </p:spTree>
    <p:extLst>
      <p:ext uri="{BB962C8B-B14F-4D97-AF65-F5344CB8AC3E}">
        <p14:creationId xmlns:p14="http://schemas.microsoft.com/office/powerpoint/2010/main" val="37231959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5966D-9336-4855-8E4C-C509FE75B766}"/>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79F3767D-14D0-433E-91F3-DCC6179947C9}"/>
              </a:ext>
            </a:extLst>
          </p:cNvPr>
          <p:cNvSpPr>
            <a:spLocks noGrp="1"/>
          </p:cNvSpPr>
          <p:nvPr>
            <p:ph idx="1"/>
          </p:nvPr>
        </p:nvSpPr>
        <p:spPr>
          <a:xfrm>
            <a:off x="609600" y="2057632"/>
            <a:ext cx="6580199" cy="3828399"/>
          </a:xfrm>
        </p:spPr>
        <p:txBody>
          <a:bodyPr/>
          <a:lstStyle/>
          <a:p>
            <a:r>
              <a:rPr lang="en-US" altLang="zh-CN" sz="1400" b="1" dirty="0"/>
              <a:t>Tutors</a:t>
            </a:r>
            <a:r>
              <a:rPr lang="en-US" altLang="zh-CN" sz="1400" dirty="0"/>
              <a:t>: Massimo Brescia and Stefano </a:t>
            </a:r>
            <a:r>
              <a:rPr lang="en-US" altLang="zh-CN" sz="1400" dirty="0" err="1"/>
              <a:t>Cavuoti</a:t>
            </a:r>
            <a:endParaRPr lang="en-US" altLang="zh-CN" sz="1400" dirty="0"/>
          </a:p>
          <a:p>
            <a:r>
              <a:rPr lang="en-US" altLang="zh-CN" sz="1400" dirty="0"/>
              <a:t>The course of </a:t>
            </a:r>
            <a:r>
              <a:rPr lang="en-US" altLang="zh-CN" sz="1400" dirty="0" err="1"/>
              <a:t>Astroinformatics</a:t>
            </a:r>
            <a:r>
              <a:rPr lang="en-US" altLang="zh-CN" sz="1400" dirty="0"/>
              <a:t> of the </a:t>
            </a:r>
            <a:r>
              <a:rPr lang="en-US" altLang="zh-CN" sz="1400" b="1" dirty="0"/>
              <a:t>Master's Degree </a:t>
            </a:r>
            <a:r>
              <a:rPr lang="en-US" altLang="zh-CN" sz="1400" dirty="0"/>
              <a:t>in Physics of the University Federico II, is the first course of </a:t>
            </a:r>
            <a:r>
              <a:rPr lang="en-US" altLang="zh-CN" sz="1400" dirty="0" err="1"/>
              <a:t>Astroinformatics</a:t>
            </a:r>
            <a:r>
              <a:rPr lang="en-US" altLang="zh-CN" sz="1400" dirty="0"/>
              <a:t> in Europe and will address the methodological and technological challenges posed by the scientific exploitation of massive data sets produced by the new generation of telescopes and observatories. Astronomy, which already was at the forefront of Big Data science with exponentially growing data volumes and data rates, is now entering the </a:t>
            </a:r>
            <a:r>
              <a:rPr lang="en-US" altLang="zh-CN" sz="1400" dirty="0" err="1"/>
              <a:t>petascale</a:t>
            </a:r>
            <a:r>
              <a:rPr lang="en-US" altLang="zh-CN" sz="1400" dirty="0"/>
              <a:t> regime at optical, infrared and radio wavelengths. Astronomy is truly becoming data-driven in the ways that are both quantitatively and qualitatively different from the past. The data structures are not simple, and the procedures to gain astrophysical insights are not obvious, but the informational content of the modern data sets is so high that archival research and data mining are not merely profitable, but practically obligatory, since researchers who obtain the data can only extract a small fraction of the science that is enabled by it.</a:t>
            </a:r>
          </a:p>
          <a:p>
            <a:r>
              <a:rPr lang="en-US" altLang="zh-CN" sz="1400" dirty="0"/>
              <a:t>The Course gives 8 credits but is also included into the PhD curriculum in Physics of the University Federico II.</a:t>
            </a:r>
          </a:p>
          <a:p>
            <a:endParaRPr lang="zh-CN" altLang="en-US" sz="1400" dirty="0"/>
          </a:p>
        </p:txBody>
      </p:sp>
      <p:sp>
        <p:nvSpPr>
          <p:cNvPr id="6" name="文本框 5">
            <a:extLst>
              <a:ext uri="{FF2B5EF4-FFF2-40B4-BE49-F238E27FC236}">
                <a16:creationId xmlns:a16="http://schemas.microsoft.com/office/drawing/2014/main" id="{507BBFF0-A4AA-49A4-9327-3ED022869859}"/>
              </a:ext>
            </a:extLst>
          </p:cNvPr>
          <p:cNvSpPr txBox="1"/>
          <p:nvPr/>
        </p:nvSpPr>
        <p:spPr>
          <a:xfrm>
            <a:off x="1166428" y="6121697"/>
            <a:ext cx="6148136" cy="276999"/>
          </a:xfrm>
          <a:prstGeom prst="rect">
            <a:avLst/>
          </a:prstGeom>
          <a:noFill/>
        </p:spPr>
        <p:txBody>
          <a:bodyPr wrap="square">
            <a:spAutoFit/>
          </a:bodyPr>
          <a:lstStyle/>
          <a:p>
            <a:r>
              <a:rPr lang="zh-CN" altLang="en-US" sz="1200" dirty="0">
                <a:hlinkClick r:id="rId2"/>
              </a:rPr>
              <a:t>http://dame.oacn.inaf.it/astroinformatics.html</a:t>
            </a:r>
            <a:endParaRPr lang="zh-CN" altLang="en-US" sz="1200" dirty="0"/>
          </a:p>
        </p:txBody>
      </p:sp>
      <p:pic>
        <p:nvPicPr>
          <p:cNvPr id="8" name="图片 7">
            <a:extLst>
              <a:ext uri="{FF2B5EF4-FFF2-40B4-BE49-F238E27FC236}">
                <a16:creationId xmlns:a16="http://schemas.microsoft.com/office/drawing/2014/main" id="{32E380D0-DB1D-4804-997F-C2C0A474A67B}"/>
              </a:ext>
            </a:extLst>
          </p:cNvPr>
          <p:cNvPicPr>
            <a:picLocks noChangeAspect="1"/>
          </p:cNvPicPr>
          <p:nvPr/>
        </p:nvPicPr>
        <p:blipFill>
          <a:blip r:embed="rId3"/>
          <a:stretch>
            <a:fillRect/>
          </a:stretch>
        </p:blipFill>
        <p:spPr>
          <a:xfrm>
            <a:off x="335360" y="136524"/>
            <a:ext cx="4320480" cy="1594048"/>
          </a:xfrm>
          <a:prstGeom prst="rect">
            <a:avLst/>
          </a:prstGeom>
        </p:spPr>
      </p:pic>
      <p:pic>
        <p:nvPicPr>
          <p:cNvPr id="10" name="图片 9">
            <a:extLst>
              <a:ext uri="{FF2B5EF4-FFF2-40B4-BE49-F238E27FC236}">
                <a16:creationId xmlns:a16="http://schemas.microsoft.com/office/drawing/2014/main" id="{6E03DCB9-F735-4A5B-963F-2AB21C3D692E}"/>
              </a:ext>
            </a:extLst>
          </p:cNvPr>
          <p:cNvPicPr>
            <a:picLocks noChangeAspect="1"/>
          </p:cNvPicPr>
          <p:nvPr/>
        </p:nvPicPr>
        <p:blipFill>
          <a:blip r:embed="rId4"/>
          <a:stretch>
            <a:fillRect/>
          </a:stretch>
        </p:blipFill>
        <p:spPr>
          <a:xfrm>
            <a:off x="4943872" y="565051"/>
            <a:ext cx="7205872" cy="1289982"/>
          </a:xfrm>
          <a:prstGeom prst="rect">
            <a:avLst/>
          </a:prstGeom>
        </p:spPr>
      </p:pic>
      <p:pic>
        <p:nvPicPr>
          <p:cNvPr id="13" name="图片 12">
            <a:extLst>
              <a:ext uri="{FF2B5EF4-FFF2-40B4-BE49-F238E27FC236}">
                <a16:creationId xmlns:a16="http://schemas.microsoft.com/office/drawing/2014/main" id="{D771EF55-5B10-4790-9B1E-CA6A9F4DCC39}"/>
              </a:ext>
            </a:extLst>
          </p:cNvPr>
          <p:cNvPicPr>
            <a:picLocks noChangeAspect="1"/>
          </p:cNvPicPr>
          <p:nvPr/>
        </p:nvPicPr>
        <p:blipFill>
          <a:blip r:embed="rId5"/>
          <a:stretch>
            <a:fillRect/>
          </a:stretch>
        </p:blipFill>
        <p:spPr>
          <a:xfrm>
            <a:off x="7311726" y="1978774"/>
            <a:ext cx="4485895" cy="3671592"/>
          </a:xfrm>
          <a:prstGeom prst="rect">
            <a:avLst/>
          </a:prstGeom>
        </p:spPr>
      </p:pic>
      <p:sp>
        <p:nvSpPr>
          <p:cNvPr id="5" name="页脚占位符 4">
            <a:extLst>
              <a:ext uri="{FF2B5EF4-FFF2-40B4-BE49-F238E27FC236}">
                <a16:creationId xmlns:a16="http://schemas.microsoft.com/office/drawing/2014/main" id="{E33E2112-A08F-4D9A-A20A-EEB91EE99847}"/>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1325947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36CC6-133D-43C2-8400-F81B35E146F7}"/>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B425763C-DBBB-434A-A806-2AC0F8756A52}"/>
              </a:ext>
            </a:extLst>
          </p:cNvPr>
          <p:cNvSpPr>
            <a:spLocks noGrp="1"/>
          </p:cNvSpPr>
          <p:nvPr>
            <p:ph idx="1"/>
          </p:nvPr>
        </p:nvSpPr>
        <p:spPr/>
        <p:txBody>
          <a:bodyPr/>
          <a:lstStyle/>
          <a:p>
            <a:endParaRPr lang="zh-CN" altLang="en-US"/>
          </a:p>
        </p:txBody>
      </p:sp>
      <p:pic>
        <p:nvPicPr>
          <p:cNvPr id="6" name="图片 5">
            <a:extLst>
              <a:ext uri="{FF2B5EF4-FFF2-40B4-BE49-F238E27FC236}">
                <a16:creationId xmlns:a16="http://schemas.microsoft.com/office/drawing/2014/main" id="{C71EE1DC-BFEC-4FFF-9B9E-8873703E916B}"/>
              </a:ext>
            </a:extLst>
          </p:cNvPr>
          <p:cNvPicPr>
            <a:picLocks noChangeAspect="1"/>
          </p:cNvPicPr>
          <p:nvPr/>
        </p:nvPicPr>
        <p:blipFill>
          <a:blip r:embed="rId2"/>
          <a:stretch>
            <a:fillRect/>
          </a:stretch>
        </p:blipFill>
        <p:spPr>
          <a:xfrm>
            <a:off x="551384" y="133138"/>
            <a:ext cx="4938687" cy="4649159"/>
          </a:xfrm>
          <a:prstGeom prst="rect">
            <a:avLst/>
          </a:prstGeom>
          <a:ln>
            <a:noFill/>
          </a:ln>
          <a:effectLst>
            <a:outerShdw blurRad="292100" dist="139700" dir="2700000" algn="tl" rotWithShape="0">
              <a:srgbClr val="333333">
                <a:alpha val="65000"/>
              </a:srgbClr>
            </a:outerShdw>
          </a:effectLst>
        </p:spPr>
      </p:pic>
      <p:sp>
        <p:nvSpPr>
          <p:cNvPr id="10" name="文本框 9">
            <a:extLst>
              <a:ext uri="{FF2B5EF4-FFF2-40B4-BE49-F238E27FC236}">
                <a16:creationId xmlns:a16="http://schemas.microsoft.com/office/drawing/2014/main" id="{8AFE9D8D-857A-4D39-ACE8-06FB871A7F57}"/>
              </a:ext>
            </a:extLst>
          </p:cNvPr>
          <p:cNvSpPr txBox="1"/>
          <p:nvPr/>
        </p:nvSpPr>
        <p:spPr>
          <a:xfrm>
            <a:off x="407368" y="6098767"/>
            <a:ext cx="6148136" cy="276999"/>
          </a:xfrm>
          <a:prstGeom prst="rect">
            <a:avLst/>
          </a:prstGeom>
          <a:noFill/>
        </p:spPr>
        <p:txBody>
          <a:bodyPr wrap="square">
            <a:spAutoFit/>
          </a:bodyPr>
          <a:lstStyle/>
          <a:p>
            <a:r>
              <a:rPr lang="zh-CN" altLang="en-US" sz="1200" dirty="0">
                <a:hlinkClick r:id="rId3"/>
              </a:rPr>
              <a:t>https://github.com/phuijse/courses_notebooks</a:t>
            </a:r>
            <a:endParaRPr lang="zh-CN" altLang="en-US" sz="1200" dirty="0"/>
          </a:p>
        </p:txBody>
      </p:sp>
      <p:pic>
        <p:nvPicPr>
          <p:cNvPr id="12" name="图片 11">
            <a:extLst>
              <a:ext uri="{FF2B5EF4-FFF2-40B4-BE49-F238E27FC236}">
                <a16:creationId xmlns:a16="http://schemas.microsoft.com/office/drawing/2014/main" id="{D2BF2740-5DBA-4256-AED8-72D3EFB49EB9}"/>
              </a:ext>
            </a:extLst>
          </p:cNvPr>
          <p:cNvPicPr>
            <a:picLocks noChangeAspect="1"/>
          </p:cNvPicPr>
          <p:nvPr/>
        </p:nvPicPr>
        <p:blipFill>
          <a:blip r:embed="rId4"/>
          <a:stretch>
            <a:fillRect/>
          </a:stretch>
        </p:blipFill>
        <p:spPr>
          <a:xfrm>
            <a:off x="2624792" y="3598287"/>
            <a:ext cx="3579220" cy="2536254"/>
          </a:xfrm>
          <a:prstGeom prst="rect">
            <a:avLst/>
          </a:prstGeom>
          <a:ln>
            <a:noFill/>
          </a:ln>
          <a:effectLst>
            <a:outerShdw blurRad="292100" dist="139700" dir="2700000" algn="tl" rotWithShape="0">
              <a:srgbClr val="333333">
                <a:alpha val="65000"/>
              </a:srgbClr>
            </a:outerShdw>
          </a:effectLst>
        </p:spPr>
      </p:pic>
      <p:grpSp>
        <p:nvGrpSpPr>
          <p:cNvPr id="11" name="组合 10">
            <a:extLst>
              <a:ext uri="{FF2B5EF4-FFF2-40B4-BE49-F238E27FC236}">
                <a16:creationId xmlns:a16="http://schemas.microsoft.com/office/drawing/2014/main" id="{869D59B3-7583-4ED2-ADAE-05DD3A091BE0}"/>
              </a:ext>
            </a:extLst>
          </p:cNvPr>
          <p:cNvGrpSpPr/>
          <p:nvPr/>
        </p:nvGrpSpPr>
        <p:grpSpPr>
          <a:xfrm>
            <a:off x="5779360" y="274638"/>
            <a:ext cx="5733066" cy="5443537"/>
            <a:chOff x="5779360" y="274638"/>
            <a:chExt cx="5733066" cy="5443537"/>
          </a:xfrm>
        </p:grpSpPr>
        <p:pic>
          <p:nvPicPr>
            <p:cNvPr id="8" name="图片 7">
              <a:extLst>
                <a:ext uri="{FF2B5EF4-FFF2-40B4-BE49-F238E27FC236}">
                  <a16:creationId xmlns:a16="http://schemas.microsoft.com/office/drawing/2014/main" id="{C8FC6787-FFAE-4136-AD53-B7BD3F643E4B}"/>
                </a:ext>
              </a:extLst>
            </p:cNvPr>
            <p:cNvPicPr>
              <a:picLocks noChangeAspect="1"/>
            </p:cNvPicPr>
            <p:nvPr/>
          </p:nvPicPr>
          <p:blipFill>
            <a:blip r:embed="rId5"/>
            <a:stretch>
              <a:fillRect/>
            </a:stretch>
          </p:blipFill>
          <p:spPr>
            <a:xfrm>
              <a:off x="5792142" y="277813"/>
              <a:ext cx="5720284" cy="5440362"/>
            </a:xfrm>
            <a:prstGeom prst="rect">
              <a:avLst/>
            </a:prstGeom>
            <a:ln>
              <a:noFill/>
            </a:ln>
            <a:effectLst>
              <a:outerShdw blurRad="292100" dist="139700" dir="2700000" algn="tl" rotWithShape="0">
                <a:srgbClr val="333333">
                  <a:alpha val="65000"/>
                </a:srgbClr>
              </a:outerShdw>
            </a:effectLst>
          </p:spPr>
        </p:pic>
        <p:sp>
          <p:nvSpPr>
            <p:cNvPr id="9" name="矩形 8">
              <a:extLst>
                <a:ext uri="{FF2B5EF4-FFF2-40B4-BE49-F238E27FC236}">
                  <a16:creationId xmlns:a16="http://schemas.microsoft.com/office/drawing/2014/main" id="{CF915725-098A-4635-9B66-3AFD2B3678DB}"/>
                </a:ext>
              </a:extLst>
            </p:cNvPr>
            <p:cNvSpPr/>
            <p:nvPr/>
          </p:nvSpPr>
          <p:spPr>
            <a:xfrm>
              <a:off x="5779360" y="274638"/>
              <a:ext cx="5112568" cy="3460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图片 6">
            <a:extLst>
              <a:ext uri="{FF2B5EF4-FFF2-40B4-BE49-F238E27FC236}">
                <a16:creationId xmlns:a16="http://schemas.microsoft.com/office/drawing/2014/main" id="{075C9010-C624-4AC1-99E8-B40BBBD3F0B2}"/>
              </a:ext>
            </a:extLst>
          </p:cNvPr>
          <p:cNvPicPr>
            <a:picLocks noChangeAspect="1"/>
          </p:cNvPicPr>
          <p:nvPr/>
        </p:nvPicPr>
        <p:blipFill>
          <a:blip r:embed="rId6"/>
          <a:stretch>
            <a:fillRect/>
          </a:stretch>
        </p:blipFill>
        <p:spPr>
          <a:xfrm>
            <a:off x="7752184" y="3140968"/>
            <a:ext cx="4325837" cy="3356992"/>
          </a:xfrm>
          <a:prstGeom prst="rect">
            <a:avLst/>
          </a:prstGeom>
          <a:ln>
            <a:noFill/>
          </a:ln>
          <a:effectLst>
            <a:outerShdw blurRad="292100" dist="139700" dir="2700000" algn="tl" rotWithShape="0">
              <a:srgbClr val="333333">
                <a:alpha val="65000"/>
              </a:srgbClr>
            </a:outerShdw>
          </a:effectLst>
        </p:spPr>
      </p:pic>
      <p:sp>
        <p:nvSpPr>
          <p:cNvPr id="13" name="页脚占位符 12">
            <a:extLst>
              <a:ext uri="{FF2B5EF4-FFF2-40B4-BE49-F238E27FC236}">
                <a16:creationId xmlns:a16="http://schemas.microsoft.com/office/drawing/2014/main" id="{54192A6E-1318-49E7-A26D-CD3EF465A8C7}"/>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12250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89C7AA-DC65-42F1-9C04-AD070691C071}"/>
              </a:ext>
            </a:extLst>
          </p:cNvPr>
          <p:cNvSpPr>
            <a:spLocks noGrp="1"/>
          </p:cNvSpPr>
          <p:nvPr>
            <p:ph type="title"/>
          </p:nvPr>
        </p:nvSpPr>
        <p:spPr/>
        <p:txBody>
          <a:bodyPr/>
          <a:lstStyle/>
          <a:p>
            <a:r>
              <a:rPr lang="en-US" altLang="zh-CN" dirty="0"/>
              <a:t>XXX Canary Islands Winter School of Astrophysics</a:t>
            </a:r>
            <a:endParaRPr lang="zh-CN" altLang="en-US" dirty="0"/>
          </a:p>
        </p:txBody>
      </p:sp>
      <p:sp>
        <p:nvSpPr>
          <p:cNvPr id="3" name="内容占位符 2">
            <a:extLst>
              <a:ext uri="{FF2B5EF4-FFF2-40B4-BE49-F238E27FC236}">
                <a16:creationId xmlns:a16="http://schemas.microsoft.com/office/drawing/2014/main" id="{6C0EE7EF-1753-4670-9181-28E84FEDAB94}"/>
              </a:ext>
            </a:extLst>
          </p:cNvPr>
          <p:cNvSpPr>
            <a:spLocks noGrp="1"/>
          </p:cNvSpPr>
          <p:nvPr>
            <p:ph idx="1"/>
          </p:nvPr>
        </p:nvSpPr>
        <p:spPr>
          <a:xfrm>
            <a:off x="695400" y="2204864"/>
            <a:ext cx="3860800" cy="3654510"/>
          </a:xfrm>
        </p:spPr>
        <p:txBody>
          <a:bodyPr/>
          <a:lstStyle/>
          <a:p>
            <a:pPr marL="0" indent="0">
              <a:buNone/>
            </a:pPr>
            <a:r>
              <a:rPr lang="en-US" altLang="zh-CN" sz="1400" dirty="0"/>
              <a:t>The primary aim of this XXX Winter School is to educate the next generation of astronomers in analysis techniques that can be used to digest the gigantic amounts of data that will be produced by the next generation of telescopes and surveys. </a:t>
            </a:r>
          </a:p>
          <a:p>
            <a:pPr marL="0" indent="0">
              <a:buNone/>
            </a:pPr>
            <a:endParaRPr lang="en-US" altLang="zh-CN" sz="1400" dirty="0"/>
          </a:p>
          <a:p>
            <a:pPr marL="0" indent="0">
              <a:buNone/>
            </a:pPr>
            <a:r>
              <a:rPr lang="en-US" altLang="zh-CN" sz="1800" dirty="0"/>
              <a:t>The eBook contains a summary with the contents given by each one of the lectures (named as </a:t>
            </a:r>
            <a:r>
              <a:rPr lang="en-US" altLang="zh-CN" sz="1800" b="1" i="1" dirty="0"/>
              <a:t>Lectures notes</a:t>
            </a:r>
            <a:r>
              <a:rPr lang="en-US" altLang="zh-CN" sz="1800" dirty="0"/>
              <a:t>), followed by the recorded talks (</a:t>
            </a:r>
            <a:r>
              <a:rPr lang="en-US" altLang="zh-CN" sz="1800" b="1" i="1" dirty="0"/>
              <a:t>Lecture #</a:t>
            </a:r>
            <a:r>
              <a:rPr lang="en-US" altLang="zh-CN" sz="1800" b="1" dirty="0"/>
              <a:t>)</a:t>
            </a:r>
            <a:r>
              <a:rPr lang="en-US" altLang="zh-CN" sz="1800" dirty="0"/>
              <a:t> and the slides used for them (</a:t>
            </a:r>
            <a:r>
              <a:rPr lang="en-US" altLang="zh-CN" sz="1800" b="1" i="1" dirty="0"/>
              <a:t>Lecture slides</a:t>
            </a:r>
            <a:r>
              <a:rPr lang="en-US" altLang="zh-CN" sz="1800" i="1" dirty="0"/>
              <a:t>)</a:t>
            </a:r>
            <a:r>
              <a:rPr lang="en-US" altLang="zh-CN" sz="1800" dirty="0"/>
              <a:t>. References, tutorials, and suggestions for additional reading are also included. </a:t>
            </a:r>
            <a:endParaRPr lang="zh-CN" altLang="en-US" sz="1800" dirty="0"/>
          </a:p>
        </p:txBody>
      </p:sp>
      <p:pic>
        <p:nvPicPr>
          <p:cNvPr id="6" name="图片 5">
            <a:extLst>
              <a:ext uri="{FF2B5EF4-FFF2-40B4-BE49-F238E27FC236}">
                <a16:creationId xmlns:a16="http://schemas.microsoft.com/office/drawing/2014/main" id="{37B4DD3F-2DB1-440B-B006-290474A72061}"/>
              </a:ext>
            </a:extLst>
          </p:cNvPr>
          <p:cNvPicPr>
            <a:picLocks noChangeAspect="1"/>
          </p:cNvPicPr>
          <p:nvPr/>
        </p:nvPicPr>
        <p:blipFill>
          <a:blip r:embed="rId2"/>
          <a:stretch>
            <a:fillRect/>
          </a:stretch>
        </p:blipFill>
        <p:spPr>
          <a:xfrm>
            <a:off x="0" y="-74147"/>
            <a:ext cx="12192000" cy="1846963"/>
          </a:xfrm>
          <a:prstGeom prst="rect">
            <a:avLst/>
          </a:prstGeom>
        </p:spPr>
      </p:pic>
      <p:pic>
        <p:nvPicPr>
          <p:cNvPr id="8" name="图片 7">
            <a:extLst>
              <a:ext uri="{FF2B5EF4-FFF2-40B4-BE49-F238E27FC236}">
                <a16:creationId xmlns:a16="http://schemas.microsoft.com/office/drawing/2014/main" id="{A10B7C4E-4524-4AC3-8331-FAFC63FC654B}"/>
              </a:ext>
            </a:extLst>
          </p:cNvPr>
          <p:cNvPicPr>
            <a:picLocks noChangeAspect="1"/>
          </p:cNvPicPr>
          <p:nvPr/>
        </p:nvPicPr>
        <p:blipFill>
          <a:blip r:embed="rId3"/>
          <a:stretch>
            <a:fillRect/>
          </a:stretch>
        </p:blipFill>
        <p:spPr>
          <a:xfrm>
            <a:off x="4511824" y="1628800"/>
            <a:ext cx="3960440" cy="3694440"/>
          </a:xfrm>
          <a:prstGeom prst="rect">
            <a:avLst/>
          </a:prstGeom>
          <a:ln>
            <a:noFill/>
          </a:ln>
          <a:effectLst>
            <a:outerShdw blurRad="292100" dist="139700" dir="2700000" algn="tl" rotWithShape="0">
              <a:srgbClr val="333333">
                <a:alpha val="65000"/>
              </a:srgbClr>
            </a:outerShdw>
          </a:effectLst>
        </p:spPr>
      </p:pic>
      <p:pic>
        <p:nvPicPr>
          <p:cNvPr id="10" name="图片 9">
            <a:extLst>
              <a:ext uri="{FF2B5EF4-FFF2-40B4-BE49-F238E27FC236}">
                <a16:creationId xmlns:a16="http://schemas.microsoft.com/office/drawing/2014/main" id="{DB5B8DF1-AAE1-4C01-BD2D-9513225DBC4D}"/>
              </a:ext>
            </a:extLst>
          </p:cNvPr>
          <p:cNvPicPr>
            <a:picLocks noChangeAspect="1"/>
          </p:cNvPicPr>
          <p:nvPr/>
        </p:nvPicPr>
        <p:blipFill>
          <a:blip r:embed="rId4"/>
          <a:stretch>
            <a:fillRect/>
          </a:stretch>
        </p:blipFill>
        <p:spPr>
          <a:xfrm>
            <a:off x="7896200" y="4173225"/>
            <a:ext cx="3242540" cy="2410137"/>
          </a:xfrm>
          <a:prstGeom prst="rect">
            <a:avLst/>
          </a:prstGeom>
          <a:ln>
            <a:noFill/>
          </a:ln>
          <a:effectLst>
            <a:outerShdw blurRad="292100" dist="139700" dir="2700000" algn="tl" rotWithShape="0">
              <a:srgbClr val="333333">
                <a:alpha val="65000"/>
              </a:srgbClr>
            </a:outerShdw>
          </a:effectLst>
        </p:spPr>
      </p:pic>
      <p:pic>
        <p:nvPicPr>
          <p:cNvPr id="12" name="图片 11">
            <a:extLst>
              <a:ext uri="{FF2B5EF4-FFF2-40B4-BE49-F238E27FC236}">
                <a16:creationId xmlns:a16="http://schemas.microsoft.com/office/drawing/2014/main" id="{58AE91E3-9A2F-4D98-A1D0-0E228EABBEDC}"/>
              </a:ext>
            </a:extLst>
          </p:cNvPr>
          <p:cNvPicPr>
            <a:picLocks noChangeAspect="1"/>
          </p:cNvPicPr>
          <p:nvPr/>
        </p:nvPicPr>
        <p:blipFill>
          <a:blip r:embed="rId5"/>
          <a:stretch>
            <a:fillRect/>
          </a:stretch>
        </p:blipFill>
        <p:spPr>
          <a:xfrm>
            <a:off x="8904312" y="1484784"/>
            <a:ext cx="3081809" cy="2711327"/>
          </a:xfrm>
          <a:prstGeom prst="rect">
            <a:avLst/>
          </a:prstGeom>
          <a:ln>
            <a:noFill/>
          </a:ln>
          <a:effectLst>
            <a:outerShdw blurRad="292100" dist="139700" dir="2700000" algn="tl" rotWithShape="0">
              <a:srgbClr val="333333">
                <a:alpha val="65000"/>
              </a:srgbClr>
            </a:outerShdw>
          </a:effectLst>
        </p:spPr>
      </p:pic>
      <p:sp>
        <p:nvSpPr>
          <p:cNvPr id="14" name="文本框 13">
            <a:extLst>
              <a:ext uri="{FF2B5EF4-FFF2-40B4-BE49-F238E27FC236}">
                <a16:creationId xmlns:a16="http://schemas.microsoft.com/office/drawing/2014/main" id="{327434EA-E22A-4E72-8A95-E86D51394F38}"/>
              </a:ext>
            </a:extLst>
          </p:cNvPr>
          <p:cNvSpPr txBox="1"/>
          <p:nvPr/>
        </p:nvSpPr>
        <p:spPr>
          <a:xfrm>
            <a:off x="697980" y="5953974"/>
            <a:ext cx="5040560" cy="307777"/>
          </a:xfrm>
          <a:prstGeom prst="rect">
            <a:avLst/>
          </a:prstGeom>
          <a:noFill/>
        </p:spPr>
        <p:txBody>
          <a:bodyPr wrap="square">
            <a:spAutoFit/>
          </a:bodyPr>
          <a:lstStyle/>
          <a:p>
            <a:pPr marL="0" indent="0">
              <a:buNone/>
            </a:pPr>
            <a:r>
              <a:rPr lang="en-US" altLang="zh-CN" sz="1400" dirty="0">
                <a:latin typeface="+mn-lt"/>
                <a:hlinkClick r:id="rId6"/>
              </a:rPr>
              <a:t>http://research.iac.es/winterschool/2018/pages/book-ws2018.php</a:t>
            </a:r>
            <a:endParaRPr lang="en-US" altLang="zh-CN" sz="1400" dirty="0">
              <a:latin typeface="+mn-lt"/>
            </a:endParaRPr>
          </a:p>
        </p:txBody>
      </p:sp>
      <p:sp>
        <p:nvSpPr>
          <p:cNvPr id="15" name="页脚占位符 14">
            <a:extLst>
              <a:ext uri="{FF2B5EF4-FFF2-40B4-BE49-F238E27FC236}">
                <a16:creationId xmlns:a16="http://schemas.microsoft.com/office/drawing/2014/main" id="{9BCB0B64-F4CC-4AE8-9C49-E46BB67CDC1E}"/>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2643481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601D99FA-B347-47B3-B537-699A591F8F23}"/>
              </a:ext>
            </a:extLst>
          </p:cNvPr>
          <p:cNvSpPr>
            <a:spLocks noGrp="1"/>
          </p:cNvSpPr>
          <p:nvPr>
            <p:ph type="ctrTitle"/>
          </p:nvPr>
        </p:nvSpPr>
        <p:spPr>
          <a:xfrm>
            <a:off x="0" y="1484784"/>
            <a:ext cx="12192000" cy="1470025"/>
          </a:xfrm>
        </p:spPr>
        <p:txBody>
          <a:bodyPr/>
          <a:lstStyle/>
          <a:p>
            <a:r>
              <a:rPr lang="en-US" altLang="zh-CN" dirty="0"/>
              <a:t>A brief summary before </a:t>
            </a:r>
            <a:r>
              <a:rPr lang="en-US" altLang="zh-CN" dirty="0">
                <a:solidFill>
                  <a:srgbClr val="FFFF00"/>
                </a:solidFill>
              </a:rPr>
              <a:t>the Special Epilogue</a:t>
            </a:r>
            <a:endParaRPr lang="zh-CN" altLang="en-US" dirty="0">
              <a:solidFill>
                <a:srgbClr val="FFFF00"/>
              </a:solidFill>
            </a:endParaRPr>
          </a:p>
        </p:txBody>
      </p:sp>
      <p:sp>
        <p:nvSpPr>
          <p:cNvPr id="3" name="内容占位符 2">
            <a:extLst>
              <a:ext uri="{FF2B5EF4-FFF2-40B4-BE49-F238E27FC236}">
                <a16:creationId xmlns:a16="http://schemas.microsoft.com/office/drawing/2014/main" id="{759DF965-92B1-4E53-AB79-1B834E993312}"/>
              </a:ext>
            </a:extLst>
          </p:cNvPr>
          <p:cNvSpPr txBox="1">
            <a:spLocks/>
          </p:cNvSpPr>
          <p:nvPr/>
        </p:nvSpPr>
        <p:spPr bwMode="auto">
          <a:xfrm>
            <a:off x="2747628" y="3284984"/>
            <a:ext cx="6696744" cy="308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mj-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ü"/>
            </a:pPr>
            <a:r>
              <a:rPr lang="en-US" altLang="zh-CN" sz="2800" dirty="0">
                <a:solidFill>
                  <a:schemeClr val="tx1"/>
                </a:solidFill>
              </a:rPr>
              <a:t>Virtual Observatory (VO) and IVOA</a:t>
            </a:r>
          </a:p>
          <a:p>
            <a:pPr marL="457200" indent="-457200" algn="l">
              <a:buFont typeface="Wingdings" panose="05000000000000000000" pitchFamily="2" charset="2"/>
              <a:buChar char="ü"/>
            </a:pPr>
            <a:r>
              <a:rPr lang="en-US" altLang="zh-CN" sz="2800" dirty="0">
                <a:solidFill>
                  <a:schemeClr val="tx1"/>
                </a:solidFill>
              </a:rPr>
              <a:t>Resources for VO</a:t>
            </a:r>
          </a:p>
          <a:p>
            <a:pPr marL="914400" lvl="1" indent="-457200" algn="l">
              <a:buFont typeface="Wingdings" panose="05000000000000000000" pitchFamily="2" charset="2"/>
              <a:buChar char="ü"/>
            </a:pPr>
            <a:r>
              <a:rPr lang="en-US" altLang="zh-CN" sz="2400" dirty="0">
                <a:solidFill>
                  <a:schemeClr val="tx1"/>
                </a:solidFill>
              </a:rPr>
              <a:t>IVOA website and wiki pages</a:t>
            </a:r>
          </a:p>
          <a:p>
            <a:pPr marL="914400" lvl="1" indent="-457200" algn="l">
              <a:buFont typeface="Wingdings" panose="05000000000000000000" pitchFamily="2" charset="2"/>
              <a:buChar char="ü"/>
            </a:pPr>
            <a:r>
              <a:rPr lang="en-US" altLang="zh-CN" sz="2400" dirty="0">
                <a:solidFill>
                  <a:schemeClr val="tx1"/>
                </a:solidFill>
              </a:rPr>
              <a:t>Curriculums and Tutorials</a:t>
            </a:r>
          </a:p>
          <a:p>
            <a:pPr marL="914400" lvl="1" indent="-457200" algn="l">
              <a:buFont typeface="Wingdings" panose="05000000000000000000" pitchFamily="2" charset="2"/>
              <a:buChar char="ü"/>
            </a:pPr>
            <a:r>
              <a:rPr lang="en-US" altLang="zh-CN" sz="2400" dirty="0">
                <a:solidFill>
                  <a:schemeClr val="tx1"/>
                </a:solidFill>
              </a:rPr>
              <a:t>Schools, Meetings and Workshops</a:t>
            </a:r>
          </a:p>
          <a:p>
            <a:pPr marL="457200" indent="-457200" algn="l">
              <a:buFont typeface="Wingdings" panose="05000000000000000000" pitchFamily="2" charset="2"/>
              <a:buChar char="ü"/>
            </a:pPr>
            <a:r>
              <a:rPr lang="en-US" altLang="zh-CN" sz="2800" dirty="0">
                <a:solidFill>
                  <a:schemeClr val="tx1"/>
                </a:solidFill>
              </a:rPr>
              <a:t>Resources for </a:t>
            </a:r>
            <a:r>
              <a:rPr lang="en-US" altLang="zh-CN" sz="2800" dirty="0" err="1">
                <a:solidFill>
                  <a:schemeClr val="tx1"/>
                </a:solidFill>
              </a:rPr>
              <a:t>Astroinformatics</a:t>
            </a:r>
            <a:endParaRPr lang="zh-CN" altLang="en-US" sz="2800" dirty="0">
              <a:solidFill>
                <a:schemeClr val="tx1"/>
              </a:solidFill>
            </a:endParaRPr>
          </a:p>
        </p:txBody>
      </p:sp>
    </p:spTree>
    <p:extLst>
      <p:ext uri="{BB962C8B-B14F-4D97-AF65-F5344CB8AC3E}">
        <p14:creationId xmlns:p14="http://schemas.microsoft.com/office/powerpoint/2010/main" val="33492170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2676AB-51EE-4FE8-B39D-4571D61601A3}"/>
              </a:ext>
            </a:extLst>
          </p:cNvPr>
          <p:cNvSpPr>
            <a:spLocks noGrp="1"/>
          </p:cNvSpPr>
          <p:nvPr>
            <p:ph type="title"/>
          </p:nvPr>
        </p:nvSpPr>
        <p:spPr/>
        <p:txBody>
          <a:bodyPr/>
          <a:lstStyle/>
          <a:p>
            <a:r>
              <a:rPr lang="en-US" altLang="zh-CN" dirty="0"/>
              <a:t>Collaboration between IVOA and IAU OAD</a:t>
            </a:r>
            <a:endParaRPr lang="zh-CN" altLang="en-US" dirty="0"/>
          </a:p>
        </p:txBody>
      </p:sp>
      <p:sp>
        <p:nvSpPr>
          <p:cNvPr id="3" name="内容占位符 2">
            <a:extLst>
              <a:ext uri="{FF2B5EF4-FFF2-40B4-BE49-F238E27FC236}">
                <a16:creationId xmlns:a16="http://schemas.microsoft.com/office/drawing/2014/main" id="{88E94AA6-EB0F-48A2-9188-644977E2305A}"/>
              </a:ext>
            </a:extLst>
          </p:cNvPr>
          <p:cNvSpPr>
            <a:spLocks noGrp="1"/>
          </p:cNvSpPr>
          <p:nvPr>
            <p:ph idx="1"/>
          </p:nvPr>
        </p:nvSpPr>
        <p:spPr/>
        <p:txBody>
          <a:bodyPr/>
          <a:lstStyle/>
          <a:p>
            <a:r>
              <a:rPr lang="en-US" altLang="zh-CN" sz="2000" dirty="0"/>
              <a:t>Both the OAD and IVOA have ongoing projects of astronomical education and public outreach and realize that astronomical data and technology have the potential to be applied in various fields to benefit society.</a:t>
            </a:r>
          </a:p>
          <a:p>
            <a:r>
              <a:rPr lang="en-US" altLang="zh-CN" sz="2000" dirty="0"/>
              <a:t>Purpose of the collaboration</a:t>
            </a:r>
          </a:p>
          <a:p>
            <a:pPr lvl="1"/>
            <a:r>
              <a:rPr lang="en-US" altLang="zh-CN" sz="1800" dirty="0"/>
              <a:t>Both the OAD and IVOA are motivated to use astronomical data for education, development and public outreach. </a:t>
            </a:r>
            <a:r>
              <a:rPr lang="en-US" altLang="zh-CN" sz="1800" b="1" i="1" dirty="0"/>
              <a:t>The purpose of this collaboration is to bring together the complementary resources and expertise of IVOA and of the OAD to advance the application of astronomical data and technology use in different areas of society. </a:t>
            </a:r>
          </a:p>
          <a:p>
            <a:r>
              <a:rPr lang="en-US" altLang="zh-CN" sz="2000" dirty="0"/>
              <a:t>Initial pilot activities</a:t>
            </a:r>
          </a:p>
          <a:p>
            <a:pPr marL="800100" lvl="1" indent="-342900">
              <a:buFont typeface="+mj-lt"/>
              <a:buAutoNum type="arabicPeriod"/>
            </a:pPr>
            <a:r>
              <a:rPr lang="en-US" altLang="zh-CN" sz="1800" b="1" i="1" dirty="0"/>
              <a:t>The development of a blended-learning Masters course in Astrophysics </a:t>
            </a:r>
            <a:r>
              <a:rPr lang="en-US" altLang="zh-CN" sz="1800" dirty="0"/>
              <a:t>for universities based in Southern Africa. This pilot initiative could later be expanded to other regions. </a:t>
            </a:r>
          </a:p>
          <a:p>
            <a:pPr marL="800100" lvl="1" indent="-342900">
              <a:buFont typeface="+mj-lt"/>
              <a:buAutoNum type="arabicPeriod"/>
            </a:pPr>
            <a:r>
              <a:rPr lang="en-US" altLang="zh-CN" sz="1800" b="1" i="1" dirty="0"/>
              <a:t>Astronomy for development and education activities</a:t>
            </a:r>
            <a:r>
              <a:rPr lang="en-US" altLang="zh-CN" sz="1800" dirty="0"/>
              <a:t>, for example the </a:t>
            </a:r>
            <a:r>
              <a:rPr lang="en-US" altLang="zh-CN" sz="1800" dirty="0" err="1"/>
              <a:t>Shristi</a:t>
            </a:r>
            <a:r>
              <a:rPr lang="en-US" altLang="zh-CN" sz="1800" dirty="0"/>
              <a:t> Astronomy Project , run virtually from India, which trains students on using archival astronomy data for discoveries.</a:t>
            </a:r>
          </a:p>
          <a:p>
            <a:pPr marL="800100" lvl="1" indent="-342900">
              <a:buFont typeface="+mj-lt"/>
              <a:buAutoNum type="arabicPeriod"/>
            </a:pPr>
            <a:r>
              <a:rPr lang="en-US" altLang="zh-CN" sz="1800" b="1" i="1" dirty="0"/>
              <a:t>Data driven citizen science projects</a:t>
            </a:r>
            <a:r>
              <a:rPr lang="en-US" altLang="zh-CN" sz="1800" dirty="0"/>
              <a:t>, for example </a:t>
            </a:r>
            <a:r>
              <a:rPr lang="en-US" altLang="zh-CN" sz="1800" dirty="0">
                <a:solidFill>
                  <a:srgbClr val="0000FF"/>
                </a:solidFill>
              </a:rPr>
              <a:t>Worldwide Telescope (WWT) guided tour contest</a:t>
            </a:r>
            <a:r>
              <a:rPr lang="en-US" altLang="zh-CN" sz="1800" dirty="0"/>
              <a:t>.</a:t>
            </a:r>
          </a:p>
          <a:p>
            <a:endParaRPr lang="zh-CN" altLang="en-US" sz="2000" dirty="0"/>
          </a:p>
        </p:txBody>
      </p:sp>
      <p:sp>
        <p:nvSpPr>
          <p:cNvPr id="5" name="页脚占位符 4">
            <a:extLst>
              <a:ext uri="{FF2B5EF4-FFF2-40B4-BE49-F238E27FC236}">
                <a16:creationId xmlns:a16="http://schemas.microsoft.com/office/drawing/2014/main" id="{5EF588AF-5211-4890-B0B7-428B4469BCF6}"/>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2360608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Astronomy: a Data-driven Science</a:t>
            </a:r>
            <a:endParaRPr lang="zh-CN" altLang="en-US" dirty="0"/>
          </a:p>
        </p:txBody>
      </p:sp>
      <p:sp>
        <p:nvSpPr>
          <p:cNvPr id="6" name="内容占位符 5"/>
          <p:cNvSpPr>
            <a:spLocks noGrp="1"/>
          </p:cNvSpPr>
          <p:nvPr>
            <p:ph idx="1"/>
          </p:nvPr>
        </p:nvSpPr>
        <p:spPr>
          <a:xfrm>
            <a:off x="623391" y="1628800"/>
            <a:ext cx="6298071" cy="4525963"/>
          </a:xfrm>
        </p:spPr>
        <p:txBody>
          <a:bodyPr/>
          <a:lstStyle/>
          <a:p>
            <a:r>
              <a:rPr lang="en-US" altLang="zh-CN" sz="2000" dirty="0"/>
              <a:t>TBs era</a:t>
            </a:r>
          </a:p>
          <a:p>
            <a:pPr lvl="1"/>
            <a:r>
              <a:rPr lang="en-US" altLang="zh-CN" sz="1800" dirty="0"/>
              <a:t>2dFGRS</a:t>
            </a:r>
          </a:p>
          <a:p>
            <a:pPr lvl="1"/>
            <a:r>
              <a:rPr lang="en-US" altLang="zh-CN" sz="1800" dirty="0"/>
              <a:t>SDSS</a:t>
            </a:r>
          </a:p>
          <a:p>
            <a:pPr lvl="1"/>
            <a:r>
              <a:rPr lang="en-US" altLang="zh-CN" sz="1800" dirty="0"/>
              <a:t>LAMOST</a:t>
            </a:r>
          </a:p>
          <a:p>
            <a:pPr lvl="1"/>
            <a:r>
              <a:rPr lang="en-US" altLang="zh-CN" sz="1800" dirty="0"/>
              <a:t>Gaia</a:t>
            </a:r>
          </a:p>
          <a:p>
            <a:r>
              <a:rPr lang="en-US" altLang="zh-CN" sz="2000" dirty="0"/>
              <a:t>PBs to EBs era</a:t>
            </a:r>
          </a:p>
          <a:p>
            <a:pPr lvl="1"/>
            <a:r>
              <a:rPr lang="en-US" altLang="zh-CN" sz="1800" dirty="0"/>
              <a:t>FAST/FASTA</a:t>
            </a:r>
            <a:endParaRPr lang="en-US" altLang="zh-CN" sz="1400" dirty="0"/>
          </a:p>
          <a:p>
            <a:pPr lvl="1"/>
            <a:r>
              <a:rPr lang="en-US" altLang="zh-CN" sz="1800" dirty="0"/>
              <a:t>SKA</a:t>
            </a:r>
          </a:p>
          <a:p>
            <a:pPr lvl="1"/>
            <a:r>
              <a:rPr lang="en-US" altLang="zh-CN" sz="1800" dirty="0"/>
              <a:t>Vera Rubin Observatory LSST</a:t>
            </a:r>
          </a:p>
          <a:p>
            <a:pPr lvl="1"/>
            <a:r>
              <a:rPr lang="en-US" altLang="zh-CN" sz="1800" dirty="0"/>
              <a:t>Euclid</a:t>
            </a:r>
          </a:p>
          <a:p>
            <a:pPr lvl="1"/>
            <a:r>
              <a:rPr lang="en-US" altLang="zh-CN" sz="1800" dirty="0"/>
              <a:t>…</a:t>
            </a:r>
          </a:p>
          <a:p>
            <a:r>
              <a:rPr lang="en-US" altLang="zh-CN" sz="2000" dirty="0"/>
              <a:t>Astronomy is entering an era of big data where the </a:t>
            </a:r>
            <a:r>
              <a:rPr lang="en-US" altLang="zh-CN" sz="2000" dirty="0">
                <a:solidFill>
                  <a:srgbClr val="C00000"/>
                </a:solidFill>
              </a:rPr>
              <a:t>data sets are too large to download </a:t>
            </a:r>
            <a:r>
              <a:rPr lang="en-US" altLang="zh-CN" sz="2000" dirty="0"/>
              <a:t>and analyze using users’ own facilities.</a:t>
            </a:r>
            <a:endParaRPr lang="zh-CN" altLang="en-US" sz="2000" dirty="0"/>
          </a:p>
        </p:txBody>
      </p:sp>
      <p:pic>
        <p:nvPicPr>
          <p:cNvPr id="4" name="Picture 4">
            <a:hlinkClick r:id="rId2" action="ppaction://hlinkfile"/>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5958" y="3562802"/>
            <a:ext cx="2539673" cy="1428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9852873" y="3408060"/>
            <a:ext cx="2096384" cy="157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descr="081016_lamost_09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04112" y="1755432"/>
            <a:ext cx="2149273" cy="14336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1" name="图片 10">
            <a:hlinkClick r:id="rId6" action="ppaction://hlinkfile"/>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99447" y="3562802"/>
            <a:ext cx="1904665" cy="1428499"/>
          </a:xfrm>
          <a:prstGeom prst="rect">
            <a:avLst/>
          </a:prstGeom>
          <a:noFill/>
          <a:ln>
            <a:noFill/>
          </a:ln>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0706" y="1750577"/>
            <a:ext cx="1788741" cy="1438474"/>
          </a:xfrm>
          <a:prstGeom prst="rect">
            <a:avLst/>
          </a:prstGeom>
        </p:spPr>
      </p:pic>
      <p:pic>
        <p:nvPicPr>
          <p:cNvPr id="13" name="图片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52686" y="1750577"/>
            <a:ext cx="1604246" cy="1438474"/>
          </a:xfrm>
          <a:prstGeom prst="rect">
            <a:avLst/>
          </a:prstGeom>
        </p:spPr>
      </p:pic>
      <p:pic>
        <p:nvPicPr>
          <p:cNvPr id="14" name="图片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436034" y="1750578"/>
            <a:ext cx="1837572" cy="1438474"/>
          </a:xfrm>
          <a:prstGeom prst="rect">
            <a:avLst/>
          </a:prstGeom>
        </p:spPr>
      </p:pic>
      <p:grpSp>
        <p:nvGrpSpPr>
          <p:cNvPr id="17" name="组合 16"/>
          <p:cNvGrpSpPr/>
          <p:nvPr/>
        </p:nvGrpSpPr>
        <p:grpSpPr>
          <a:xfrm>
            <a:off x="8565794" y="5179473"/>
            <a:ext cx="2830827" cy="1453006"/>
            <a:chOff x="9236760" y="5072338"/>
            <a:chExt cx="2830827" cy="1453006"/>
          </a:xfrm>
        </p:grpSpPr>
        <p:pic>
          <p:nvPicPr>
            <p:cNvPr id="15" name="图片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53048" y="5072338"/>
              <a:ext cx="2814539" cy="1453006"/>
            </a:xfrm>
            <a:prstGeom prst="rect">
              <a:avLst/>
            </a:prstGeom>
          </p:spPr>
        </p:pic>
        <p:pic>
          <p:nvPicPr>
            <p:cNvPr id="16" name="图片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36760" y="5519425"/>
              <a:ext cx="1436675" cy="980652"/>
            </a:xfrm>
            <a:prstGeom prst="rect">
              <a:avLst/>
            </a:prstGeom>
            <a:ln>
              <a:noFill/>
            </a:ln>
            <a:effectLst>
              <a:softEdge rad="112500"/>
            </a:effectLst>
          </p:spPr>
        </p:pic>
      </p:grpSp>
      <p:pic>
        <p:nvPicPr>
          <p:cNvPr id="19" name="图片 18"/>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1706" y="5190426"/>
            <a:ext cx="2926080" cy="1203960"/>
          </a:xfrm>
          <a:prstGeom prst="rect">
            <a:avLst/>
          </a:prstGeom>
        </p:spPr>
      </p:pic>
      <p:sp>
        <p:nvSpPr>
          <p:cNvPr id="7" name="页脚占位符 6">
            <a:extLst>
              <a:ext uri="{FF2B5EF4-FFF2-40B4-BE49-F238E27FC236}">
                <a16:creationId xmlns:a16="http://schemas.microsoft.com/office/drawing/2014/main" id="{6CD24BCD-F0BC-4036-A562-6C72F6FF9733}"/>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1398214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695DCB5-B17C-4EC5-BB72-83A8D8E11E6A}"/>
              </a:ext>
            </a:extLst>
          </p:cNvPr>
          <p:cNvPicPr>
            <a:picLocks noChangeAspect="1"/>
          </p:cNvPicPr>
          <p:nvPr/>
        </p:nvPicPr>
        <p:blipFill>
          <a:blip r:embed="rId2"/>
          <a:stretch>
            <a:fillRect/>
          </a:stretch>
        </p:blipFill>
        <p:spPr>
          <a:xfrm>
            <a:off x="6438414" y="4694032"/>
            <a:ext cx="5177297" cy="1759304"/>
          </a:xfrm>
          <a:prstGeom prst="rect">
            <a:avLst/>
          </a:prstGeom>
        </p:spPr>
      </p:pic>
      <p:sp>
        <p:nvSpPr>
          <p:cNvPr id="2" name="标题 1">
            <a:extLst>
              <a:ext uri="{FF2B5EF4-FFF2-40B4-BE49-F238E27FC236}">
                <a16:creationId xmlns:a16="http://schemas.microsoft.com/office/drawing/2014/main" id="{405C4B2A-890F-42CA-BFDA-8EE5BF6049B1}"/>
              </a:ext>
            </a:extLst>
          </p:cNvPr>
          <p:cNvSpPr>
            <a:spLocks noGrp="1"/>
          </p:cNvSpPr>
          <p:nvPr>
            <p:ph type="title"/>
          </p:nvPr>
        </p:nvSpPr>
        <p:spPr/>
        <p:txBody>
          <a:bodyPr/>
          <a:lstStyle/>
          <a:p>
            <a:r>
              <a:rPr lang="en-US" altLang="zh-CN" dirty="0"/>
              <a:t>Worldwide Telescope Tour Contest</a:t>
            </a:r>
            <a:endParaRPr lang="zh-CN" altLang="en-US" dirty="0"/>
          </a:p>
        </p:txBody>
      </p:sp>
      <p:sp>
        <p:nvSpPr>
          <p:cNvPr id="5" name="内容占位符 4">
            <a:extLst>
              <a:ext uri="{FF2B5EF4-FFF2-40B4-BE49-F238E27FC236}">
                <a16:creationId xmlns:a16="http://schemas.microsoft.com/office/drawing/2014/main" id="{0E120832-2D11-4174-A837-75DCC5B2AA07}"/>
              </a:ext>
            </a:extLst>
          </p:cNvPr>
          <p:cNvSpPr>
            <a:spLocks noGrp="1"/>
          </p:cNvSpPr>
          <p:nvPr>
            <p:ph sz="half" idx="1"/>
          </p:nvPr>
        </p:nvSpPr>
        <p:spPr/>
        <p:txBody>
          <a:bodyPr/>
          <a:lstStyle/>
          <a:p>
            <a:pPr marL="0" indent="0" algn="l">
              <a:buNone/>
            </a:pPr>
            <a:r>
              <a:rPr lang="en-US" altLang="zh-CN" sz="2400" b="0" i="0" u="none" strike="noStrike" baseline="0" dirty="0">
                <a:solidFill>
                  <a:srgbClr val="222222"/>
                </a:solidFill>
                <a:latin typeface="OpenSans"/>
              </a:rPr>
              <a:t>“A tool for showcasing astronomical data and knowledge.” </a:t>
            </a:r>
          </a:p>
          <a:p>
            <a:r>
              <a:rPr lang="en-US" altLang="zh-CN" sz="2400" b="0" i="0" u="none" strike="noStrike" baseline="0" dirty="0">
                <a:solidFill>
                  <a:srgbClr val="222222"/>
                </a:solidFill>
                <a:latin typeface="OpenSans"/>
              </a:rPr>
              <a:t>A public version of Virtual Observatory </a:t>
            </a:r>
          </a:p>
          <a:p>
            <a:pPr algn="l"/>
            <a:r>
              <a:rPr lang="en-US" altLang="zh-CN" sz="2400" b="0" i="0" u="none" strike="noStrike" baseline="0" dirty="0">
                <a:solidFill>
                  <a:srgbClr val="222222"/>
                </a:solidFill>
                <a:latin typeface="OpenSans"/>
              </a:rPr>
              <a:t>A research data visualization tool</a:t>
            </a:r>
          </a:p>
          <a:p>
            <a:pPr algn="l"/>
            <a:r>
              <a:rPr lang="en-US" altLang="zh-CN" sz="2400" b="0" i="0" u="none" strike="noStrike" baseline="0" dirty="0">
                <a:solidFill>
                  <a:srgbClr val="222222"/>
                </a:solidFill>
                <a:latin typeface="OpenSans"/>
              </a:rPr>
              <a:t>A 4D Solar System simulator</a:t>
            </a:r>
          </a:p>
          <a:p>
            <a:pPr algn="l"/>
            <a:r>
              <a:rPr lang="en-US" altLang="zh-CN" sz="2400" b="0" i="0" u="none" strike="noStrike" baseline="0" dirty="0">
                <a:solidFill>
                  <a:srgbClr val="222222"/>
                </a:solidFill>
                <a:latin typeface="OpenSans"/>
              </a:rPr>
              <a:t>A data-driven educational environment</a:t>
            </a:r>
          </a:p>
          <a:p>
            <a:pPr algn="l"/>
            <a:r>
              <a:rPr lang="en-US" altLang="zh-CN" sz="2400" b="0" i="0" u="none" strike="noStrike" baseline="0" dirty="0">
                <a:solidFill>
                  <a:srgbClr val="222222"/>
                </a:solidFill>
                <a:latin typeface="OpenSans"/>
              </a:rPr>
              <a:t>A reusable Web toolkit</a:t>
            </a:r>
          </a:p>
          <a:p>
            <a:pPr algn="l"/>
            <a:r>
              <a:rPr lang="en-US" altLang="zh-CN" sz="2400" b="0" i="0" u="none" strike="noStrike" baseline="0" dirty="0">
                <a:solidFill>
                  <a:srgbClr val="222222"/>
                </a:solidFill>
                <a:latin typeface="OpenSans"/>
              </a:rPr>
              <a:t>A Windows application for high end work</a:t>
            </a:r>
            <a:endParaRPr lang="zh-CN" altLang="en-US" sz="2400" dirty="0"/>
          </a:p>
        </p:txBody>
      </p:sp>
      <p:sp>
        <p:nvSpPr>
          <p:cNvPr id="6" name="内容占位符 5">
            <a:extLst>
              <a:ext uri="{FF2B5EF4-FFF2-40B4-BE49-F238E27FC236}">
                <a16:creationId xmlns:a16="http://schemas.microsoft.com/office/drawing/2014/main" id="{F4955012-A2F3-46FE-AA0C-180E8E315850}"/>
              </a:ext>
            </a:extLst>
          </p:cNvPr>
          <p:cNvSpPr>
            <a:spLocks noGrp="1"/>
          </p:cNvSpPr>
          <p:nvPr>
            <p:ph sz="half" idx="2"/>
          </p:nvPr>
        </p:nvSpPr>
        <p:spPr/>
        <p:txBody>
          <a:bodyPr/>
          <a:lstStyle/>
          <a:p>
            <a:r>
              <a:rPr lang="en-US" altLang="zh-CN" sz="2400" dirty="0"/>
              <a:t>WWT Tours, are scripted, multimedia experiences that guide the viewer through WWT’s simulated universe. </a:t>
            </a:r>
          </a:p>
          <a:p>
            <a:r>
              <a:rPr lang="en-US" altLang="zh-CN" sz="2400" dirty="0"/>
              <a:t>Creating and sharing tour is a typical  STEM education process.</a:t>
            </a:r>
          </a:p>
          <a:p>
            <a:r>
              <a:rPr lang="en-US" altLang="zh-CN" sz="2400" dirty="0"/>
              <a:t>WWT tour creating contests</a:t>
            </a:r>
          </a:p>
          <a:p>
            <a:pPr lvl="1"/>
            <a:r>
              <a:rPr lang="en-US" altLang="zh-CN" sz="2000" dirty="0"/>
              <a:t>4 times in China</a:t>
            </a:r>
          </a:p>
          <a:p>
            <a:pPr lvl="1"/>
            <a:r>
              <a:rPr lang="en-US" altLang="zh-CN" sz="2000" dirty="0"/>
              <a:t>1 time in US</a:t>
            </a:r>
            <a:endParaRPr lang="zh-CN" altLang="en-US" sz="2000" dirty="0"/>
          </a:p>
        </p:txBody>
      </p:sp>
      <p:sp>
        <p:nvSpPr>
          <p:cNvPr id="3" name="页脚占位符 2">
            <a:extLst>
              <a:ext uri="{FF2B5EF4-FFF2-40B4-BE49-F238E27FC236}">
                <a16:creationId xmlns:a16="http://schemas.microsoft.com/office/drawing/2014/main" id="{6C6F03A8-6C2D-452E-8AEF-9A8F25BAF7AE}"/>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a:solidFill>
                <a:prstClr val="black">
                  <a:tint val="75000"/>
                </a:prstClr>
              </a:solidFill>
            </a:endParaRPr>
          </a:p>
        </p:txBody>
      </p:sp>
      <p:sp>
        <p:nvSpPr>
          <p:cNvPr id="8" name="文本框 7">
            <a:extLst>
              <a:ext uri="{FF2B5EF4-FFF2-40B4-BE49-F238E27FC236}">
                <a16:creationId xmlns:a16="http://schemas.microsoft.com/office/drawing/2014/main" id="{74B0E031-7191-416F-9AC8-F0F3F6FBD232}"/>
              </a:ext>
            </a:extLst>
          </p:cNvPr>
          <p:cNvSpPr txBox="1"/>
          <p:nvPr/>
        </p:nvSpPr>
        <p:spPr>
          <a:xfrm>
            <a:off x="609600" y="5525354"/>
            <a:ext cx="4949124" cy="830997"/>
          </a:xfrm>
          <a:prstGeom prst="rect">
            <a:avLst/>
          </a:prstGeom>
          <a:noFill/>
        </p:spPr>
        <p:txBody>
          <a:bodyPr wrap="square">
            <a:spAutoFit/>
          </a:bodyPr>
          <a:lstStyle/>
          <a:p>
            <a:r>
              <a:rPr lang="zh-CN" altLang="en-US" sz="1200" dirty="0">
                <a:hlinkClick r:id="rId3"/>
              </a:rPr>
              <a:t>https://pretalx.adass2021.ac.za/adass-xxxi-2021/talk/9TTUAX/</a:t>
            </a:r>
            <a:endParaRPr lang="en-US" altLang="zh-CN" sz="1200" dirty="0"/>
          </a:p>
          <a:p>
            <a:r>
              <a:rPr lang="en-US" altLang="zh-CN" sz="1200" dirty="0"/>
              <a:t>2021-10-25, 21:00–21:30, Grand Ballroom</a:t>
            </a:r>
          </a:p>
          <a:p>
            <a:r>
              <a:rPr lang="en-US" altLang="zh-CN" sz="1200" dirty="0"/>
              <a:t>Interactively Visualizing Massive Images and Catalogs in </a:t>
            </a:r>
            <a:r>
              <a:rPr lang="en-US" altLang="zh-CN" sz="1200" dirty="0" err="1"/>
              <a:t>Jupyter</a:t>
            </a:r>
            <a:r>
              <a:rPr lang="en-US" altLang="zh-CN" sz="1200" dirty="0"/>
              <a:t> with AAS </a:t>
            </a:r>
            <a:r>
              <a:rPr lang="en-US" altLang="zh-CN" sz="1200" dirty="0" err="1"/>
              <a:t>WorldWide</a:t>
            </a:r>
            <a:r>
              <a:rPr lang="en-US" altLang="zh-CN" sz="1200" dirty="0"/>
              <a:t> Telescope (</a:t>
            </a:r>
            <a:r>
              <a:rPr lang="it-IT" altLang="zh-CN" sz="1200" dirty="0"/>
              <a:t>Peter K. G. Williams</a:t>
            </a:r>
            <a:r>
              <a:rPr lang="en-US" altLang="zh-CN" sz="1200" dirty="0"/>
              <a:t>)</a:t>
            </a:r>
            <a:endParaRPr lang="zh-CN" altLang="en-US" sz="1200" dirty="0"/>
          </a:p>
        </p:txBody>
      </p:sp>
    </p:spTree>
    <p:extLst>
      <p:ext uri="{BB962C8B-B14F-4D97-AF65-F5344CB8AC3E}">
        <p14:creationId xmlns:p14="http://schemas.microsoft.com/office/powerpoint/2010/main" val="68252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70823D2-4D9B-4AD0-9E7E-404EC996C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1865" y="229593"/>
            <a:ext cx="3569075" cy="6338272"/>
          </a:xfrm>
          <a:prstGeom prst="rect">
            <a:avLst/>
          </a:prstGeom>
          <a:ln>
            <a:noFill/>
          </a:ln>
          <a:effectLst>
            <a:outerShdw blurRad="190500" algn="tl" rotWithShape="0">
              <a:srgbClr val="000000">
                <a:alpha val="70000"/>
              </a:srgbClr>
            </a:outerShdw>
          </a:effectLst>
        </p:spPr>
      </p:pic>
      <p:grpSp>
        <p:nvGrpSpPr>
          <p:cNvPr id="2" name="组合 1">
            <a:extLst>
              <a:ext uri="{FF2B5EF4-FFF2-40B4-BE49-F238E27FC236}">
                <a16:creationId xmlns:a16="http://schemas.microsoft.com/office/drawing/2014/main" id="{871C101F-C418-48A8-B322-65221F45629D}"/>
              </a:ext>
            </a:extLst>
          </p:cNvPr>
          <p:cNvGrpSpPr/>
          <p:nvPr/>
        </p:nvGrpSpPr>
        <p:grpSpPr>
          <a:xfrm>
            <a:off x="350051" y="1412776"/>
            <a:ext cx="6960096" cy="3733638"/>
            <a:chOff x="335360" y="1562457"/>
            <a:chExt cx="6960096" cy="3733638"/>
          </a:xfrm>
        </p:grpSpPr>
        <p:pic>
          <p:nvPicPr>
            <p:cNvPr id="6" name="图片 5">
              <a:extLst>
                <a:ext uri="{FF2B5EF4-FFF2-40B4-BE49-F238E27FC236}">
                  <a16:creationId xmlns:a16="http://schemas.microsoft.com/office/drawing/2014/main" id="{B1ED9D7E-F7A8-494F-BAAE-C8386EA821EE}"/>
                </a:ext>
              </a:extLst>
            </p:cNvPr>
            <p:cNvPicPr>
              <a:picLocks noChangeAspect="1"/>
            </p:cNvPicPr>
            <p:nvPr/>
          </p:nvPicPr>
          <p:blipFill>
            <a:blip r:embed="rId3"/>
            <a:stretch>
              <a:fillRect/>
            </a:stretch>
          </p:blipFill>
          <p:spPr>
            <a:xfrm>
              <a:off x="335360" y="2259993"/>
              <a:ext cx="6960096" cy="3036102"/>
            </a:xfrm>
            <a:prstGeom prst="rect">
              <a:avLst/>
            </a:prstGeom>
          </p:spPr>
        </p:pic>
        <p:sp>
          <p:nvSpPr>
            <p:cNvPr id="10" name="文本框 9">
              <a:extLst>
                <a:ext uri="{FF2B5EF4-FFF2-40B4-BE49-F238E27FC236}">
                  <a16:creationId xmlns:a16="http://schemas.microsoft.com/office/drawing/2014/main" id="{E5107336-8C2D-46A5-8004-047FA29D3735}"/>
                </a:ext>
              </a:extLst>
            </p:cNvPr>
            <p:cNvSpPr txBox="1"/>
            <p:nvPr/>
          </p:nvSpPr>
          <p:spPr>
            <a:xfrm>
              <a:off x="335360" y="1562457"/>
              <a:ext cx="6095234" cy="369332"/>
            </a:xfrm>
            <a:prstGeom prst="rect">
              <a:avLst/>
            </a:prstGeom>
            <a:noFill/>
          </p:spPr>
          <p:txBody>
            <a:bodyPr wrap="square">
              <a:spAutoFit/>
            </a:bodyPr>
            <a:lstStyle/>
            <a:p>
              <a:r>
                <a:rPr lang="zh-CN" altLang="en-US" sz="1800" dirty="0">
                  <a:solidFill>
                    <a:schemeClr val="bg1"/>
                  </a:solidFill>
                  <a:latin typeface="Arial" panose="020B0604020202020204" pitchFamily="34" charset="0"/>
                  <a:cs typeface="Arial" panose="020B0604020202020204" pitchFamily="34" charset="0"/>
                </a:rPr>
                <a:t>https://contest.worldwidetelescope.org/</a:t>
              </a:r>
            </a:p>
          </p:txBody>
        </p:sp>
      </p:grpSp>
      <p:sp>
        <p:nvSpPr>
          <p:cNvPr id="9" name="标题 1">
            <a:extLst>
              <a:ext uri="{FF2B5EF4-FFF2-40B4-BE49-F238E27FC236}">
                <a16:creationId xmlns:a16="http://schemas.microsoft.com/office/drawing/2014/main" id="{34E3C81C-2014-46A6-9DF4-3A0FA519AA2B}"/>
              </a:ext>
            </a:extLst>
          </p:cNvPr>
          <p:cNvSpPr txBox="1">
            <a:spLocks/>
          </p:cNvSpPr>
          <p:nvPr/>
        </p:nvSpPr>
        <p:spPr>
          <a:xfrm>
            <a:off x="609600" y="502200"/>
            <a:ext cx="6960096" cy="694551"/>
          </a:xfrm>
          <a:prstGeom prst="rect">
            <a:avLst/>
          </a:prstGeom>
        </p:spPr>
        <p:txBody>
          <a:bodyPr/>
          <a:lstStyle>
            <a:lvl1pPr algn="l" defTabSz="914400" rtl="0" eaLnBrk="1" latinLnBrk="0" hangingPunct="1">
              <a:spcBef>
                <a:spcPct val="0"/>
              </a:spcBef>
              <a:buNone/>
              <a:defRPr sz="2800" b="1" kern="1200">
                <a:solidFill>
                  <a:schemeClr val="accent2"/>
                </a:solidFill>
                <a:latin typeface="Arial" panose="020B0604020202020204" pitchFamily="34" charset="0"/>
                <a:ea typeface="+mj-ea"/>
                <a:cs typeface="Arial" panose="020B0604020202020204" pitchFamily="34" charset="0"/>
              </a:defRPr>
            </a:lvl1pPr>
          </a:lstStyle>
          <a:p>
            <a:pPr fontAlgn="auto">
              <a:spcAft>
                <a:spcPts val="0"/>
              </a:spcAft>
            </a:pPr>
            <a:r>
              <a:rPr lang="en-US" altLang="zh-CN" dirty="0">
                <a:solidFill>
                  <a:schemeClr val="bg1"/>
                </a:solidFill>
              </a:rPr>
              <a:t>The 1</a:t>
            </a:r>
            <a:r>
              <a:rPr lang="en-US" altLang="zh-CN" baseline="30000" dirty="0">
                <a:solidFill>
                  <a:schemeClr val="bg1"/>
                </a:solidFill>
              </a:rPr>
              <a:t>st</a:t>
            </a:r>
            <a:r>
              <a:rPr lang="en-US" altLang="zh-CN" dirty="0">
                <a:solidFill>
                  <a:schemeClr val="bg1"/>
                </a:solidFill>
              </a:rPr>
              <a:t> International WWT Tour Contest</a:t>
            </a:r>
            <a:endParaRPr lang="zh-CN" altLang="en-US" dirty="0">
              <a:solidFill>
                <a:schemeClr val="bg1"/>
              </a:solidFill>
            </a:endParaRPr>
          </a:p>
        </p:txBody>
      </p:sp>
      <p:pic>
        <p:nvPicPr>
          <p:cNvPr id="16" name="图片 15">
            <a:extLst>
              <a:ext uri="{FF2B5EF4-FFF2-40B4-BE49-F238E27FC236}">
                <a16:creationId xmlns:a16="http://schemas.microsoft.com/office/drawing/2014/main" id="{CD5DED3B-C20D-4A80-BC31-130C019A36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271" y="5442426"/>
            <a:ext cx="1428214" cy="878828"/>
          </a:xfrm>
          <a:prstGeom prst="rect">
            <a:avLst/>
          </a:prstGeom>
        </p:spPr>
      </p:pic>
      <p:pic>
        <p:nvPicPr>
          <p:cNvPr id="18" name="图片 17">
            <a:extLst>
              <a:ext uri="{FF2B5EF4-FFF2-40B4-BE49-F238E27FC236}">
                <a16:creationId xmlns:a16="http://schemas.microsoft.com/office/drawing/2014/main" id="{BB51E8E3-A346-48E7-BFFE-6AA4DE76F0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7476" y="5431131"/>
            <a:ext cx="889840" cy="889840"/>
          </a:xfrm>
          <a:prstGeom prst="rect">
            <a:avLst/>
          </a:prstGeom>
        </p:spPr>
      </p:pic>
      <p:pic>
        <p:nvPicPr>
          <p:cNvPr id="20" name="图片 19">
            <a:extLst>
              <a:ext uri="{FF2B5EF4-FFF2-40B4-BE49-F238E27FC236}">
                <a16:creationId xmlns:a16="http://schemas.microsoft.com/office/drawing/2014/main" id="{5E1697B1-0D48-467D-BD80-AF9E7FEEC4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6156" y="5445224"/>
            <a:ext cx="889839" cy="889839"/>
          </a:xfrm>
          <a:prstGeom prst="rect">
            <a:avLst/>
          </a:prstGeom>
        </p:spPr>
      </p:pic>
      <p:pic>
        <p:nvPicPr>
          <p:cNvPr id="22" name="图片 21">
            <a:extLst>
              <a:ext uri="{FF2B5EF4-FFF2-40B4-BE49-F238E27FC236}">
                <a16:creationId xmlns:a16="http://schemas.microsoft.com/office/drawing/2014/main" id="{5436873F-5831-487E-8C08-175B7E2A62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2307" y="5430848"/>
            <a:ext cx="898858" cy="889840"/>
          </a:xfrm>
          <a:prstGeom prst="rect">
            <a:avLst/>
          </a:prstGeom>
        </p:spPr>
      </p:pic>
      <p:sp>
        <p:nvSpPr>
          <p:cNvPr id="3" name="文本框 2">
            <a:extLst>
              <a:ext uri="{FF2B5EF4-FFF2-40B4-BE49-F238E27FC236}">
                <a16:creationId xmlns:a16="http://schemas.microsoft.com/office/drawing/2014/main" id="{E7F49B87-A2DF-4E2A-844D-B315C1F3C63C}"/>
              </a:ext>
            </a:extLst>
          </p:cNvPr>
          <p:cNvSpPr txBox="1"/>
          <p:nvPr/>
        </p:nvSpPr>
        <p:spPr>
          <a:xfrm>
            <a:off x="5560005" y="6070190"/>
            <a:ext cx="6264696" cy="646331"/>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altLang="zh-CN" sz="1800" i="1" dirty="0">
                <a:solidFill>
                  <a:schemeClr val="bg1"/>
                </a:solidFill>
                <a:latin typeface="Arial" panose="020B0604020202020204" pitchFamily="34" charset="0"/>
                <a:cs typeface="Arial" panose="020B0604020202020204" pitchFamily="34" charset="0"/>
              </a:rPr>
              <a:t>Looking forward to your contributions to the VO teaching resources and participation of the contest</a:t>
            </a:r>
            <a:endParaRPr lang="zh-CN" altLang="en-US" sz="1800" i="1" dirty="0">
              <a:solidFill>
                <a:schemeClr val="bg1"/>
              </a:solidFill>
              <a:latin typeface="Arial" panose="020B0604020202020204" pitchFamily="34" charset="0"/>
              <a:cs typeface="Arial" panose="020B0604020202020204" pitchFamily="34" charset="0"/>
            </a:endParaRPr>
          </a:p>
        </p:txBody>
      </p:sp>
      <p:sp>
        <p:nvSpPr>
          <p:cNvPr id="5" name="页脚占位符 4">
            <a:extLst>
              <a:ext uri="{FF2B5EF4-FFF2-40B4-BE49-F238E27FC236}">
                <a16:creationId xmlns:a16="http://schemas.microsoft.com/office/drawing/2014/main" id="{C5F8D547-BFDF-4158-A0BF-9C74F0D80D47}"/>
              </a:ext>
            </a:extLst>
          </p:cNvPr>
          <p:cNvSpPr>
            <a:spLocks noGrp="1"/>
          </p:cNvSpPr>
          <p:nvPr>
            <p:ph type="ftr" sz="quarter" idx="10"/>
          </p:nvPr>
        </p:nvSpPr>
        <p:spPr/>
        <p:txBody>
          <a:bodyPr/>
          <a:lstStyle/>
          <a:p>
            <a:r>
              <a:rPr lang="en-US">
                <a:solidFill>
                  <a:srgbClr val="000000">
                    <a:tint val="75000"/>
                  </a:srgbClr>
                </a:solidFill>
              </a:rPr>
              <a:t>ADASS XXXI, 24 – 28 October 2021</a:t>
            </a:r>
          </a:p>
        </p:txBody>
      </p:sp>
    </p:spTree>
    <p:extLst>
      <p:ext uri="{BB962C8B-B14F-4D97-AF65-F5344CB8AC3E}">
        <p14:creationId xmlns:p14="http://schemas.microsoft.com/office/powerpoint/2010/main" val="1418563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amond(out)">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out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92D8E-0777-874C-A876-FE76A5093754}"/>
              </a:ext>
            </a:extLst>
          </p:cNvPr>
          <p:cNvSpPr>
            <a:spLocks noGrp="1"/>
          </p:cNvSpPr>
          <p:nvPr>
            <p:ph type="title"/>
          </p:nvPr>
        </p:nvSpPr>
        <p:spPr/>
        <p:txBody>
          <a:bodyPr/>
          <a:lstStyle/>
          <a:p>
            <a:r>
              <a:rPr lang="en-US" b="1" dirty="0"/>
              <a:t>The Idea of </a:t>
            </a:r>
            <a:r>
              <a:rPr lang="en-US" b="1" dirty="0">
                <a:solidFill>
                  <a:srgbClr val="FFFF00"/>
                </a:solidFill>
              </a:rPr>
              <a:t>Virtual Observatory</a:t>
            </a:r>
          </a:p>
        </p:txBody>
      </p:sp>
      <p:sp>
        <p:nvSpPr>
          <p:cNvPr id="3" name="Content Placeholder 2">
            <a:extLst>
              <a:ext uri="{FF2B5EF4-FFF2-40B4-BE49-F238E27FC236}">
                <a16:creationId xmlns:a16="http://schemas.microsoft.com/office/drawing/2014/main" id="{A0F66F55-227B-1449-B870-A9B816C08650}"/>
              </a:ext>
            </a:extLst>
          </p:cNvPr>
          <p:cNvSpPr>
            <a:spLocks noGrp="1"/>
          </p:cNvSpPr>
          <p:nvPr>
            <p:ph idx="1"/>
          </p:nvPr>
        </p:nvSpPr>
        <p:spPr/>
        <p:txBody>
          <a:bodyPr>
            <a:normAutofit/>
          </a:bodyPr>
          <a:lstStyle/>
          <a:p>
            <a:pPr marL="0" indent="0">
              <a:buNone/>
            </a:pPr>
            <a:r>
              <a:rPr lang="en-GB" sz="1800" b="1" dirty="0"/>
              <a:t>Vision of the VO:</a:t>
            </a:r>
          </a:p>
          <a:p>
            <a:r>
              <a:rPr lang="en-US" altLang="zh-CN" sz="1800" dirty="0"/>
              <a:t>The Web is </a:t>
            </a:r>
            <a:r>
              <a:rPr lang="en-US" altLang="zh-CN" sz="1800" i="1" dirty="0">
                <a:solidFill>
                  <a:srgbClr val="0000FF"/>
                </a:solidFill>
              </a:rPr>
              <a:t>transparent</a:t>
            </a:r>
            <a:r>
              <a:rPr lang="en-US" altLang="zh-CN" sz="1800" dirty="0"/>
              <a:t>. The goal of the Virtual Observatory is to achieve the same feeling for astronomical data - that it is all available to explore in a single transparent system.</a:t>
            </a:r>
          </a:p>
          <a:p>
            <a:r>
              <a:rPr lang="en-GB" altLang="zh-CN" sz="1800" dirty="0"/>
              <a:t>Astronomical datasets, tools, services should work seamlessly together.</a:t>
            </a:r>
          </a:p>
          <a:p>
            <a:r>
              <a:rPr lang="en-US" altLang="zh-CN" sz="1800" dirty="0"/>
              <a:t>The VO allows astronomers to interrogate multiple data centers in a seamless and transparent way, provides new powerful analysis and visualization tools within that system, and gives data centers a standard framework for publishing and delivering services using their data. </a:t>
            </a:r>
          </a:p>
          <a:p>
            <a:r>
              <a:rPr lang="en-US" altLang="zh-CN" sz="1800" dirty="0"/>
              <a:t>Like the World Wide Web, the VO is not a fixed system, but rather a </a:t>
            </a:r>
            <a:r>
              <a:rPr lang="en-US" altLang="zh-CN" sz="1800" i="1" dirty="0"/>
              <a:t>way of doing things.</a:t>
            </a:r>
          </a:p>
          <a:p>
            <a:endParaRPr lang="en-US" altLang="zh-CN" sz="1800" dirty="0"/>
          </a:p>
          <a:p>
            <a:endParaRPr lang="en-GB" sz="1800" dirty="0"/>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0686" y="4111742"/>
            <a:ext cx="3491880" cy="2618910"/>
          </a:xfrm>
          <a:prstGeom prst="rect">
            <a:avLst/>
          </a:prstGeom>
        </p:spPr>
      </p:pic>
      <p:sp>
        <p:nvSpPr>
          <p:cNvPr id="5" name="文本框 4"/>
          <p:cNvSpPr txBox="1"/>
          <p:nvPr/>
        </p:nvSpPr>
        <p:spPr>
          <a:xfrm>
            <a:off x="983432" y="4451701"/>
            <a:ext cx="6437187" cy="1938992"/>
          </a:xfrm>
          <a:prstGeom prst="rect">
            <a:avLst/>
          </a:prstGeom>
          <a:noFill/>
        </p:spPr>
        <p:txBody>
          <a:bodyPr wrap="square" rtlCol="0">
            <a:spAutoFit/>
          </a:bodyPr>
          <a:lstStyle/>
          <a:p>
            <a:r>
              <a:rPr lang="en-GB" altLang="zh-CN" sz="2000" i="1" dirty="0">
                <a:solidFill>
                  <a:srgbClr val="0000FF"/>
                </a:solidFill>
              </a:rPr>
              <a:t>Virtual Observatory (VO) is a data-intensively online astronomical research and education environment, taking advantages of advanced information technologies to achieve seamless, global access to astronomical information. </a:t>
            </a:r>
          </a:p>
          <a:p>
            <a:pPr marL="0" indent="0">
              <a:buNone/>
            </a:pPr>
            <a:r>
              <a:rPr lang="en-GB" altLang="zh-CN" sz="2000" i="1" dirty="0">
                <a:solidFill>
                  <a:srgbClr val="0000FF"/>
                </a:solidFill>
              </a:rPr>
              <a:t>								</a:t>
            </a:r>
            <a:r>
              <a:rPr lang="en-GB" altLang="zh-CN" sz="1800" i="1" dirty="0">
                <a:solidFill>
                  <a:srgbClr val="0000FF"/>
                </a:solidFill>
              </a:rPr>
              <a:t>-- my words</a:t>
            </a:r>
            <a:endParaRPr lang="zh-CN" altLang="en-US" sz="2000" dirty="0"/>
          </a:p>
        </p:txBody>
      </p:sp>
      <p:sp>
        <p:nvSpPr>
          <p:cNvPr id="7" name="页脚占位符 6">
            <a:extLst>
              <a:ext uri="{FF2B5EF4-FFF2-40B4-BE49-F238E27FC236}">
                <a16:creationId xmlns:a16="http://schemas.microsoft.com/office/drawing/2014/main" id="{0BFE6D38-9861-4E20-8CD8-E2FEF19D53F7}"/>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2248512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spcAft>
                <a:spcPts val="0"/>
              </a:spcAft>
            </a:pPr>
            <a:r>
              <a:rPr lang="en-GB" altLang="zh-CN" b="1" dirty="0"/>
              <a:t>International Virtual Observatory Alliance</a:t>
            </a:r>
            <a:endParaRPr lang="zh-CN" altLang="en-US" b="1" dirty="0">
              <a:solidFill>
                <a:srgbClr val="FFFF00"/>
              </a:solidFill>
            </a:endParaRPr>
          </a:p>
        </p:txBody>
      </p:sp>
      <p:sp>
        <p:nvSpPr>
          <p:cNvPr id="3" name="内容占位符 2"/>
          <p:cNvSpPr>
            <a:spLocks noGrp="1"/>
          </p:cNvSpPr>
          <p:nvPr>
            <p:ph idx="1"/>
          </p:nvPr>
        </p:nvSpPr>
        <p:spPr>
          <a:xfrm>
            <a:off x="625874" y="1557688"/>
            <a:ext cx="11014742" cy="4823640"/>
          </a:xfrm>
        </p:spPr>
        <p:txBody>
          <a:bodyPr/>
          <a:lstStyle/>
          <a:p>
            <a:pPr marL="285750" indent="-285750">
              <a:buFont typeface="Arial" panose="020B0604020202020204" pitchFamily="34" charset="0"/>
              <a:buChar char="•"/>
            </a:pPr>
            <a:r>
              <a:rPr lang="en-GB" altLang="zh-CN" sz="2000" dirty="0"/>
              <a:t>An organisation that debates and agrees the technical standards that are needed to make the VO possible, A focal point for VO aspirations, a framework for discussing and sharing VO ideas and technology.</a:t>
            </a:r>
          </a:p>
          <a:p>
            <a:endParaRPr lang="en-US" altLang="zh-CN" sz="2000" dirty="0"/>
          </a:p>
          <a:p>
            <a:r>
              <a:rPr lang="en-US" altLang="zh-CN" sz="2000" dirty="0"/>
              <a:t>Created in 2002</a:t>
            </a:r>
          </a:p>
          <a:p>
            <a:r>
              <a:rPr lang="en-US" altLang="zh-CN" sz="2000" dirty="0"/>
              <a:t>22 member VO projects</a:t>
            </a:r>
          </a:p>
          <a:p>
            <a:r>
              <a:rPr lang="en-US" altLang="zh-CN" sz="2000" dirty="0"/>
              <a:t>6 Working Groups, 8 Interest Groups</a:t>
            </a:r>
          </a:p>
          <a:p>
            <a:r>
              <a:rPr lang="en-US" altLang="zh-CN" sz="2000" dirty="0"/>
              <a:t>2 Interoperability meetings per year </a:t>
            </a:r>
          </a:p>
          <a:p>
            <a:pPr lvl="1"/>
            <a:r>
              <a:rPr lang="en-US" altLang="zh-CN" sz="1800" dirty="0"/>
              <a:t>May</a:t>
            </a:r>
            <a:endParaRPr lang="en-US" altLang="zh-CN" sz="1800" dirty="0">
              <a:solidFill>
                <a:schemeClr val="tx2">
                  <a:lumMod val="60000"/>
                  <a:lumOff val="40000"/>
                </a:schemeClr>
              </a:solidFill>
            </a:endParaRPr>
          </a:p>
          <a:p>
            <a:pPr lvl="1"/>
            <a:r>
              <a:rPr lang="en-US" altLang="zh-CN" sz="1800" dirty="0"/>
              <a:t>Oct/Nov with ADASS</a:t>
            </a:r>
          </a:p>
          <a:p>
            <a:r>
              <a:rPr lang="en-US" altLang="zh-CN" sz="2000" i="1" dirty="0"/>
              <a:t>~ 46 interoperability standards</a:t>
            </a:r>
            <a:endParaRPr lang="zh-CN" altLang="en-US" sz="1800" dirty="0"/>
          </a:p>
        </p:txBody>
      </p:sp>
      <p:pic>
        <p:nvPicPr>
          <p:cNvPr id="4" name="Picture 2">
            <a:extLst>
              <a:ext uri="{FF2B5EF4-FFF2-40B4-BE49-F238E27FC236}">
                <a16:creationId xmlns:a16="http://schemas.microsoft.com/office/drawing/2014/main" id="{ECEA0654-D67E-1749-81C7-61E97DEAEFB5}"/>
              </a:ext>
            </a:extLst>
          </p:cNvPr>
          <p:cNvPicPr>
            <a:picLocks noChangeAspect="1"/>
          </p:cNvPicPr>
          <p:nvPr/>
        </p:nvPicPr>
        <p:blipFill>
          <a:blip r:embed="rId2"/>
          <a:stretch>
            <a:fillRect/>
          </a:stretch>
        </p:blipFill>
        <p:spPr>
          <a:xfrm>
            <a:off x="6744072" y="2420888"/>
            <a:ext cx="4738062" cy="3158707"/>
          </a:xfrm>
          <a:prstGeom prst="rect">
            <a:avLst/>
          </a:prstGeom>
        </p:spPr>
      </p:pic>
      <p:pic>
        <p:nvPicPr>
          <p:cNvPr id="7" name="图片 6">
            <a:extLst>
              <a:ext uri="{FF2B5EF4-FFF2-40B4-BE49-F238E27FC236}">
                <a16:creationId xmlns:a16="http://schemas.microsoft.com/office/drawing/2014/main" id="{B673BB0A-63E2-413D-B89B-B2D81188C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4072" y="2420887"/>
            <a:ext cx="4738062" cy="3158708"/>
          </a:xfrm>
          <a:prstGeom prst="rect">
            <a:avLst/>
          </a:prstGeom>
        </p:spPr>
      </p:pic>
      <p:sp>
        <p:nvSpPr>
          <p:cNvPr id="6" name="页脚占位符 5">
            <a:extLst>
              <a:ext uri="{FF2B5EF4-FFF2-40B4-BE49-F238E27FC236}">
                <a16:creationId xmlns:a16="http://schemas.microsoft.com/office/drawing/2014/main" id="{F787AB04-A968-40A0-AE6E-6198B5514D2F}"/>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20692663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7E4F71F-DF4E-4ED1-859C-D583A025E8BE}"/>
              </a:ext>
            </a:extLst>
          </p:cNvPr>
          <p:cNvPicPr>
            <a:picLocks noChangeAspect="1"/>
          </p:cNvPicPr>
          <p:nvPr/>
        </p:nvPicPr>
        <p:blipFill>
          <a:blip r:embed="rId2"/>
          <a:stretch>
            <a:fillRect/>
          </a:stretch>
        </p:blipFill>
        <p:spPr>
          <a:xfrm>
            <a:off x="4464496" y="1699664"/>
            <a:ext cx="7536160" cy="1028164"/>
          </a:xfrm>
          <a:prstGeom prst="rect">
            <a:avLst/>
          </a:prstGeom>
          <a:ln>
            <a:noFill/>
          </a:ln>
          <a:effectLst>
            <a:outerShdw blurRad="292100" dist="139700" dir="2700000" algn="tl" rotWithShape="0">
              <a:srgbClr val="333333">
                <a:alpha val="65000"/>
              </a:srgbClr>
            </a:outerShdw>
          </a:effectLst>
        </p:spPr>
      </p:pic>
      <p:sp>
        <p:nvSpPr>
          <p:cNvPr id="2" name="标题 1">
            <a:extLst>
              <a:ext uri="{FF2B5EF4-FFF2-40B4-BE49-F238E27FC236}">
                <a16:creationId xmlns:a16="http://schemas.microsoft.com/office/drawing/2014/main" id="{FD8A29B0-5068-4B33-9DDB-D2D97D17C707}"/>
              </a:ext>
            </a:extLst>
          </p:cNvPr>
          <p:cNvSpPr>
            <a:spLocks noGrp="1"/>
          </p:cNvSpPr>
          <p:nvPr>
            <p:ph type="title"/>
          </p:nvPr>
        </p:nvSpPr>
        <p:spPr/>
        <p:txBody>
          <a:bodyPr/>
          <a:lstStyle/>
          <a:p>
            <a:r>
              <a:rPr lang="en-US" altLang="zh-CN" dirty="0"/>
              <a:t>IVOA Website and Wiki Pages</a:t>
            </a:r>
            <a:endParaRPr lang="zh-CN" altLang="en-US" dirty="0"/>
          </a:p>
        </p:txBody>
      </p:sp>
      <p:sp>
        <p:nvSpPr>
          <p:cNvPr id="3" name="内容占位符 2">
            <a:extLst>
              <a:ext uri="{FF2B5EF4-FFF2-40B4-BE49-F238E27FC236}">
                <a16:creationId xmlns:a16="http://schemas.microsoft.com/office/drawing/2014/main" id="{F5978639-5FA4-487F-985B-53FBED61B671}"/>
              </a:ext>
            </a:extLst>
          </p:cNvPr>
          <p:cNvSpPr>
            <a:spLocks noGrp="1"/>
          </p:cNvSpPr>
          <p:nvPr>
            <p:ph idx="1"/>
          </p:nvPr>
        </p:nvSpPr>
        <p:spPr/>
        <p:txBody>
          <a:bodyPr/>
          <a:lstStyle/>
          <a:p>
            <a:pPr marL="0" indent="0">
              <a:buNone/>
            </a:pPr>
            <a:r>
              <a:rPr lang="it-IT" altLang="zh-CN" sz="2800" dirty="0">
                <a:hlinkClick r:id="rId3"/>
              </a:rPr>
              <a:t>https://www.ivoa.net/</a:t>
            </a:r>
            <a:endParaRPr lang="zh-CN" altLang="en-US" sz="2800" dirty="0"/>
          </a:p>
        </p:txBody>
      </p:sp>
      <p:pic>
        <p:nvPicPr>
          <p:cNvPr id="6" name="图片 5">
            <a:extLst>
              <a:ext uri="{FF2B5EF4-FFF2-40B4-BE49-F238E27FC236}">
                <a16:creationId xmlns:a16="http://schemas.microsoft.com/office/drawing/2014/main" id="{5F0B0A4F-F3FC-4B9D-AB4F-4E4ED4F3065B}"/>
              </a:ext>
            </a:extLst>
          </p:cNvPr>
          <p:cNvPicPr>
            <a:picLocks noChangeAspect="1"/>
          </p:cNvPicPr>
          <p:nvPr/>
        </p:nvPicPr>
        <p:blipFill>
          <a:blip r:embed="rId4"/>
          <a:stretch>
            <a:fillRect/>
          </a:stretch>
        </p:blipFill>
        <p:spPr>
          <a:xfrm>
            <a:off x="451123" y="2420888"/>
            <a:ext cx="5462912" cy="3263749"/>
          </a:xfrm>
          <a:prstGeom prst="rect">
            <a:avLst/>
          </a:prstGeom>
          <a:ln>
            <a:no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id="{DF22A1DD-7275-4C50-9C7F-0EA92BE08932}"/>
              </a:ext>
            </a:extLst>
          </p:cNvPr>
          <p:cNvPicPr>
            <a:picLocks noChangeAspect="1"/>
          </p:cNvPicPr>
          <p:nvPr/>
        </p:nvPicPr>
        <p:blipFill>
          <a:blip r:embed="rId5"/>
          <a:stretch>
            <a:fillRect/>
          </a:stretch>
        </p:blipFill>
        <p:spPr>
          <a:xfrm>
            <a:off x="5631716" y="2938990"/>
            <a:ext cx="5643147" cy="3028765"/>
          </a:xfrm>
          <a:prstGeom prst="rect">
            <a:avLst/>
          </a:prstGeom>
          <a:ln>
            <a:noFill/>
          </a:ln>
          <a:effectLst>
            <a:outerShdw blurRad="292100" dist="139700" dir="2700000" algn="tl" rotWithShape="0">
              <a:srgbClr val="333333">
                <a:alpha val="65000"/>
              </a:srgbClr>
            </a:outerShdw>
          </a:effectLst>
        </p:spPr>
      </p:pic>
      <p:sp>
        <p:nvSpPr>
          <p:cNvPr id="5" name="页脚占位符 4">
            <a:extLst>
              <a:ext uri="{FF2B5EF4-FFF2-40B4-BE49-F238E27FC236}">
                <a16:creationId xmlns:a16="http://schemas.microsoft.com/office/drawing/2014/main" id="{65F0EABB-FC28-4D56-B54F-7FA7A6C04D84}"/>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2937520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6B3125-96D5-4452-81E8-69B8E8F768D4}"/>
              </a:ext>
            </a:extLst>
          </p:cNvPr>
          <p:cNvSpPr>
            <a:spLocks noGrp="1"/>
          </p:cNvSpPr>
          <p:nvPr>
            <p:ph type="title"/>
          </p:nvPr>
        </p:nvSpPr>
        <p:spPr>
          <a:xfrm>
            <a:off x="609600" y="274638"/>
            <a:ext cx="10972800" cy="910816"/>
          </a:xfrm>
        </p:spPr>
        <p:txBody>
          <a:bodyPr/>
          <a:lstStyle/>
          <a:p>
            <a:r>
              <a:rPr lang="en-US" altLang="zh-CN" dirty="0"/>
              <a:t>IVOA Education Interest Group</a:t>
            </a:r>
            <a:endParaRPr lang="zh-CN" altLang="en-US" dirty="0"/>
          </a:p>
        </p:txBody>
      </p:sp>
      <p:sp>
        <p:nvSpPr>
          <p:cNvPr id="3" name="内容占位符 2">
            <a:extLst>
              <a:ext uri="{FF2B5EF4-FFF2-40B4-BE49-F238E27FC236}">
                <a16:creationId xmlns:a16="http://schemas.microsoft.com/office/drawing/2014/main" id="{77F447AD-E010-4C55-A441-FB2A229DC279}"/>
              </a:ext>
            </a:extLst>
          </p:cNvPr>
          <p:cNvSpPr>
            <a:spLocks noGrp="1"/>
          </p:cNvSpPr>
          <p:nvPr>
            <p:ph idx="1"/>
          </p:nvPr>
        </p:nvSpPr>
        <p:spPr>
          <a:xfrm>
            <a:off x="512154" y="4646181"/>
            <a:ext cx="10369152" cy="493514"/>
          </a:xfrm>
        </p:spPr>
        <p:txBody>
          <a:bodyPr/>
          <a:lstStyle/>
          <a:p>
            <a:pPr marL="0" indent="0">
              <a:buNone/>
            </a:pPr>
            <a:r>
              <a:rPr lang="it-IT" altLang="zh-CN" sz="1200" dirty="0">
                <a:hlinkClick r:id="rId2"/>
              </a:rPr>
              <a:t>https://wiki.ivoa.net/twiki/bin/view/IVOA/IvoaEducation</a:t>
            </a:r>
            <a:endParaRPr lang="it-IT" altLang="zh-CN" sz="1200" dirty="0"/>
          </a:p>
        </p:txBody>
      </p:sp>
      <p:pic>
        <p:nvPicPr>
          <p:cNvPr id="6" name="图片 5">
            <a:extLst>
              <a:ext uri="{FF2B5EF4-FFF2-40B4-BE49-F238E27FC236}">
                <a16:creationId xmlns:a16="http://schemas.microsoft.com/office/drawing/2014/main" id="{6B56FA68-6080-45FC-A2B2-0501D6499689}"/>
              </a:ext>
            </a:extLst>
          </p:cNvPr>
          <p:cNvPicPr>
            <a:picLocks noChangeAspect="1"/>
          </p:cNvPicPr>
          <p:nvPr/>
        </p:nvPicPr>
        <p:blipFill>
          <a:blip r:embed="rId3"/>
          <a:stretch>
            <a:fillRect/>
          </a:stretch>
        </p:blipFill>
        <p:spPr>
          <a:xfrm>
            <a:off x="480852" y="1301120"/>
            <a:ext cx="6096000" cy="3197270"/>
          </a:xfrm>
          <a:prstGeom prst="rect">
            <a:avLst/>
          </a:prstGeom>
          <a:ln>
            <a:noFill/>
          </a:ln>
          <a:effectLst>
            <a:outerShdw blurRad="292100" dist="139700" dir="2700000" algn="tl" rotWithShape="0">
              <a:srgbClr val="333333">
                <a:alpha val="65000"/>
              </a:srgbClr>
            </a:outerShdw>
          </a:effectLst>
        </p:spPr>
      </p:pic>
      <p:pic>
        <p:nvPicPr>
          <p:cNvPr id="8" name="图片 7">
            <a:extLst>
              <a:ext uri="{FF2B5EF4-FFF2-40B4-BE49-F238E27FC236}">
                <a16:creationId xmlns:a16="http://schemas.microsoft.com/office/drawing/2014/main" id="{7D12723A-15C6-4180-9723-AB36B3618319}"/>
              </a:ext>
            </a:extLst>
          </p:cNvPr>
          <p:cNvPicPr>
            <a:picLocks noChangeAspect="1"/>
          </p:cNvPicPr>
          <p:nvPr/>
        </p:nvPicPr>
        <p:blipFill>
          <a:blip r:embed="rId4"/>
          <a:stretch>
            <a:fillRect/>
          </a:stretch>
        </p:blipFill>
        <p:spPr>
          <a:xfrm>
            <a:off x="7015676" y="1221270"/>
            <a:ext cx="4695472" cy="2968255"/>
          </a:xfrm>
          <a:prstGeom prst="rect">
            <a:avLst/>
          </a:prstGeom>
          <a:ln>
            <a:noFill/>
          </a:ln>
          <a:effectLst>
            <a:outerShdw blurRad="292100" dist="139700" dir="2700000" algn="tl" rotWithShape="0">
              <a:srgbClr val="333333">
                <a:alpha val="65000"/>
              </a:srgbClr>
            </a:outerShdw>
          </a:effectLst>
        </p:spPr>
      </p:pic>
      <p:sp>
        <p:nvSpPr>
          <p:cNvPr id="9" name="Rectangle 1">
            <a:extLst>
              <a:ext uri="{FF2B5EF4-FFF2-40B4-BE49-F238E27FC236}">
                <a16:creationId xmlns:a16="http://schemas.microsoft.com/office/drawing/2014/main" id="{57B4B8F7-C1FE-4894-94EA-40F8C2711A6E}"/>
              </a:ext>
            </a:extLst>
          </p:cNvPr>
          <p:cNvSpPr txBox="1">
            <a:spLocks noChangeArrowheads="1"/>
          </p:cNvSpPr>
          <p:nvPr/>
        </p:nvSpPr>
        <p:spPr bwMode="auto">
          <a:xfrm>
            <a:off x="8544272" y="3933056"/>
            <a:ext cx="3024336" cy="2529923"/>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j-lt"/>
                <a:ea typeface="微软雅黑" panose="020B0503020204020204" pitchFamily="34" charset="-122"/>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j-lt"/>
                <a:ea typeface="微软雅黑" panose="020B0503020204020204" pitchFamily="34" charset="-122"/>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j-lt"/>
                <a:ea typeface="微软雅黑" panose="020B0503020204020204" pitchFamily="34" charset="-122"/>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j-lt"/>
                <a:ea typeface="微软雅黑" panose="020B0503020204020204" pitchFamily="34" charset="-122"/>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j-lt"/>
                <a:ea typeface="微软雅黑" panose="020B0503020204020204" pitchFamily="34"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it-IT" altLang="zh-CN" sz="1200" b="1" dirty="0"/>
              <a:t>Contents </a:t>
            </a:r>
          </a:p>
          <a:p>
            <a:pPr marL="0" indent="0">
              <a:buFont typeface="Arial" charset="0"/>
              <a:buNone/>
            </a:pPr>
            <a:r>
              <a:rPr lang="it-IT" altLang="zh-CN" sz="1200" dirty="0">
                <a:hlinkClick r:id="rId5"/>
              </a:rPr>
              <a:t>1  Introduction</a:t>
            </a:r>
            <a:br>
              <a:rPr lang="it-IT" altLang="zh-CN" sz="1200" dirty="0"/>
            </a:br>
            <a:r>
              <a:rPr lang="it-IT" altLang="zh-CN" sz="1200" dirty="0">
                <a:hlinkClick r:id="rId6"/>
              </a:rPr>
              <a:t>2  Registering Texts</a:t>
            </a:r>
            <a:br>
              <a:rPr lang="it-IT" altLang="zh-CN" sz="1200" dirty="0"/>
            </a:br>
            <a:r>
              <a:rPr lang="it-IT" altLang="zh-CN" sz="1200" dirty="0"/>
              <a:t>    </a:t>
            </a:r>
            <a:r>
              <a:rPr lang="it-IT" altLang="zh-CN" sz="1200" dirty="0">
                <a:hlinkClick r:id="rId7"/>
              </a:rPr>
              <a:t>2.1  Use Cases</a:t>
            </a:r>
            <a:br>
              <a:rPr lang="it-IT" altLang="zh-CN" sz="1200" dirty="0"/>
            </a:br>
            <a:r>
              <a:rPr lang="it-IT" altLang="zh-CN" sz="1200" dirty="0"/>
              <a:t>    </a:t>
            </a:r>
            <a:r>
              <a:rPr lang="it-IT" altLang="zh-CN" sz="1200" dirty="0">
                <a:hlinkClick r:id="rId8"/>
              </a:rPr>
              <a:t>2.2  A Document Registry Extension</a:t>
            </a:r>
            <a:br>
              <a:rPr lang="it-IT" altLang="zh-CN" sz="1200" dirty="0"/>
            </a:br>
            <a:r>
              <a:rPr lang="it-IT" altLang="zh-CN" sz="1200" dirty="0"/>
              <a:t>    </a:t>
            </a:r>
            <a:r>
              <a:rPr lang="it-IT" altLang="zh-CN" sz="1200" dirty="0">
                <a:hlinkClick r:id="rId9"/>
              </a:rPr>
              <a:t>2.3  DocRegExt in RegTAP</a:t>
            </a:r>
            <a:br>
              <a:rPr lang="it-IT" altLang="zh-CN" sz="1200" dirty="0"/>
            </a:br>
            <a:r>
              <a:rPr lang="it-IT" altLang="zh-CN" sz="1200" dirty="0"/>
              <a:t>    </a:t>
            </a:r>
            <a:r>
              <a:rPr lang="it-IT" altLang="zh-CN" sz="1200" dirty="0">
                <a:hlinkClick r:id="rId10"/>
              </a:rPr>
              <a:t>2.4  An Example DocRegExt Record</a:t>
            </a:r>
            <a:br>
              <a:rPr lang="it-IT" altLang="zh-CN" sz="1200" dirty="0"/>
            </a:br>
            <a:r>
              <a:rPr lang="it-IT" altLang="zh-CN" sz="1200" dirty="0"/>
              <a:t>    </a:t>
            </a:r>
            <a:r>
              <a:rPr lang="it-IT" altLang="zh-CN" sz="1200" dirty="0">
                <a:hlinkClick r:id="rId11"/>
              </a:rPr>
              <a:t>2.5  A versioned repository for tutorials</a:t>
            </a:r>
            <a:br>
              <a:rPr lang="it-IT" altLang="zh-CN" sz="1200" dirty="0"/>
            </a:br>
            <a:r>
              <a:rPr lang="it-IT" altLang="zh-CN" sz="1200" dirty="0">
                <a:hlinkClick r:id="rId12"/>
              </a:rPr>
              <a:t>3  A Curated Registry for Education</a:t>
            </a:r>
            <a:br>
              <a:rPr lang="it-IT" altLang="zh-CN" sz="1200" dirty="0"/>
            </a:br>
            <a:r>
              <a:rPr lang="it-IT" altLang="zh-CN" sz="1200" dirty="0"/>
              <a:t>    </a:t>
            </a:r>
            <a:r>
              <a:rPr lang="it-IT" altLang="zh-CN" sz="1200" dirty="0">
                <a:hlinkClick r:id="rId13"/>
              </a:rPr>
              <a:t>3.1  Educational vs. Professional Resources</a:t>
            </a:r>
            <a:br>
              <a:rPr lang="it-IT" altLang="zh-CN" sz="1200" dirty="0"/>
            </a:br>
            <a:r>
              <a:rPr lang="it-IT" altLang="zh-CN" sz="1200" dirty="0"/>
              <a:t>    </a:t>
            </a:r>
            <a:r>
              <a:rPr lang="it-IT" altLang="zh-CN" sz="1200" dirty="0">
                <a:hlinkClick r:id="rId14"/>
              </a:rPr>
              <a:t>3.2  ContentLevel granularity issue</a:t>
            </a:r>
            <a:br>
              <a:rPr lang="it-IT" altLang="zh-CN" sz="1200" dirty="0"/>
            </a:br>
            <a:r>
              <a:rPr lang="it-IT" altLang="zh-CN" sz="1200" dirty="0"/>
              <a:t>    </a:t>
            </a:r>
            <a:r>
              <a:rPr lang="it-IT" altLang="zh-CN" sz="1200" dirty="0">
                <a:hlinkClick r:id="rId15"/>
              </a:rPr>
              <a:t>3.3  Curating the Edu Registry</a:t>
            </a:r>
            <a:br>
              <a:rPr lang="it-IT" altLang="zh-CN" sz="1200" dirty="0"/>
            </a:br>
            <a:r>
              <a:rPr lang="it-IT" altLang="zh-CN" sz="1200" dirty="0">
                <a:hlinkClick r:id="rId16"/>
              </a:rPr>
              <a:t>A  ContentLevel values summary</a:t>
            </a:r>
            <a:endParaRPr lang="zh-CN" altLang="zh-CN" sz="2000" dirty="0">
              <a:latin typeface="Arial" panose="020B0604020202020204" pitchFamily="34" charset="0"/>
            </a:endParaRPr>
          </a:p>
        </p:txBody>
      </p:sp>
      <p:grpSp>
        <p:nvGrpSpPr>
          <p:cNvPr id="7" name="组合 6">
            <a:extLst>
              <a:ext uri="{FF2B5EF4-FFF2-40B4-BE49-F238E27FC236}">
                <a16:creationId xmlns:a16="http://schemas.microsoft.com/office/drawing/2014/main" id="{EE352F12-8656-4E96-9B6C-EA124D44E2D7}"/>
              </a:ext>
            </a:extLst>
          </p:cNvPr>
          <p:cNvGrpSpPr/>
          <p:nvPr/>
        </p:nvGrpSpPr>
        <p:grpSpPr>
          <a:xfrm>
            <a:off x="767408" y="3381375"/>
            <a:ext cx="8966352" cy="3197270"/>
            <a:chOff x="767408" y="3381375"/>
            <a:chExt cx="8966352" cy="3197270"/>
          </a:xfrm>
        </p:grpSpPr>
        <p:sp>
          <p:nvSpPr>
            <p:cNvPr id="5" name="文本框 4">
              <a:extLst>
                <a:ext uri="{FF2B5EF4-FFF2-40B4-BE49-F238E27FC236}">
                  <a16:creationId xmlns:a16="http://schemas.microsoft.com/office/drawing/2014/main" id="{D995DE27-0577-41A1-BD4C-F574B03B6105}"/>
                </a:ext>
              </a:extLst>
            </p:cNvPr>
            <p:cNvSpPr txBox="1"/>
            <p:nvPr/>
          </p:nvSpPr>
          <p:spPr>
            <a:xfrm>
              <a:off x="767408" y="5661248"/>
              <a:ext cx="3459280" cy="369332"/>
            </a:xfrm>
            <a:prstGeom prst="rect">
              <a:avLst/>
            </a:prstGeom>
            <a:noFill/>
          </p:spPr>
          <p:txBody>
            <a:bodyPr wrap="none" rtlCol="0">
              <a:spAutoFit/>
            </a:bodyPr>
            <a:lstStyle/>
            <a:p>
              <a:r>
                <a:rPr lang="en-US" altLang="zh-CN" sz="1800" dirty="0">
                  <a:latin typeface="Arial" panose="020B0604020202020204" pitchFamily="34" charset="0"/>
                  <a:cs typeface="Arial" panose="020B0604020202020204" pitchFamily="34" charset="0"/>
                </a:rPr>
                <a:t>Your contributions are welcome!</a:t>
              </a:r>
              <a:endParaRPr lang="zh-CN" altLang="en-US" sz="1800" dirty="0">
                <a:latin typeface="Arial" panose="020B0604020202020204" pitchFamily="34" charset="0"/>
                <a:cs typeface="Arial" panose="020B0604020202020204" pitchFamily="34" charset="0"/>
              </a:endParaRPr>
            </a:p>
          </p:txBody>
        </p:sp>
        <p:pic>
          <p:nvPicPr>
            <p:cNvPr id="10" name="图片 9">
              <a:extLst>
                <a:ext uri="{FF2B5EF4-FFF2-40B4-BE49-F238E27FC236}">
                  <a16:creationId xmlns:a16="http://schemas.microsoft.com/office/drawing/2014/main" id="{44B21D8C-6835-49F9-8D7B-2FFB66B75849}"/>
                </a:ext>
              </a:extLst>
            </p:cNvPr>
            <p:cNvPicPr>
              <a:picLocks noChangeAspect="1"/>
            </p:cNvPicPr>
            <p:nvPr/>
          </p:nvPicPr>
          <p:blipFill>
            <a:blip r:embed="rId17"/>
            <a:stretch>
              <a:fillRect/>
            </a:stretch>
          </p:blipFill>
          <p:spPr>
            <a:xfrm>
              <a:off x="4330448" y="3381375"/>
              <a:ext cx="5403312" cy="3197270"/>
            </a:xfrm>
            <a:prstGeom prst="rect">
              <a:avLst/>
            </a:prstGeom>
            <a:ln>
              <a:noFill/>
            </a:ln>
            <a:effectLst>
              <a:outerShdw blurRad="292100" dist="139700" dir="2700000" algn="tl" rotWithShape="0">
                <a:srgbClr val="333333">
                  <a:alpha val="65000"/>
                </a:srgbClr>
              </a:outerShdw>
            </a:effectLst>
          </p:spPr>
        </p:pic>
      </p:grpSp>
      <p:sp>
        <p:nvSpPr>
          <p:cNvPr id="11" name="页脚占位符 10">
            <a:extLst>
              <a:ext uri="{FF2B5EF4-FFF2-40B4-BE49-F238E27FC236}">
                <a16:creationId xmlns:a16="http://schemas.microsoft.com/office/drawing/2014/main" id="{8E0D1485-79AE-4120-BCEB-0E46E12DD169}"/>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6464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35998D1-7B14-4261-AC3E-FC5A4E6EEB3D}"/>
              </a:ext>
            </a:extLst>
          </p:cNvPr>
          <p:cNvPicPr>
            <a:picLocks noChangeAspect="1"/>
          </p:cNvPicPr>
          <p:nvPr/>
        </p:nvPicPr>
        <p:blipFill>
          <a:blip r:embed="rId2"/>
          <a:stretch>
            <a:fillRect/>
          </a:stretch>
        </p:blipFill>
        <p:spPr>
          <a:xfrm>
            <a:off x="8645949" y="12055"/>
            <a:ext cx="2549581" cy="3880746"/>
          </a:xfrm>
          <a:prstGeom prst="rect">
            <a:avLst/>
          </a:prstGeom>
          <a:ln>
            <a:noFill/>
          </a:ln>
          <a:effectLst>
            <a:outerShdw blurRad="292100" dist="139700" dir="2700000" algn="tl" rotWithShape="0">
              <a:srgbClr val="333333">
                <a:alpha val="65000"/>
              </a:srgbClr>
            </a:outerShdw>
          </a:effectLst>
        </p:spPr>
      </p:pic>
      <p:sp>
        <p:nvSpPr>
          <p:cNvPr id="2" name="标题 1">
            <a:extLst>
              <a:ext uri="{FF2B5EF4-FFF2-40B4-BE49-F238E27FC236}">
                <a16:creationId xmlns:a16="http://schemas.microsoft.com/office/drawing/2014/main" id="{61ED38AB-6803-4D5E-9FB7-375CFFB91905}"/>
              </a:ext>
            </a:extLst>
          </p:cNvPr>
          <p:cNvSpPr>
            <a:spLocks noGrp="1"/>
          </p:cNvSpPr>
          <p:nvPr>
            <p:ph type="title"/>
          </p:nvPr>
        </p:nvSpPr>
        <p:spPr>
          <a:xfrm>
            <a:off x="263351" y="0"/>
            <a:ext cx="11738595" cy="1417638"/>
          </a:xfrm>
        </p:spPr>
        <p:txBody>
          <a:bodyPr/>
          <a:lstStyle/>
          <a:p>
            <a:pPr algn="ctr">
              <a:tabLst>
                <a:tab pos="137160" algn="l"/>
                <a:tab pos="5943600" algn="r"/>
              </a:tabLst>
            </a:pPr>
            <a:endParaRPr lang="zh-CN" altLang="zh-CN" sz="3200" dirty="0">
              <a:effectLst/>
              <a:latin typeface="Times New Roman" panose="02020603050405020304" pitchFamily="18" charset="0"/>
              <a:ea typeface="等线" panose="02010600030101010101" pitchFamily="2" charset="-122"/>
            </a:endParaRPr>
          </a:p>
        </p:txBody>
      </p:sp>
      <p:sp>
        <p:nvSpPr>
          <p:cNvPr id="3" name="内容占位符 2">
            <a:extLst>
              <a:ext uri="{FF2B5EF4-FFF2-40B4-BE49-F238E27FC236}">
                <a16:creationId xmlns:a16="http://schemas.microsoft.com/office/drawing/2014/main" id="{B2EE2541-5A4C-4FB0-8AD9-9F588902A010}"/>
              </a:ext>
            </a:extLst>
          </p:cNvPr>
          <p:cNvSpPr>
            <a:spLocks noGrp="1"/>
          </p:cNvSpPr>
          <p:nvPr>
            <p:ph idx="1"/>
          </p:nvPr>
        </p:nvSpPr>
        <p:spPr>
          <a:xfrm>
            <a:off x="623392" y="2204864"/>
            <a:ext cx="10369152" cy="3949899"/>
          </a:xfrm>
        </p:spPr>
        <p:txBody>
          <a:bodyPr/>
          <a:lstStyle/>
          <a:p>
            <a:r>
              <a:rPr lang="en-US" altLang="zh-CN" sz="2400" dirty="0"/>
              <a:t>59 chapters, 3 appendixes, published by ASP in 2007</a:t>
            </a:r>
          </a:p>
          <a:p>
            <a:endParaRPr lang="en-US" altLang="zh-CN" sz="2400" dirty="0"/>
          </a:p>
          <a:p>
            <a:endParaRPr lang="en-US" altLang="zh-CN" sz="2000" dirty="0"/>
          </a:p>
          <a:p>
            <a:endParaRPr lang="en-US" altLang="zh-CN" sz="2000" dirty="0"/>
          </a:p>
          <a:p>
            <a:endParaRPr lang="en-US" altLang="zh-CN" sz="2000" dirty="0"/>
          </a:p>
          <a:p>
            <a:endParaRPr lang="en-US" altLang="zh-CN" sz="2000" dirty="0"/>
          </a:p>
          <a:p>
            <a:endParaRPr lang="en-US" altLang="zh-CN" sz="2400" dirty="0"/>
          </a:p>
          <a:p>
            <a:endParaRPr lang="zh-CN" altLang="en-US" sz="2400" dirty="0"/>
          </a:p>
        </p:txBody>
      </p:sp>
      <p:sp>
        <p:nvSpPr>
          <p:cNvPr id="10" name="文本框 9">
            <a:extLst>
              <a:ext uri="{FF2B5EF4-FFF2-40B4-BE49-F238E27FC236}">
                <a16:creationId xmlns:a16="http://schemas.microsoft.com/office/drawing/2014/main" id="{BCE9520A-6F69-439E-BD81-B1F1FE5CAE5C}"/>
              </a:ext>
            </a:extLst>
          </p:cNvPr>
          <p:cNvSpPr txBox="1"/>
          <p:nvPr/>
        </p:nvSpPr>
        <p:spPr>
          <a:xfrm>
            <a:off x="769486" y="2776860"/>
            <a:ext cx="7992888" cy="230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zh-CN" altLang="en-US" sz="1800" dirty="0"/>
              <a:t>Prologue: The Virtual Observatory—A New Environment for Astronomical Research</a:t>
            </a:r>
          </a:p>
          <a:p>
            <a:r>
              <a:rPr lang="zh-CN" altLang="en-US" sz="1800" dirty="0"/>
              <a:t>Section 1. An Introduction to VO Tools</a:t>
            </a:r>
          </a:p>
          <a:p>
            <a:r>
              <a:rPr lang="zh-CN" altLang="en-US" sz="1800" dirty="0"/>
              <a:t>Section 2. Science with the Virtual Observatory</a:t>
            </a:r>
          </a:p>
          <a:p>
            <a:r>
              <a:rPr lang="zh-CN" altLang="en-US" sz="1800" dirty="0"/>
              <a:t>Section 3. Technologies and Protocols</a:t>
            </a:r>
          </a:p>
          <a:p>
            <a:r>
              <a:rPr lang="zh-CN" altLang="en-US" sz="1800" dirty="0"/>
              <a:t>Section 4. Discovering and Registering Resources in the VO</a:t>
            </a:r>
          </a:p>
          <a:p>
            <a:r>
              <a:rPr lang="zh-CN" altLang="en-US" sz="1800" dirty="0"/>
              <a:t>Section 5. Accessing Data in the VO</a:t>
            </a:r>
          </a:p>
          <a:p>
            <a:r>
              <a:rPr lang="zh-CN" altLang="en-US" sz="1800" dirty="0"/>
              <a:t>Section 6. Publishing Data in the VO</a:t>
            </a:r>
          </a:p>
          <a:p>
            <a:r>
              <a:rPr lang="zh-CN" altLang="en-US" sz="1800" dirty="0"/>
              <a:t>Section 7. Foundation Technologies</a:t>
            </a:r>
          </a:p>
        </p:txBody>
      </p:sp>
      <p:sp>
        <p:nvSpPr>
          <p:cNvPr id="12" name="文本框 11">
            <a:extLst>
              <a:ext uri="{FF2B5EF4-FFF2-40B4-BE49-F238E27FC236}">
                <a16:creationId xmlns:a16="http://schemas.microsoft.com/office/drawing/2014/main" id="{CCBDFB50-81B1-4757-B08A-A9FFB3338F20}"/>
              </a:ext>
            </a:extLst>
          </p:cNvPr>
          <p:cNvSpPr txBox="1"/>
          <p:nvPr/>
        </p:nvSpPr>
        <p:spPr>
          <a:xfrm>
            <a:off x="769486" y="5167576"/>
            <a:ext cx="6536720" cy="1200329"/>
          </a:xfrm>
          <a:prstGeom prst="rect">
            <a:avLst/>
          </a:prstGeom>
          <a:noFill/>
        </p:spPr>
        <p:txBody>
          <a:bodyPr wrap="square">
            <a:spAutoFit/>
          </a:bodyPr>
          <a:lstStyle/>
          <a:p>
            <a:r>
              <a:rPr lang="zh-CN" altLang="en-US" sz="1800" dirty="0">
                <a:latin typeface="Arial" panose="020B0604020202020204" pitchFamily="34" charset="0"/>
                <a:cs typeface="Arial" panose="020B0604020202020204" pitchFamily="34" charset="0"/>
              </a:rPr>
              <a:t>In 2004, 2005 and 2006, the US National Virtual Observatory development project presented Summer Schools in Aspen, Colorado. This volume is a collection of the Summer School lectures and tutorials. </a:t>
            </a:r>
            <a:r>
              <a:rPr lang="en-US" altLang="zh-CN" sz="1800" dirty="0">
                <a:latin typeface="Arial" panose="020B0604020202020204" pitchFamily="34" charset="0"/>
                <a:cs typeface="Arial" panose="020B0604020202020204" pitchFamily="34" charset="0"/>
              </a:rPr>
              <a:t>These materials are</a:t>
            </a:r>
            <a:r>
              <a:rPr lang="it-IT" altLang="zh-CN" sz="1800" dirty="0">
                <a:latin typeface="Arial" panose="020B0604020202020204" pitchFamily="34" charset="0"/>
                <a:cs typeface="Arial" panose="020B0604020202020204" pitchFamily="34" charset="0"/>
              </a:rPr>
              <a:t> still relevant.</a:t>
            </a:r>
            <a:endParaRPr lang="zh-CN" altLang="en-US" sz="1800"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E1A38652-7377-4332-8FA3-661BF4DB2EAC}"/>
              </a:ext>
            </a:extLst>
          </p:cNvPr>
          <p:cNvSpPr txBox="1"/>
          <p:nvPr/>
        </p:nvSpPr>
        <p:spPr>
          <a:xfrm>
            <a:off x="10055794" y="5508432"/>
            <a:ext cx="1873499" cy="646331"/>
          </a:xfrm>
          <a:prstGeom prst="rect">
            <a:avLst/>
          </a:prstGeom>
          <a:noFill/>
        </p:spPr>
        <p:txBody>
          <a:bodyPr wrap="square">
            <a:spAutoFit/>
          </a:bodyPr>
          <a:lstStyle/>
          <a:p>
            <a:r>
              <a:rPr lang="en-US" altLang="zh-CN" sz="1800" dirty="0">
                <a:latin typeface="Arial" panose="020B0604020202020204" pitchFamily="34" charset="0"/>
                <a:cs typeface="Arial" panose="020B0604020202020204" pitchFamily="34" charset="0"/>
              </a:rPr>
              <a:t>Published in Chinese in 2010</a:t>
            </a:r>
            <a:endParaRPr lang="zh-CN" altLang="en-US" sz="1800" dirty="0">
              <a:latin typeface="Arial" panose="020B0604020202020204" pitchFamily="34" charset="0"/>
              <a:cs typeface="Arial" panose="020B0604020202020204" pitchFamily="34" charset="0"/>
            </a:endParaRPr>
          </a:p>
        </p:txBody>
      </p:sp>
      <p:pic>
        <p:nvPicPr>
          <p:cNvPr id="11" name="图片 10">
            <a:extLst>
              <a:ext uri="{FF2B5EF4-FFF2-40B4-BE49-F238E27FC236}">
                <a16:creationId xmlns:a16="http://schemas.microsoft.com/office/drawing/2014/main" id="{07225EF1-6D2E-4A70-A21A-9ED690EF0B7D}"/>
              </a:ext>
            </a:extLst>
          </p:cNvPr>
          <p:cNvPicPr>
            <a:picLocks noChangeAspect="1"/>
          </p:cNvPicPr>
          <p:nvPr/>
        </p:nvPicPr>
        <p:blipFill>
          <a:blip r:embed="rId3"/>
          <a:stretch>
            <a:fillRect/>
          </a:stretch>
        </p:blipFill>
        <p:spPr>
          <a:xfrm>
            <a:off x="695400" y="17478"/>
            <a:ext cx="7631056" cy="2187386"/>
          </a:xfrm>
          <a:prstGeom prst="rect">
            <a:avLst/>
          </a:prstGeom>
        </p:spPr>
      </p:pic>
      <p:pic>
        <p:nvPicPr>
          <p:cNvPr id="6" name="图片 5">
            <a:extLst>
              <a:ext uri="{FF2B5EF4-FFF2-40B4-BE49-F238E27FC236}">
                <a16:creationId xmlns:a16="http://schemas.microsoft.com/office/drawing/2014/main" id="{4875E475-0BB0-404D-9590-1070EDADFE3C}"/>
              </a:ext>
            </a:extLst>
          </p:cNvPr>
          <p:cNvPicPr>
            <a:picLocks noChangeAspect="1"/>
          </p:cNvPicPr>
          <p:nvPr/>
        </p:nvPicPr>
        <p:blipFill>
          <a:blip r:embed="rId4"/>
          <a:stretch>
            <a:fillRect/>
          </a:stretch>
        </p:blipFill>
        <p:spPr>
          <a:xfrm>
            <a:off x="8040216" y="4005064"/>
            <a:ext cx="1882269" cy="2639647"/>
          </a:xfrm>
          <a:prstGeom prst="rect">
            <a:avLst/>
          </a:prstGeom>
          <a:ln>
            <a:noFill/>
          </a:ln>
          <a:effectLst>
            <a:outerShdw blurRad="292100" dist="139700" dir="2700000" algn="tl" rotWithShape="0">
              <a:srgbClr val="333333">
                <a:alpha val="65000"/>
              </a:srgbClr>
            </a:outerShdw>
          </a:effectLst>
        </p:spPr>
      </p:pic>
      <p:sp>
        <p:nvSpPr>
          <p:cNvPr id="15" name="文本框 14">
            <a:extLst>
              <a:ext uri="{FF2B5EF4-FFF2-40B4-BE49-F238E27FC236}">
                <a16:creationId xmlns:a16="http://schemas.microsoft.com/office/drawing/2014/main" id="{DF1F6E7E-1584-421A-8ECC-721DA9A34DBE}"/>
              </a:ext>
            </a:extLst>
          </p:cNvPr>
          <p:cNvSpPr txBox="1"/>
          <p:nvPr/>
        </p:nvSpPr>
        <p:spPr>
          <a:xfrm>
            <a:off x="551384" y="6336953"/>
            <a:ext cx="4464496" cy="276999"/>
          </a:xfrm>
          <a:prstGeom prst="rect">
            <a:avLst/>
          </a:prstGeom>
          <a:noFill/>
        </p:spPr>
        <p:txBody>
          <a:bodyPr wrap="square">
            <a:spAutoFit/>
          </a:bodyPr>
          <a:lstStyle/>
          <a:p>
            <a:r>
              <a:rPr lang="zh-CN" altLang="en-US" sz="1200" dirty="0">
                <a:hlinkClick r:id="rId5"/>
              </a:rPr>
              <a:t>http://www.aspbooks.org/a/volumes/table_of_contents/?book_id=420</a:t>
            </a:r>
            <a:endParaRPr lang="zh-CN" altLang="en-US" sz="1200" dirty="0"/>
          </a:p>
        </p:txBody>
      </p:sp>
      <p:sp>
        <p:nvSpPr>
          <p:cNvPr id="5" name="页脚占位符 4">
            <a:extLst>
              <a:ext uri="{FF2B5EF4-FFF2-40B4-BE49-F238E27FC236}">
                <a16:creationId xmlns:a16="http://schemas.microsoft.com/office/drawing/2014/main" id="{308E39FB-C0EF-45E6-9632-34ED7BEDCB0E}"/>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spTree>
    <p:extLst>
      <p:ext uri="{BB962C8B-B14F-4D97-AF65-F5344CB8AC3E}">
        <p14:creationId xmlns:p14="http://schemas.microsoft.com/office/powerpoint/2010/main" val="2499235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3C35D7-2FE5-442F-B715-D7AD17C5ADBC}"/>
              </a:ext>
            </a:extLst>
          </p:cNvPr>
          <p:cNvSpPr>
            <a:spLocks noGrp="1"/>
          </p:cNvSpPr>
          <p:nvPr>
            <p:ph type="title"/>
          </p:nvPr>
        </p:nvSpPr>
        <p:spPr/>
        <p:txBody>
          <a:bodyPr/>
          <a:lstStyle/>
          <a:p>
            <a:endParaRPr lang="zh-CN" altLang="en-US"/>
          </a:p>
        </p:txBody>
      </p:sp>
      <p:sp>
        <p:nvSpPr>
          <p:cNvPr id="3" name="内容占位符 2">
            <a:extLst>
              <a:ext uri="{FF2B5EF4-FFF2-40B4-BE49-F238E27FC236}">
                <a16:creationId xmlns:a16="http://schemas.microsoft.com/office/drawing/2014/main" id="{C2101CE5-57D4-498D-B83C-FCA026794246}"/>
              </a:ext>
            </a:extLst>
          </p:cNvPr>
          <p:cNvSpPr>
            <a:spLocks noGrp="1"/>
          </p:cNvSpPr>
          <p:nvPr>
            <p:ph idx="1"/>
          </p:nvPr>
        </p:nvSpPr>
        <p:spPr/>
        <p:txBody>
          <a:bodyPr/>
          <a:lstStyle/>
          <a:p>
            <a:endParaRPr lang="zh-CN" altLang="en-US"/>
          </a:p>
        </p:txBody>
      </p:sp>
      <p:sp>
        <p:nvSpPr>
          <p:cNvPr id="4" name="页脚占位符 3">
            <a:extLst>
              <a:ext uri="{FF2B5EF4-FFF2-40B4-BE49-F238E27FC236}">
                <a16:creationId xmlns:a16="http://schemas.microsoft.com/office/drawing/2014/main" id="{FC0824B4-F836-4BF2-8988-84C931511B26}"/>
              </a:ext>
            </a:extLst>
          </p:cNvPr>
          <p:cNvSpPr>
            <a:spLocks noGrp="1"/>
          </p:cNvSpPr>
          <p:nvPr>
            <p:ph type="ftr" sz="quarter" idx="11"/>
          </p:nvPr>
        </p:nvSpPr>
        <p:spPr/>
        <p:txBody>
          <a:bodyPr/>
          <a:lstStyle/>
          <a:p>
            <a:pPr>
              <a:defRPr/>
            </a:pPr>
            <a:r>
              <a:rPr lang="en-US" altLang="zh-CN">
                <a:solidFill>
                  <a:prstClr val="black">
                    <a:tint val="75000"/>
                  </a:prstClr>
                </a:solidFill>
              </a:rPr>
              <a:t>ADASS XXXI, 24 – 28 October 2021</a:t>
            </a:r>
            <a:endParaRPr lang="zh-CN" altLang="en-US" dirty="0">
              <a:solidFill>
                <a:prstClr val="black">
                  <a:tint val="75000"/>
                </a:prstClr>
              </a:solidFill>
            </a:endParaRPr>
          </a:p>
        </p:txBody>
      </p:sp>
      <p:pic>
        <p:nvPicPr>
          <p:cNvPr id="8" name="图片 7">
            <a:extLst>
              <a:ext uri="{FF2B5EF4-FFF2-40B4-BE49-F238E27FC236}">
                <a16:creationId xmlns:a16="http://schemas.microsoft.com/office/drawing/2014/main" id="{79E635A8-E829-4515-BA01-37B3E0B7B862}"/>
              </a:ext>
            </a:extLst>
          </p:cNvPr>
          <p:cNvPicPr>
            <a:picLocks noChangeAspect="1"/>
          </p:cNvPicPr>
          <p:nvPr/>
        </p:nvPicPr>
        <p:blipFill>
          <a:blip r:embed="rId2"/>
          <a:stretch>
            <a:fillRect/>
          </a:stretch>
        </p:blipFill>
        <p:spPr>
          <a:xfrm>
            <a:off x="213880" y="136524"/>
            <a:ext cx="6458184" cy="2325918"/>
          </a:xfrm>
          <a:prstGeom prst="rect">
            <a:avLst/>
          </a:prstGeom>
          <a:ln>
            <a:noFill/>
          </a:ln>
          <a:effectLst>
            <a:outerShdw blurRad="292100" dist="139700" dir="2700000" algn="tl" rotWithShape="0">
              <a:srgbClr val="333333">
                <a:alpha val="65000"/>
              </a:srgbClr>
            </a:outerShdw>
          </a:effectLst>
        </p:spPr>
      </p:pic>
      <p:pic>
        <p:nvPicPr>
          <p:cNvPr id="6" name="图片 5">
            <a:extLst>
              <a:ext uri="{FF2B5EF4-FFF2-40B4-BE49-F238E27FC236}">
                <a16:creationId xmlns:a16="http://schemas.microsoft.com/office/drawing/2014/main" id="{151BEAF3-1A59-4751-A842-50837698B30B}"/>
              </a:ext>
            </a:extLst>
          </p:cNvPr>
          <p:cNvPicPr>
            <a:picLocks noChangeAspect="1"/>
          </p:cNvPicPr>
          <p:nvPr/>
        </p:nvPicPr>
        <p:blipFill>
          <a:blip r:embed="rId3"/>
          <a:stretch>
            <a:fillRect/>
          </a:stretch>
        </p:blipFill>
        <p:spPr>
          <a:xfrm>
            <a:off x="6023992" y="956006"/>
            <a:ext cx="5847287" cy="3289099"/>
          </a:xfrm>
          <a:prstGeom prst="rect">
            <a:avLst/>
          </a:prstGeom>
          <a:ln>
            <a:noFill/>
          </a:ln>
          <a:effectLst>
            <a:outerShdw blurRad="292100" dist="139700" dir="2700000" algn="tl" rotWithShape="0">
              <a:srgbClr val="333333">
                <a:alpha val="65000"/>
              </a:srgbClr>
            </a:outerShdw>
          </a:effectLst>
        </p:spPr>
      </p:pic>
      <p:pic>
        <p:nvPicPr>
          <p:cNvPr id="10" name="图片 9">
            <a:extLst>
              <a:ext uri="{FF2B5EF4-FFF2-40B4-BE49-F238E27FC236}">
                <a16:creationId xmlns:a16="http://schemas.microsoft.com/office/drawing/2014/main" id="{BCBF8F9C-3D10-4AC3-84BE-9F7B00058B92}"/>
              </a:ext>
            </a:extLst>
          </p:cNvPr>
          <p:cNvPicPr>
            <a:picLocks noChangeAspect="1"/>
          </p:cNvPicPr>
          <p:nvPr/>
        </p:nvPicPr>
        <p:blipFill>
          <a:blip r:embed="rId4"/>
          <a:stretch>
            <a:fillRect/>
          </a:stretch>
        </p:blipFill>
        <p:spPr>
          <a:xfrm>
            <a:off x="927296" y="2713240"/>
            <a:ext cx="3555000" cy="2515960"/>
          </a:xfrm>
          <a:prstGeom prst="rect">
            <a:avLst/>
          </a:prstGeom>
          <a:ln>
            <a:noFill/>
          </a:ln>
          <a:effectLst>
            <a:outerShdw blurRad="292100" dist="139700" dir="2700000" algn="tl" rotWithShape="0">
              <a:srgbClr val="333333">
                <a:alpha val="65000"/>
              </a:srgbClr>
            </a:outerShdw>
          </a:effectLst>
        </p:spPr>
      </p:pic>
      <p:sp>
        <p:nvSpPr>
          <p:cNvPr id="12" name="文本框 11">
            <a:extLst>
              <a:ext uri="{FF2B5EF4-FFF2-40B4-BE49-F238E27FC236}">
                <a16:creationId xmlns:a16="http://schemas.microsoft.com/office/drawing/2014/main" id="{4D07174A-32F2-49AC-A04A-89C7201EFA63}"/>
              </a:ext>
            </a:extLst>
          </p:cNvPr>
          <p:cNvSpPr txBox="1"/>
          <p:nvPr/>
        </p:nvSpPr>
        <p:spPr>
          <a:xfrm>
            <a:off x="869397" y="5902366"/>
            <a:ext cx="2917525" cy="276999"/>
          </a:xfrm>
          <a:prstGeom prst="rect">
            <a:avLst/>
          </a:prstGeom>
          <a:noFill/>
        </p:spPr>
        <p:txBody>
          <a:bodyPr wrap="square">
            <a:spAutoFit/>
          </a:bodyPr>
          <a:lstStyle/>
          <a:p>
            <a:r>
              <a:rPr lang="zh-CN" altLang="en-US" sz="1200" dirty="0">
                <a:hlinkClick r:id="rId5"/>
              </a:rPr>
              <a:t>https://www.euro-vo.org/scientific-tutorials/</a:t>
            </a:r>
            <a:endParaRPr lang="zh-CN" altLang="en-US" sz="1200" dirty="0"/>
          </a:p>
        </p:txBody>
      </p:sp>
      <p:pic>
        <p:nvPicPr>
          <p:cNvPr id="14" name="图片 13">
            <a:extLst>
              <a:ext uri="{FF2B5EF4-FFF2-40B4-BE49-F238E27FC236}">
                <a16:creationId xmlns:a16="http://schemas.microsoft.com/office/drawing/2014/main" id="{17BA7FA8-C5CF-426B-9133-4D9A2E9A4313}"/>
              </a:ext>
            </a:extLst>
          </p:cNvPr>
          <p:cNvPicPr>
            <a:picLocks noChangeAspect="1"/>
          </p:cNvPicPr>
          <p:nvPr/>
        </p:nvPicPr>
        <p:blipFill>
          <a:blip r:embed="rId6"/>
          <a:stretch>
            <a:fillRect/>
          </a:stretch>
        </p:blipFill>
        <p:spPr>
          <a:xfrm>
            <a:off x="4835860" y="3998536"/>
            <a:ext cx="3672408" cy="21854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898471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werPoint_basic_2">
  <a:themeElements>
    <a:clrScheme name="2018 NRC-CNRC PPT">
      <a:dk1>
        <a:srgbClr val="000000"/>
      </a:dk1>
      <a:lt1>
        <a:srgbClr val="FFFFFF"/>
      </a:lt1>
      <a:dk2>
        <a:srgbClr val="0099AA"/>
      </a:dk2>
      <a:lt2>
        <a:srgbClr val="004411"/>
      </a:lt2>
      <a:accent1>
        <a:srgbClr val="003353"/>
      </a:accent1>
      <a:accent2>
        <a:srgbClr val="006688"/>
      </a:accent2>
      <a:accent3>
        <a:srgbClr val="550033"/>
      </a:accent3>
      <a:accent4>
        <a:srgbClr val="AA0011"/>
      </a:accent4>
      <a:accent5>
        <a:srgbClr val="669933"/>
      </a:accent5>
      <a:accent6>
        <a:srgbClr val="FF8822"/>
      </a:accent6>
      <a:hlink>
        <a:srgbClr val="595959"/>
      </a:hlink>
      <a:folHlink>
        <a:srgbClr val="0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RC_2019_4x3" id="{5E99DF28-661E-EC45-9F95-EA0BEE69731B}" vid="{86BABB88-70B8-DC42-BAA9-E0B45870D182}"/>
    </a:ext>
  </a:extLst>
</a:theme>
</file>

<file path=ppt/theme/theme3.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xml><?xml version="1.0" encoding="utf-8"?>
<a:theme xmlns:a="http://schemas.openxmlformats.org/drawingml/2006/main" name="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11629</TotalTime>
  <Words>2622</Words>
  <Application>Microsoft Office PowerPoint</Application>
  <PresentationFormat>宽屏</PresentationFormat>
  <Paragraphs>206</Paragraphs>
  <Slides>31</Slides>
  <Notes>4</Notes>
  <HiddenSlides>0</HiddenSlides>
  <MMClips>0</MMClips>
  <ScaleCrop>false</ScaleCrop>
  <HeadingPairs>
    <vt:vector size="8" baseType="variant">
      <vt:variant>
        <vt:lpstr>已用的字体</vt:lpstr>
      </vt:variant>
      <vt:variant>
        <vt:i4>10</vt:i4>
      </vt:variant>
      <vt:variant>
        <vt:lpstr>主题</vt:lpstr>
      </vt:variant>
      <vt:variant>
        <vt:i4>4</vt:i4>
      </vt:variant>
      <vt:variant>
        <vt:lpstr>嵌入 OLE 服务器</vt:lpstr>
      </vt:variant>
      <vt:variant>
        <vt:i4>1</vt:i4>
      </vt:variant>
      <vt:variant>
        <vt:lpstr>幻灯片标题</vt:lpstr>
      </vt:variant>
      <vt:variant>
        <vt:i4>31</vt:i4>
      </vt:variant>
    </vt:vector>
  </HeadingPairs>
  <TitlesOfParts>
    <vt:vector size="46" baseType="lpstr">
      <vt:lpstr>Arial Unicode MS</vt:lpstr>
      <vt:lpstr>Liberation Sans</vt:lpstr>
      <vt:lpstr>OpenSans</vt:lpstr>
      <vt:lpstr>微软雅黑</vt:lpstr>
      <vt:lpstr>Arial</vt:lpstr>
      <vt:lpstr>Calibri</vt:lpstr>
      <vt:lpstr>Times</vt:lpstr>
      <vt:lpstr>Times New Roman</vt:lpstr>
      <vt:lpstr>Verdana</vt:lpstr>
      <vt:lpstr>Wingdings</vt:lpstr>
      <vt:lpstr>Office 主题</vt:lpstr>
      <vt:lpstr>PowerPoint_basic_2</vt:lpstr>
      <vt:lpstr>NEW ESA Presentation 16-9</vt:lpstr>
      <vt:lpstr>1_NEW ESA Presentation 16-9</vt:lpstr>
      <vt:lpstr>Acrobat Document</vt:lpstr>
      <vt:lpstr>Teaching Resources of Virtual Observatory</vt:lpstr>
      <vt:lpstr>Contents</vt:lpstr>
      <vt:lpstr>Astronomy: a Data-driven Science</vt:lpstr>
      <vt:lpstr>The Idea of Virtual Observatory</vt:lpstr>
      <vt:lpstr>International Virtual Observatory Alliance</vt:lpstr>
      <vt:lpstr>IVOA Website and Wiki Pages</vt:lpstr>
      <vt:lpstr>IVOA Education Interest Group</vt:lpstr>
      <vt:lpstr>PowerPoint 演示文稿</vt:lpstr>
      <vt:lpstr>PowerPoint 演示文稿</vt:lpstr>
      <vt:lpstr>PowerPoint 演示文稿</vt:lpstr>
      <vt:lpstr>Tutorial: "Calculating the Redshift of Galaxies"</vt:lpstr>
      <vt:lpstr>PowerPoint 演示文稿</vt:lpstr>
      <vt:lpstr>PowerPoint 演示文稿</vt:lpstr>
      <vt:lpstr>Euro-VO Schools</vt:lpstr>
      <vt:lpstr>PowerPoint 演示文稿</vt:lpstr>
      <vt:lpstr>PowerPoint 演示文稿</vt:lpstr>
      <vt:lpstr>PowerPoint 演示文稿</vt:lpstr>
      <vt:lpstr>China-VO Annual Meetings</vt:lpstr>
      <vt:lpstr>China-VO EPO Resources</vt:lpstr>
      <vt:lpstr>Resources for Astroinformatics</vt:lpstr>
      <vt:lpstr>PowerPoint 演示文稿</vt:lpstr>
      <vt:lpstr>PowerPoint 演示文稿</vt:lpstr>
      <vt:lpstr>Astronomy 630: Astrostatistics</vt:lpstr>
      <vt:lpstr>PowerPoint 演示文稿</vt:lpstr>
      <vt:lpstr>PowerPoint 演示文稿</vt:lpstr>
      <vt:lpstr>PowerPoint 演示文稿</vt:lpstr>
      <vt:lpstr>XXX Canary Islands Winter School of Astrophysics</vt:lpstr>
      <vt:lpstr>A brief summary before the Special Epilogue</vt:lpstr>
      <vt:lpstr>Collaboration between IVOA and IAU OAD</vt:lpstr>
      <vt:lpstr>Worldwide Telescope Tour Contest</vt:lpstr>
      <vt:lpstr>PowerPoint 演示文稿</vt:lpstr>
    </vt:vector>
  </TitlesOfParts>
  <Company>STScI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Wildt</dc:creator>
  <cp:lastModifiedBy>NTKO</cp:lastModifiedBy>
  <cp:revision>1458</cp:revision>
  <cp:lastPrinted>2020-05-02T09:13:33Z</cp:lastPrinted>
  <dcterms:created xsi:type="dcterms:W3CDTF">2003-08-08T17:14:50Z</dcterms:created>
  <dcterms:modified xsi:type="dcterms:W3CDTF">2021-10-27T07:08:25Z</dcterms:modified>
</cp:coreProperties>
</file>