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3"/>
  </p:notesMasterIdLst>
  <p:handoutMasterIdLst>
    <p:handoutMasterId r:id="rId24"/>
  </p:handoutMasterIdLst>
  <p:sldIdLst>
    <p:sldId id="258" r:id="rId5"/>
    <p:sldId id="322" r:id="rId6"/>
    <p:sldId id="308" r:id="rId7"/>
    <p:sldId id="323" r:id="rId8"/>
    <p:sldId id="324" r:id="rId9"/>
    <p:sldId id="325" r:id="rId10"/>
    <p:sldId id="328" r:id="rId11"/>
    <p:sldId id="326" r:id="rId12"/>
    <p:sldId id="314" r:id="rId13"/>
    <p:sldId id="329" r:id="rId14"/>
    <p:sldId id="310" r:id="rId15"/>
    <p:sldId id="298" r:id="rId16"/>
    <p:sldId id="320" r:id="rId17"/>
    <p:sldId id="307" r:id="rId18"/>
    <p:sldId id="313" r:id="rId19"/>
    <p:sldId id="321" r:id="rId20"/>
    <p:sldId id="311" r:id="rId21"/>
    <p:sldId id="319" r:id="rId22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33" autoAdjust="0"/>
    <p:restoredTop sz="89831" autoAdjust="0"/>
  </p:normalViewPr>
  <p:slideViewPr>
    <p:cSldViewPr snapToGrid="0">
      <p:cViewPr>
        <p:scale>
          <a:sx n="139" d="100"/>
          <a:sy n="139" d="100"/>
        </p:scale>
        <p:origin x="144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149313995206"/>
          <c:y val="0.0442607300531104"/>
          <c:w val="0.716974333135433"/>
          <c:h val="0.91780150132993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noFill/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2st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69.0</c:v>
                </c:pt>
                <c:pt idx="1">
                  <c:v>31.0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149313995206"/>
          <c:y val="0.0442607300531104"/>
          <c:w val="0.716974333135433"/>
          <c:h val="0.91780150132993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dPt>
            <c:idx val="0"/>
            <c:bubble3D val="0"/>
            <c:explosion val="17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noFill/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2st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26.0</c:v>
                </c:pt>
                <c:pt idx="1">
                  <c:v>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6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149313995206"/>
          <c:y val="0.0442607300531104"/>
          <c:w val="0.716974333135433"/>
          <c:h val="0.91780150132993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explosion val="14"/>
            <c:spPr>
              <a:noFill/>
              <a:ln>
                <a:noFill/>
              </a:ln>
              <a:effectLst/>
            </c:spPr>
          </c:dPt>
          <c:dPt>
            <c:idx val="1"/>
            <c:bubble3D val="0"/>
            <c:explosion val="1"/>
            <c:spPr>
              <a:solidFill>
                <a:srgbClr val="0098DB"/>
              </a:solidFill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95.0</c:v>
                </c:pt>
                <c:pt idx="1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13/05/19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1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11480" indent="-41148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File location in metadata provides a global “file system”  </a:t>
            </a:r>
          </a:p>
          <a:p>
            <a:pPr marL="411480" indent="-41148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DSS server installed at each SDC provides data access to data at that SDC to other SDCs.</a:t>
            </a:r>
          </a:p>
          <a:p>
            <a:pPr marL="411480" indent="-41148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No constraint on storage or file system on storage nodes</a:t>
            </a:r>
          </a:p>
          <a:p>
            <a:pPr marL="411480" indent="-411480" algn="just">
              <a:buFont typeface="Arial" panose="020B0604020202020204" pitchFamily="34" charset="0"/>
              <a:buChar char="•"/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DSS server supports the access of data in SDCs using different protocols</a:t>
            </a:r>
          </a:p>
          <a:p>
            <a:pPr marL="1080135" lvl="1" indent="-411480" algn="just">
              <a:buFont typeface="Courier New" panose="02070309020205020404" pitchFamily="49" charset="0"/>
              <a:buChar char="o"/>
              <a:defRPr/>
            </a:pPr>
            <a:r>
              <a:rPr lang="en-US" altLang="nl-NL" sz="2000" dirty="0" err="1" smtClean="0">
                <a:solidFill>
                  <a:srgbClr val="000000"/>
                </a:solidFill>
              </a:rPr>
              <a:t>sftp</a:t>
            </a:r>
            <a:r>
              <a:rPr lang="en-US" altLang="nl-NL" sz="2000" dirty="0" smtClean="0">
                <a:solidFill>
                  <a:srgbClr val="000000"/>
                </a:solidFill>
              </a:rPr>
              <a:t>, https, </a:t>
            </a:r>
            <a:r>
              <a:rPr lang="en-US" altLang="nl-NL" sz="2000" dirty="0" err="1" smtClean="0">
                <a:solidFill>
                  <a:srgbClr val="000000"/>
                </a:solidFill>
              </a:rPr>
              <a:t>gridftp</a:t>
            </a:r>
            <a:r>
              <a:rPr lang="en-US" altLang="nl-NL" sz="2000" dirty="0" smtClean="0">
                <a:solidFill>
                  <a:srgbClr val="000000"/>
                </a:solidFill>
              </a:rPr>
              <a:t>, </a:t>
            </a:r>
            <a:r>
              <a:rPr lang="en-US" altLang="nl-NL" sz="2000" dirty="0" err="1" smtClean="0">
                <a:solidFill>
                  <a:srgbClr val="000000"/>
                </a:solidFill>
              </a:rPr>
              <a:t>Astro</a:t>
            </a:r>
            <a:r>
              <a:rPr lang="en-US" altLang="nl-NL" sz="2000" dirty="0" smtClean="0">
                <a:solidFill>
                  <a:srgbClr val="000000"/>
                </a:solidFill>
              </a:rPr>
              <a:t>-Wise </a:t>
            </a:r>
            <a:r>
              <a:rPr lang="en-US" altLang="nl-NL" sz="2000" dirty="0" err="1" smtClean="0">
                <a:solidFill>
                  <a:srgbClr val="000000"/>
                </a:solidFill>
              </a:rPr>
              <a:t>dataserver</a:t>
            </a:r>
            <a:r>
              <a:rPr lang="en-US" altLang="nl-NL" sz="2000" dirty="0" smtClean="0">
                <a:solidFill>
                  <a:srgbClr val="000000"/>
                </a:solidFill>
              </a:rPr>
              <a:t>, </a:t>
            </a:r>
            <a:r>
              <a:rPr lang="en-US" altLang="nl-NL" sz="2000" dirty="0" err="1" smtClean="0">
                <a:solidFill>
                  <a:srgbClr val="000000"/>
                </a:solidFill>
              </a:rPr>
              <a:t>IRods</a:t>
            </a:r>
            <a:endParaRPr lang="en-US" altLang="nl-NL" sz="2000" dirty="0" smtClean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45085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Simple interface: store, retrieve, copy, delete, check</a:t>
            </a: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45085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Extended interface: cut-out services</a:t>
            </a: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45085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/>
            </a:pPr>
            <a:r>
              <a:rPr lang="en-US" altLang="nl-NL" sz="2000" dirty="0" smtClean="0">
                <a:solidFill>
                  <a:srgbClr val="000000"/>
                </a:solidFill>
              </a:rPr>
              <a:t>Adaptable to new or existing storage solutions at SDCs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1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5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CLIENT LAYER: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MAL-GUI:</a:t>
            </a:r>
            <a:r>
              <a:rPr lang="en-US" baseline="0" dirty="0" smtClean="0"/>
              <a:t> Metadata Access Layer </a:t>
            </a:r>
            <a:r>
              <a:rPr lang="en-US" dirty="0" smtClean="0"/>
              <a:t>Graphical User Interface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SKY-GUI: Sky Graphical User Interface</a:t>
            </a:r>
          </a:p>
          <a:p>
            <a:r>
              <a:rPr lang="en-US" dirty="0" smtClean="0"/>
              <a:t>SPE-GUI: Spectra Graphical User Interface</a:t>
            </a:r>
          </a:p>
          <a:p>
            <a:r>
              <a:rPr lang="en-US" dirty="0" smtClean="0"/>
              <a:t>SAS-CLI</a:t>
            </a:r>
            <a:r>
              <a:rPr lang="en-US" baseline="0" dirty="0" smtClean="0"/>
              <a:t>: Command Line Interface</a:t>
            </a:r>
          </a:p>
          <a:p>
            <a:endParaRPr lang="en-US" dirty="0" smtClean="0"/>
          </a:p>
          <a:p>
            <a:r>
              <a:rPr lang="en-US" dirty="0" smtClean="0"/>
              <a:t>SERVER LAYER:</a:t>
            </a:r>
          </a:p>
          <a:p>
            <a:r>
              <a:rPr lang="en-US" dirty="0" smtClean="0"/>
              <a:t>SAS-MAL: SAS Metadata</a:t>
            </a:r>
            <a:r>
              <a:rPr lang="en-US" baseline="0" dirty="0" smtClean="0"/>
              <a:t> Access Layer</a:t>
            </a:r>
            <a:endParaRPr lang="en-US" dirty="0" smtClean="0"/>
          </a:p>
          <a:p>
            <a:r>
              <a:rPr lang="en-US" dirty="0" smtClean="0"/>
              <a:t>SAS-SPE:</a:t>
            </a:r>
            <a:r>
              <a:rPr lang="en-US" baseline="0" dirty="0" smtClean="0"/>
              <a:t> SAS Spectra</a:t>
            </a:r>
            <a:endParaRPr lang="en-US" dirty="0" smtClean="0"/>
          </a:p>
          <a:p>
            <a:r>
              <a:rPr lang="en-US" dirty="0" smtClean="0"/>
              <a:t>SAS-SKY: SAS Sky</a:t>
            </a:r>
          </a:p>
          <a:p>
            <a:endParaRPr lang="en-US" dirty="0" smtClean="0"/>
          </a:p>
          <a:p>
            <a:r>
              <a:rPr lang="en-US" dirty="0" smtClean="0"/>
              <a:t>SAS-DAS:</a:t>
            </a:r>
            <a:r>
              <a:rPr lang="en-US" baseline="0" dirty="0" smtClean="0"/>
              <a:t> Data Access Service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DATA LAYER:</a:t>
            </a:r>
          </a:p>
          <a:p>
            <a:r>
              <a:rPr lang="en-US" baseline="0" dirty="0" smtClean="0"/>
              <a:t>SAS-ST: SAS Statistics</a:t>
            </a:r>
          </a:p>
          <a:p>
            <a:r>
              <a:rPr lang="en-US" baseline="0" dirty="0" smtClean="0"/>
              <a:t>SAS-INGEST: SAS Ingest</a:t>
            </a:r>
          </a:p>
          <a:p>
            <a:r>
              <a:rPr lang="en-US" baseline="0" dirty="0" smtClean="0"/>
              <a:t>SAS-</a:t>
            </a:r>
            <a:r>
              <a:rPr lang="en-US" baseline="0" dirty="0" err="1" smtClean="0"/>
              <a:t>Hmaps</a:t>
            </a:r>
            <a:r>
              <a:rPr lang="en-US" baseline="0" dirty="0" smtClean="0"/>
              <a:t> Gen: </a:t>
            </a:r>
            <a:r>
              <a:rPr lang="en-US" baseline="0" dirty="0" err="1" smtClean="0"/>
              <a:t>HiPS</a:t>
            </a:r>
            <a:r>
              <a:rPr lang="en-US" baseline="0" dirty="0" smtClean="0"/>
              <a:t> Maps Generator</a:t>
            </a:r>
          </a:p>
          <a:p>
            <a:r>
              <a:rPr lang="en-US" baseline="0" dirty="0" smtClean="0"/>
              <a:t>SAS-MDR-SEDM: Metadata Access Layer for SEDM</a:t>
            </a:r>
          </a:p>
          <a:p>
            <a:r>
              <a:rPr lang="en-US" baseline="0" dirty="0" smtClean="0"/>
              <a:t>SAS-MDR-CAT: Metadata Access Layer for Catalogues</a:t>
            </a:r>
          </a:p>
          <a:p>
            <a:r>
              <a:rPr lang="en-US" baseline="0" dirty="0" smtClean="0"/>
              <a:t>SAS-PS: SAS Product Storage</a:t>
            </a:r>
          </a:p>
          <a:p>
            <a:r>
              <a:rPr lang="en-US" baseline="0" dirty="0" smtClean="0"/>
              <a:t>SAS-SA: SAS Storage Area</a:t>
            </a:r>
          </a:p>
          <a:p>
            <a:r>
              <a:rPr lang="en-US" baseline="0" dirty="0" smtClean="0"/>
              <a:t>SAS-MTS: SAS Metadata Transfer Layer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2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80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2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s-ES_tradnl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s-ES_tradnl" dirty="0" smtClean="0"/>
              <a:t>Click to edit Master text styles</a:t>
            </a:r>
          </a:p>
          <a:p>
            <a:pPr lvl="1"/>
            <a:r>
              <a:rPr lang="es-ES_tradnl" dirty="0" smtClean="0"/>
              <a:t>Second level</a:t>
            </a:r>
          </a:p>
          <a:p>
            <a:pPr lvl="2"/>
            <a:r>
              <a:rPr lang="es-ES_tradnl" dirty="0" smtClean="0"/>
              <a:t>Third level</a:t>
            </a:r>
          </a:p>
          <a:p>
            <a:pPr lvl="3"/>
            <a:r>
              <a:rPr lang="es-ES_tradnl" dirty="0" smtClean="0"/>
              <a:t>Fourth level</a:t>
            </a:r>
          </a:p>
          <a:p>
            <a:pPr lvl="4"/>
            <a:r>
              <a:rPr lang="es-ES_tradnl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s-ES_tradnl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noProof="0" dirty="0" smtClean="0"/>
              <a:t>Click to edit Master text styles</a:t>
            </a:r>
          </a:p>
          <a:p>
            <a:pPr lvl="1"/>
            <a:r>
              <a:rPr lang="es-ES_tradnl" noProof="0" dirty="0" smtClean="0"/>
              <a:t>Second level</a:t>
            </a:r>
          </a:p>
          <a:p>
            <a:pPr lvl="2"/>
            <a:r>
              <a:rPr lang="es-ES_tradnl" noProof="0" dirty="0" smtClean="0"/>
              <a:t>Third level</a:t>
            </a:r>
          </a:p>
          <a:p>
            <a:pPr lvl="3"/>
            <a:r>
              <a:rPr lang="es-ES_tradnl" noProof="0" dirty="0" smtClean="0"/>
              <a:t>Fourth level</a:t>
            </a:r>
          </a:p>
          <a:p>
            <a:pPr lvl="4"/>
            <a:r>
              <a:rPr lang="es-ES_tradnl" noProof="0" dirty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s-ES_tradnl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dirty="0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noProof="0" dirty="0" smtClean="0"/>
              <a:t>Click to edit Master text styles</a:t>
            </a:r>
          </a:p>
          <a:p>
            <a:pPr lvl="1"/>
            <a:r>
              <a:rPr lang="es-ES_tradnl" noProof="0" dirty="0" smtClean="0"/>
              <a:t>Second level</a:t>
            </a:r>
          </a:p>
          <a:p>
            <a:pPr lvl="2"/>
            <a:r>
              <a:rPr lang="es-ES_tradnl" noProof="0" dirty="0" smtClean="0"/>
              <a:t>Third level</a:t>
            </a:r>
          </a:p>
          <a:p>
            <a:pPr lvl="3"/>
            <a:r>
              <a:rPr lang="es-ES_tradnl" noProof="0" dirty="0" smtClean="0"/>
              <a:t>Fourth level</a:t>
            </a:r>
          </a:p>
          <a:p>
            <a:pPr lvl="4"/>
            <a:r>
              <a:rPr lang="es-ES_tradnl" noProof="0" dirty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s-ES_tradnl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s-ES_tradnl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 smtClean="0"/>
              <a:t>Click to edit Master text styles</a:t>
            </a:r>
          </a:p>
          <a:p>
            <a:pPr lvl="1"/>
            <a:r>
              <a:rPr lang="es-ES_tradnl" dirty="0" smtClean="0"/>
              <a:t>Second level</a:t>
            </a:r>
          </a:p>
          <a:p>
            <a:pPr lvl="2"/>
            <a:r>
              <a:rPr lang="es-ES_tradnl" dirty="0" smtClean="0"/>
              <a:t>Third level</a:t>
            </a:r>
          </a:p>
          <a:p>
            <a:pPr lvl="3"/>
            <a:r>
              <a:rPr lang="es-ES_tradnl" dirty="0" smtClean="0"/>
              <a:t>Fourth level</a:t>
            </a:r>
          </a:p>
          <a:p>
            <a:pPr lvl="4"/>
            <a:r>
              <a:rPr lang="es-ES_tradnl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dirty="0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ESA | 14/05/2019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25" Type="http://schemas.openxmlformats.org/officeDocument/2006/relationships/image" Target="../media/image61.jpeg"/><Relationship Id="rId26" Type="http://schemas.openxmlformats.org/officeDocument/2006/relationships/image" Target="../media/image62.png"/><Relationship Id="rId27" Type="http://schemas.openxmlformats.org/officeDocument/2006/relationships/image" Target="../media/image63.png"/><Relationship Id="rId28" Type="http://schemas.openxmlformats.org/officeDocument/2006/relationships/image" Target="../media/image64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30" Type="http://schemas.openxmlformats.org/officeDocument/2006/relationships/image" Target="../media/image66.png"/><Relationship Id="rId31" Type="http://schemas.openxmlformats.org/officeDocument/2006/relationships/image" Target="../media/image67.png"/><Relationship Id="rId32" Type="http://schemas.openxmlformats.org/officeDocument/2006/relationships/image" Target="../media/image68.png"/><Relationship Id="rId9" Type="http://schemas.openxmlformats.org/officeDocument/2006/relationships/image" Target="../media/image45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33" Type="http://schemas.openxmlformats.org/officeDocument/2006/relationships/image" Target="../media/image69.png"/><Relationship Id="rId34" Type="http://schemas.openxmlformats.org/officeDocument/2006/relationships/image" Target="../media/image70.png"/><Relationship Id="rId35" Type="http://schemas.openxmlformats.org/officeDocument/2006/relationships/image" Target="../media/image71.jpe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37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5816" y="2448720"/>
            <a:ext cx="8978183" cy="181429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J. Salgado** </a:t>
            </a:r>
          </a:p>
          <a:p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n behalf of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B. </a:t>
            </a:r>
            <a:r>
              <a:rPr lang="en-US" dirty="0" err="1" smtClean="0">
                <a:solidFill>
                  <a:srgbClr val="FFFFFF"/>
                </a:solidFill>
              </a:rPr>
              <a:t>Altieri</a:t>
            </a:r>
            <a:r>
              <a:rPr lang="en-US" dirty="0" smtClean="0">
                <a:solidFill>
                  <a:srgbClr val="FFFFFF"/>
                </a:solidFill>
              </a:rPr>
              <a:t>*, S. Nieto**, P. de </a:t>
            </a:r>
            <a:r>
              <a:rPr lang="en-US" dirty="0" err="1" smtClean="0">
                <a:solidFill>
                  <a:srgbClr val="FFFFFF"/>
                </a:solidFill>
              </a:rPr>
              <a:t>Teodoro</a:t>
            </a:r>
            <a:r>
              <a:rPr lang="en-US" dirty="0" smtClean="0">
                <a:solidFill>
                  <a:srgbClr val="FFFFFF"/>
                </a:solidFill>
              </a:rPr>
              <a:t>**, E. </a:t>
            </a:r>
            <a:r>
              <a:rPr lang="en-US" dirty="0" err="1" smtClean="0">
                <a:solidFill>
                  <a:srgbClr val="FFFFFF"/>
                </a:solidFill>
              </a:rPr>
              <a:t>Racero</a:t>
            </a:r>
            <a:r>
              <a:rPr lang="en-US" dirty="0" smtClean="0">
                <a:solidFill>
                  <a:srgbClr val="FFFFFF"/>
                </a:solidFill>
              </a:rPr>
              <a:t>**, F. Giordano**, V. Navarro***, R. Alvarez***, B. </a:t>
            </a:r>
            <a:r>
              <a:rPr lang="en-US" dirty="0" err="1" smtClean="0">
                <a:solidFill>
                  <a:srgbClr val="FFFFFF"/>
                </a:solidFill>
              </a:rPr>
              <a:t>Merín</a:t>
            </a:r>
            <a:r>
              <a:rPr lang="en-US" dirty="0" smtClean="0">
                <a:solidFill>
                  <a:srgbClr val="FFFFFF"/>
                </a:solidFill>
              </a:rPr>
              <a:t>***, C. </a:t>
            </a:r>
            <a:r>
              <a:rPr lang="en-US" dirty="0" err="1" smtClean="0">
                <a:solidFill>
                  <a:srgbClr val="FFFFFF"/>
                </a:solidFill>
              </a:rPr>
              <a:t>Arviset</a:t>
            </a:r>
            <a:r>
              <a:rPr lang="en-US" dirty="0" smtClean="0">
                <a:solidFill>
                  <a:srgbClr val="FFFFFF"/>
                </a:solidFill>
              </a:rPr>
              <a:t>**</a:t>
            </a:r>
            <a:r>
              <a:rPr lang="en-US" dirty="0" smtClean="0">
                <a:solidFill>
                  <a:srgbClr val="FFFFFF"/>
                </a:solidFill>
              </a:rPr>
              <a:t>*, E. </a:t>
            </a:r>
            <a:r>
              <a:rPr lang="en-US" dirty="0" err="1" smtClean="0">
                <a:solidFill>
                  <a:srgbClr val="FFFFFF"/>
                </a:solidFill>
              </a:rPr>
              <a:t>Valentjin</a:t>
            </a:r>
            <a:r>
              <a:rPr lang="en-US" dirty="0" smtClean="0">
                <a:solidFill>
                  <a:srgbClr val="FFFFFF"/>
                </a:solidFill>
              </a:rPr>
              <a:t>****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*Euclid </a:t>
            </a:r>
            <a:r>
              <a:rPr lang="en-US" sz="1400" dirty="0">
                <a:solidFill>
                  <a:srgbClr val="FFFFFF"/>
                </a:solidFill>
              </a:rPr>
              <a:t>Archive </a:t>
            </a:r>
            <a:r>
              <a:rPr lang="en-US" sz="1400" dirty="0" smtClean="0">
                <a:solidFill>
                  <a:srgbClr val="FFFFFF"/>
                </a:solidFill>
              </a:rPr>
              <a:t>Scientist **ESDC </a:t>
            </a:r>
            <a:r>
              <a:rPr lang="en-US" sz="1400" dirty="0" err="1" smtClean="0">
                <a:solidFill>
                  <a:srgbClr val="FFFFFF"/>
                </a:solidFill>
              </a:rPr>
              <a:t>Team@ESAC</a:t>
            </a:r>
            <a:r>
              <a:rPr lang="en-US" sz="1400" dirty="0" smtClean="0">
                <a:solidFill>
                  <a:srgbClr val="FFFFFF"/>
                </a:solidFill>
              </a:rPr>
              <a:t> ***</a:t>
            </a:r>
            <a:r>
              <a:rPr lang="en-US" sz="1400" dirty="0" smtClean="0">
                <a:solidFill>
                  <a:srgbClr val="FFFFFF"/>
                </a:solidFill>
              </a:rPr>
              <a:t>ESA </a:t>
            </a:r>
            <a:r>
              <a:rPr lang="en-US" sz="1400" dirty="0" err="1" smtClean="0">
                <a:solidFill>
                  <a:srgbClr val="FFFFFF"/>
                </a:solidFill>
              </a:rPr>
              <a:t>RuG</a:t>
            </a:r>
            <a:r>
              <a:rPr lang="en-US" sz="1400" dirty="0" smtClean="0">
                <a:solidFill>
                  <a:srgbClr val="FFFFFF"/>
                </a:solidFill>
              </a:rPr>
              <a:t>, Groningen ****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93915" y="1307942"/>
            <a:ext cx="6953673" cy="584776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Euclid Big Data Challenges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5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US" dirty="0" smtClean="0"/>
              <a:t>Move code to the data: SEPP </a:t>
            </a:r>
            <a:br>
              <a:rPr lang="en-US" dirty="0" smtClean="0"/>
            </a:br>
            <a:r>
              <a:rPr lang="en-US" dirty="0" smtClean="0"/>
              <a:t>(Science Exploitation and Preservation Platform)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723" y="785553"/>
            <a:ext cx="1139218" cy="393656"/>
          </a:xfrm>
          <a:prstGeom prst="rect">
            <a:avLst/>
          </a:prstGeom>
        </p:spPr>
      </p:pic>
      <p:pic>
        <p:nvPicPr>
          <p:cNvPr id="8" name="Picture 7" descr="Screen Shot 2019-05-07 at 11.3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60" y="1918535"/>
            <a:ext cx="2992592" cy="269508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9-05-07 at 11.23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62" y="681594"/>
            <a:ext cx="2446021" cy="229203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00508" y="164447"/>
            <a:ext cx="5208173" cy="4293862"/>
            <a:chOff x="870032" y="-37306"/>
            <a:chExt cx="4132549" cy="4392808"/>
          </a:xfrm>
        </p:grpSpPr>
        <p:grpSp>
          <p:nvGrpSpPr>
            <p:cNvPr id="10" name="Group 9"/>
            <p:cNvGrpSpPr/>
            <p:nvPr/>
          </p:nvGrpSpPr>
          <p:grpSpPr>
            <a:xfrm>
              <a:off x="1001918" y="-37306"/>
              <a:ext cx="3685183" cy="4164094"/>
              <a:chOff x="1001918" y="-37306"/>
              <a:chExt cx="3685183" cy="4164094"/>
            </a:xfrm>
          </p:grpSpPr>
          <p:sp>
            <p:nvSpPr>
              <p:cNvPr id="44" name="Rectangle 27"/>
              <p:cNvSpPr>
                <a:spLocks noChangeArrowheads="1"/>
              </p:cNvSpPr>
              <p:nvPr/>
            </p:nvSpPr>
            <p:spPr bwMode="auto">
              <a:xfrm>
                <a:off x="1143000" y="-37306"/>
                <a:ext cx="138193" cy="1631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6600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011322" y="217556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Integration</a:t>
                </a: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011322" y="1493238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Discovery</a:t>
                </a: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948420" y="217556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Data</a:t>
                </a: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948420" y="1493238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Analysis</a:t>
                </a: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885519" y="217556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Application</a:t>
                </a: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885519" y="1493238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Workspace</a:t>
                </a: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822619" y="217556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Interoperability</a:t>
                </a: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3822619" y="1493238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Pipeline</a:t>
                </a: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001918" y="352474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User Management</a:t>
                </a: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939017" y="352474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Logging &amp; Monitoring</a:t>
                </a: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2876116" y="352474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Registry</a:t>
                </a: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813215" y="352474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Resource Management</a:t>
                </a: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948420" y="283537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Test</a:t>
                </a: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2885519" y="2835373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System Engineering</a:t>
                </a: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1001918" y="2840256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7F7F7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Storage Infrastructure</a:t>
                </a: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822619" y="2840256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7F7F7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Computing Infrastructure</a:t>
                </a: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506775" y="826384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Portal</a:t>
                </a: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443874" y="826384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Desktop</a:t>
                </a: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3380973" y="826384"/>
                <a:ext cx="864482" cy="602045"/>
              </a:xfrm>
              <a:custGeom>
                <a:avLst/>
                <a:gdLst>
                  <a:gd name="connsiteX0" fmla="*/ 0 w 1152643"/>
                  <a:gd name="connsiteY0" fmla="*/ 80273 h 802727"/>
                  <a:gd name="connsiteX1" fmla="*/ 80273 w 1152643"/>
                  <a:gd name="connsiteY1" fmla="*/ 0 h 802727"/>
                  <a:gd name="connsiteX2" fmla="*/ 1072370 w 1152643"/>
                  <a:gd name="connsiteY2" fmla="*/ 0 h 802727"/>
                  <a:gd name="connsiteX3" fmla="*/ 1152643 w 1152643"/>
                  <a:gd name="connsiteY3" fmla="*/ 80273 h 802727"/>
                  <a:gd name="connsiteX4" fmla="*/ 1152643 w 1152643"/>
                  <a:gd name="connsiteY4" fmla="*/ 722454 h 802727"/>
                  <a:gd name="connsiteX5" fmla="*/ 1072370 w 1152643"/>
                  <a:gd name="connsiteY5" fmla="*/ 802727 h 802727"/>
                  <a:gd name="connsiteX6" fmla="*/ 80273 w 1152643"/>
                  <a:gd name="connsiteY6" fmla="*/ 802727 h 802727"/>
                  <a:gd name="connsiteX7" fmla="*/ 0 w 1152643"/>
                  <a:gd name="connsiteY7" fmla="*/ 722454 h 802727"/>
                  <a:gd name="connsiteX8" fmla="*/ 0 w 1152643"/>
                  <a:gd name="connsiteY8" fmla="*/ 80273 h 80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2643" h="802727">
                    <a:moveTo>
                      <a:pt x="0" y="80273"/>
                    </a:moveTo>
                    <a:cubicBezTo>
                      <a:pt x="0" y="35939"/>
                      <a:pt x="35939" y="0"/>
                      <a:pt x="80273" y="0"/>
                    </a:cubicBezTo>
                    <a:lnTo>
                      <a:pt x="1072370" y="0"/>
                    </a:lnTo>
                    <a:cubicBezTo>
                      <a:pt x="1116704" y="0"/>
                      <a:pt x="1152643" y="35939"/>
                      <a:pt x="1152643" y="80273"/>
                    </a:cubicBezTo>
                    <a:lnTo>
                      <a:pt x="1152643" y="722454"/>
                    </a:lnTo>
                    <a:cubicBezTo>
                      <a:pt x="1152643" y="766788"/>
                      <a:pt x="1116704" y="802727"/>
                      <a:pt x="1072370" y="802727"/>
                    </a:cubicBezTo>
                    <a:lnTo>
                      <a:pt x="80273" y="802727"/>
                    </a:lnTo>
                    <a:cubicBezTo>
                      <a:pt x="35939" y="802727"/>
                      <a:pt x="0" y="766788"/>
                      <a:pt x="0" y="722454"/>
                    </a:cubicBezTo>
                    <a:lnTo>
                      <a:pt x="0" y="80273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208" tIns="46208" rIns="46208" bIns="46208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GB" sz="1100" dirty="0"/>
                  <a:t>Apps</a:t>
                </a:r>
              </a:p>
            </p:txBody>
          </p:sp>
        </p:grpSp>
        <p:pic>
          <p:nvPicPr>
            <p:cNvPr id="11" name="Picture 2" descr="http://blog.jetbrains.com/phpstorm/files/2015/10/large_v-tran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11" y="2724538"/>
              <a:ext cx="584470" cy="5214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2.bp.blogspot.com/-N87J5z-AL6A/T1MigywgOxI/AAAAAAAAA7g/bIMC-RAxq88/s1600/VMware-Player-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195" y="3245985"/>
              <a:ext cx="247399" cy="2473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mage result for hadoo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669" y="1943100"/>
              <a:ext cx="405033" cy="196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Image result for apache airfl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708" y="1878197"/>
              <a:ext cx="181126" cy="1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Image result for jupyterlab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017" y="1442155"/>
              <a:ext cx="389172" cy="389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www.devopsconnect.com/wp-content/uploads/2015/09/sonatype-nexus_logo-stacked_whiteB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018" y="3947572"/>
              <a:ext cx="603483" cy="236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6" t="-39611" r="41237" b="-23481"/>
            <a:stretch/>
          </p:blipFill>
          <p:spPr bwMode="auto">
            <a:xfrm>
              <a:off x="875005" y="3914997"/>
              <a:ext cx="452726" cy="440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89" y="1939155"/>
              <a:ext cx="431886" cy="229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4" descr="Image result for kubernete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274" y="3493384"/>
              <a:ext cx="324845" cy="32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mage result for mesos logo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89" t="-3904" r="61689" b="-13203"/>
            <a:stretch/>
          </p:blipFill>
          <p:spPr bwMode="auto">
            <a:xfrm>
              <a:off x="3759403" y="3928310"/>
              <a:ext cx="347508" cy="337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splunk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981" y="3474982"/>
              <a:ext cx="628777" cy="29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Image result for ceph storag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48" y="3167862"/>
              <a:ext cx="335278" cy="41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Image result for wordpres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651" y="849620"/>
              <a:ext cx="277786" cy="277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Related image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323" y="1196720"/>
              <a:ext cx="565584" cy="282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Image result for topcat astronomy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626" y="762023"/>
              <a:ext cx="285348" cy="29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Related image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109" y="1863517"/>
              <a:ext cx="291411" cy="29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Image result for r-studio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888" y="1896136"/>
              <a:ext cx="620470" cy="21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709" y="1456326"/>
              <a:ext cx="453307" cy="307111"/>
            </a:xfrm>
            <a:prstGeom prst="rect">
              <a:avLst/>
            </a:prstGeom>
          </p:spPr>
        </p:pic>
        <p:pic>
          <p:nvPicPr>
            <p:cNvPr id="29" name="Picture 28" descr="Image result for apache camel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032" y="2547742"/>
              <a:ext cx="457699" cy="22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0" descr="Image result for apache guacamole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907" y="778299"/>
              <a:ext cx="291284" cy="291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2" descr="Related image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843" y="1061916"/>
              <a:ext cx="677953" cy="50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4" descr="Image result for luigi python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198" y="1463931"/>
              <a:ext cx="450296" cy="2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6" descr="Image result for docker swarm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207" y="3849588"/>
              <a:ext cx="466133" cy="459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187" y="3167862"/>
              <a:ext cx="696470" cy="312272"/>
            </a:xfrm>
            <a:prstGeom prst="rect">
              <a:avLst/>
            </a:prstGeom>
          </p:spPr>
        </p:pic>
        <p:pic>
          <p:nvPicPr>
            <p:cNvPr id="35" name="Picture 38" descr="Image result for openstack murano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893" y="2498150"/>
              <a:ext cx="290108" cy="35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1" r="8804" b="61214"/>
            <a:stretch/>
          </p:blipFill>
          <p:spPr bwMode="auto">
            <a:xfrm>
              <a:off x="4192724" y="3290024"/>
              <a:ext cx="665616" cy="1912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0" descr="Image result for zabbix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907" y="3599439"/>
              <a:ext cx="414659" cy="10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2" descr="Image result for matomo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341" y="3878301"/>
              <a:ext cx="562735" cy="28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4" descr="Image result for responsive design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093" y="842254"/>
              <a:ext cx="620933" cy="413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8" descr="Related image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333" y="2784828"/>
              <a:ext cx="268374" cy="26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0" descr="Image result for quartz apache logo"/>
            <p:cNvPicPr>
              <a:picLocks noChangeAspect="1" noChangeArrowheads="1"/>
            </p:cNvPicPr>
            <p:nvPr/>
          </p:nvPicPr>
          <p:blipFill rotWithShape="1"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30"/>
            <a:stretch/>
          </p:blipFill>
          <p:spPr bwMode="auto">
            <a:xfrm>
              <a:off x="3753325" y="1456326"/>
              <a:ext cx="287122" cy="247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2" descr="Related image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979" y="1468722"/>
              <a:ext cx="229392" cy="229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4" descr="Related image"/>
            <p:cNvPicPr>
              <a:picLocks noChangeAspect="1" noChangeArrowheads="1"/>
            </p:cNvPicPr>
            <p:nvPr/>
          </p:nvPicPr>
          <p:blipFill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6719" y="1639268"/>
              <a:ext cx="431287" cy="43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246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IVOA Standards in Euclid 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9" y="630376"/>
            <a:ext cx="4249580" cy="3920023"/>
          </a:xfrm>
          <a:solidFill>
            <a:schemeClr val="bg2">
              <a:lumMod val="75000"/>
              <a:alpha val="73000"/>
            </a:schemeClr>
          </a:solidFill>
        </p:spPr>
        <p:txBody>
          <a:bodyPr/>
          <a:lstStyle/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SEDM (Science Exploitation Data Model) based on VODM Standards: </a:t>
            </a:r>
          </a:p>
          <a:p>
            <a:pPr lvl="1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ObsCore</a:t>
            </a:r>
            <a:r>
              <a:rPr lang="en-US" sz="1200" dirty="0" smtClean="0">
                <a:solidFill>
                  <a:schemeClr val="bg1"/>
                </a:solidFill>
              </a:rPr>
              <a:t> DM</a:t>
            </a:r>
          </a:p>
          <a:p>
            <a:pPr lvl="1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Provenance DM</a:t>
            </a: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TAP</a:t>
            </a:r>
            <a:r>
              <a:rPr lang="en-US" sz="1200" dirty="0">
                <a:solidFill>
                  <a:schemeClr val="bg1"/>
                </a:solidFill>
              </a:rPr>
              <a:t>+ </a:t>
            </a:r>
            <a:r>
              <a:rPr lang="en-US" sz="1200" dirty="0" smtClean="0">
                <a:solidFill>
                  <a:schemeClr val="bg1"/>
                </a:solidFill>
              </a:rPr>
              <a:t>(Table Access Protocol)</a:t>
            </a: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ADQL (Astronomical Data Query Lang.)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UWS (Universal Worker Service)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VOSpace (Virtual Observatory space)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err="1" smtClean="0">
                <a:solidFill>
                  <a:schemeClr val="bg1"/>
                </a:solidFill>
              </a:rPr>
              <a:t>HiPS</a:t>
            </a:r>
            <a:r>
              <a:rPr lang="en-US" sz="1200" dirty="0" smtClean="0">
                <a:solidFill>
                  <a:schemeClr val="bg1"/>
                </a:solidFill>
              </a:rPr>
              <a:t> (Hierarchical Progressive Survey)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SAMP (Simple Application Messaging Prot.) 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SIAP (Simple Image Access Prot.)</a:t>
            </a:r>
          </a:p>
          <a:p>
            <a:pPr>
              <a:buFont typeface="Arial"/>
              <a:buChar char="•"/>
            </a:pPr>
            <a:r>
              <a:rPr lang="en-US" sz="1200" dirty="0" err="1" smtClean="0">
                <a:solidFill>
                  <a:schemeClr val="bg1"/>
                </a:solidFill>
              </a:rPr>
              <a:t>DataLink</a:t>
            </a:r>
            <a:endParaRPr lang="en-US" sz="12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Source Data Model?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SEDM_060_201806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02" y="622142"/>
            <a:ext cx="4666798" cy="39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3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9"/>
            <a:ext cx="9144000" cy="47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402217"/>
          </a:xfrm>
        </p:spPr>
        <p:txBody>
          <a:bodyPr/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marL="0" indent="0" algn="ctr">
              <a:buNone/>
            </a:pPr>
            <a:r>
              <a:rPr lang="en-US" sz="7200" dirty="0" smtClean="0">
                <a:solidFill>
                  <a:srgbClr val="FFFFFF"/>
                </a:solidFill>
              </a:rPr>
              <a:t>Thanks!</a:t>
            </a:r>
            <a:endParaRPr lang="en-US" sz="7200" dirty="0">
              <a:solidFill>
                <a:srgbClr val="FFFFFF"/>
              </a:solidFill>
            </a:endParaRPr>
          </a:p>
          <a:p>
            <a:pPr algn="just"/>
            <a:endParaRPr lang="en-US" sz="7200" dirty="0" smtClean="0">
              <a:solidFill>
                <a:srgbClr val="FFFFFF"/>
              </a:solidFill>
            </a:endParaRP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9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DR#3 Estimations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VIS (65GB per field) x 109 fields = 7 TB</a:t>
            </a:r>
          </a:p>
          <a:p>
            <a:pPr>
              <a:buFont typeface="Arial"/>
              <a:buChar char="•"/>
            </a:pPr>
            <a:r>
              <a:rPr lang="en-US" dirty="0"/>
              <a:t>NIR 3 bands (22GB per field) x 109 fields = 2.34TB</a:t>
            </a:r>
          </a:p>
          <a:p>
            <a:pPr>
              <a:buFont typeface="Arial"/>
              <a:buChar char="•"/>
            </a:pPr>
            <a:r>
              <a:rPr lang="en-US" dirty="0"/>
              <a:t>MER Catalogue (300K sources in 9 fields) x 109 fields = 3.6M rows</a:t>
            </a:r>
          </a:p>
          <a:p>
            <a:pPr>
              <a:buFont typeface="Arial"/>
              <a:buChar char="•"/>
            </a:pPr>
            <a:r>
              <a:rPr lang="en-US" dirty="0"/>
              <a:t>MER tiles (358 tiles) for VIS and NIR = 5TB</a:t>
            </a:r>
          </a:p>
          <a:p>
            <a:pPr>
              <a:buFont typeface="Arial"/>
              <a:buChar char="•"/>
            </a:pPr>
            <a:r>
              <a:rPr lang="en-US" dirty="0"/>
              <a:t>SPE output is : 4,56 GB per Euclid Observation = 497GB</a:t>
            </a:r>
          </a:p>
          <a:p>
            <a:pPr>
              <a:buFont typeface="Arial"/>
              <a:buChar char="•"/>
            </a:pPr>
            <a:r>
              <a:rPr lang="en-US" dirty="0"/>
              <a:t>SHE output is : 26,4 GB per Euclid Observation = 2.8TB</a:t>
            </a:r>
          </a:p>
          <a:p>
            <a:pPr>
              <a:buFont typeface="Arial"/>
              <a:buChar char="•"/>
            </a:pPr>
            <a:r>
              <a:rPr lang="en-US" dirty="0"/>
              <a:t>EXT LSST is : 120 GB per Euclid Observation = 12.77TB</a:t>
            </a:r>
          </a:p>
          <a:p>
            <a:pPr>
              <a:buFont typeface="Arial"/>
              <a:buChar char="•"/>
            </a:pPr>
            <a:r>
              <a:rPr lang="en-US" dirty="0"/>
              <a:t>PHZ : 4,4 GB per Euclid Observation = 480GB</a:t>
            </a:r>
          </a:p>
          <a:p>
            <a:pPr>
              <a:buFont typeface="Arial"/>
              <a:buChar char="•"/>
            </a:pPr>
            <a:r>
              <a:rPr lang="en-US" dirty="0" err="1"/>
              <a:t>HiPSmaps</a:t>
            </a:r>
            <a:r>
              <a:rPr lang="en-US" dirty="0"/>
              <a:t> for VIR and NIR: 2.5TB</a:t>
            </a:r>
          </a:p>
          <a:p>
            <a:pPr>
              <a:buFont typeface="Arial"/>
              <a:buChar char="•"/>
            </a:pPr>
            <a:r>
              <a:rPr lang="en-US" dirty="0"/>
              <a:t>Total ~</a:t>
            </a:r>
            <a:r>
              <a:rPr lang="en-US" dirty="0" smtClean="0"/>
              <a:t>35TB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4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SGS and EAS Overall Architecture</a:t>
            </a:r>
          </a:p>
        </p:txBody>
      </p:sp>
      <p:pic>
        <p:nvPicPr>
          <p:cNvPr id="160" name="Picture 159" descr="EAS_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28" y="565084"/>
            <a:ext cx="6574344" cy="40218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4919" y="2763945"/>
            <a:ext cx="3055262" cy="2029386"/>
          </a:xfrm>
        </p:spPr>
        <p:txBody>
          <a:bodyPr/>
          <a:lstStyle/>
          <a:p>
            <a:r>
              <a:rPr lang="en-GB" sz="1000" u="sng" dirty="0">
                <a:solidFill>
                  <a:schemeClr val="tx1"/>
                </a:solidFill>
              </a:rPr>
              <a:t>SAS Components: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SAS-MAL</a:t>
            </a:r>
            <a:r>
              <a:rPr lang="en-GB" sz="1000" dirty="0">
                <a:solidFill>
                  <a:schemeClr val="tx1"/>
                </a:solidFill>
              </a:rPr>
              <a:t>: Metadata Access Service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SAS-MDR</a:t>
            </a:r>
            <a:r>
              <a:rPr lang="en-GB" sz="1000" dirty="0">
                <a:solidFill>
                  <a:schemeClr val="tx1"/>
                </a:solidFill>
              </a:rPr>
              <a:t>: Metadata Repository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SAS-MTS</a:t>
            </a:r>
            <a:r>
              <a:rPr lang="en-GB" sz="1000" dirty="0">
                <a:solidFill>
                  <a:schemeClr val="tx1"/>
                </a:solidFill>
              </a:rPr>
              <a:t>: Metadata Transfer Service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SAS-AUS</a:t>
            </a:r>
            <a:r>
              <a:rPr lang="en-GB" sz="1000" dirty="0">
                <a:solidFill>
                  <a:schemeClr val="tx1"/>
                </a:solidFill>
              </a:rPr>
              <a:t>: Archive User Services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SAS-CLI</a:t>
            </a:r>
            <a:r>
              <a:rPr lang="en-GB" sz="1000" dirty="0">
                <a:solidFill>
                  <a:schemeClr val="tx1"/>
                </a:solidFill>
              </a:rPr>
              <a:t>: Command Line Interface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SAS-GUI</a:t>
            </a:r>
            <a:r>
              <a:rPr lang="en-GB" sz="1000" dirty="0">
                <a:solidFill>
                  <a:schemeClr val="tx1"/>
                </a:solidFill>
              </a:rPr>
              <a:t>: Graphical User Interface</a:t>
            </a:r>
          </a:p>
          <a:p>
            <a:r>
              <a:rPr lang="en-GB" sz="1000" b="1" dirty="0">
                <a:solidFill>
                  <a:schemeClr val="tx1"/>
                </a:solidFill>
              </a:rPr>
              <a:t>SEDM</a:t>
            </a:r>
            <a:r>
              <a:rPr lang="en-GB" sz="1000" dirty="0">
                <a:solidFill>
                  <a:schemeClr val="tx1"/>
                </a:solidFill>
              </a:rPr>
              <a:t>: Science </a:t>
            </a:r>
            <a:r>
              <a:rPr lang="en-GB" sz="1000" dirty="0" smtClean="0">
                <a:solidFill>
                  <a:schemeClr val="tx1"/>
                </a:solidFill>
              </a:rPr>
              <a:t>Exploitation Data </a:t>
            </a:r>
            <a:r>
              <a:rPr lang="en-GB" sz="1000" dirty="0">
                <a:solidFill>
                  <a:schemeClr val="tx1"/>
                </a:solidFill>
              </a:rPr>
              <a:t>Model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824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 Component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3" y="511745"/>
            <a:ext cx="8615869" cy="4025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19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Ingestion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i="1" dirty="0" smtClean="0"/>
              <a:t>R-EAS-M-032 : EAS-DPS and EAS-SAS shall interact via Metadata Transfer System between EAS-DPS and EAS-SAS to support production of public release of the data by the date specified in the Science Management Plan and derived documents from ESA Project Scientist. 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Ingestion targets: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Ingestion of catalogues from FITS files</a:t>
            </a:r>
          </a:p>
          <a:p>
            <a:pPr lvl="1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SEDM ingestion module from XML and FITS files</a:t>
            </a:r>
          </a:p>
          <a:p>
            <a:pPr lvl="2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VIS, NIR and MER: Raw Frames, Calibrated Frames, Stacked Frames, MER Tiles</a:t>
            </a:r>
            <a:endParaRPr lang="en-US" dirty="0"/>
          </a:p>
          <a:p>
            <a:pPr lvl="2">
              <a:buFont typeface="Arial"/>
              <a:buChar char="•"/>
            </a:pPr>
            <a:r>
              <a:rPr lang="en-US" dirty="0" smtClean="0"/>
              <a:t> Spectra</a:t>
            </a:r>
          </a:p>
          <a:p>
            <a:pPr lvl="2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Catalogues from MER on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45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Euclid SAS v0.8 (Feb. 2019)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1500" dirty="0"/>
              <a:t>Current version </a:t>
            </a:r>
            <a:r>
              <a:rPr lang="en-US" sz="1500" dirty="0" smtClean="0"/>
              <a:t>v0.8.2: </a:t>
            </a:r>
            <a:endParaRPr lang="en-US" sz="1500" dirty="0"/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Ingestion </a:t>
            </a:r>
            <a:r>
              <a:rPr lang="en-US" sz="1500" dirty="0"/>
              <a:t>of SC3 L2 data: Maps, Catalogue and Intermediate products</a:t>
            </a:r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Simulated </a:t>
            </a:r>
            <a:r>
              <a:rPr lang="en-US" sz="1500" dirty="0"/>
              <a:t>catalogue of 2.7 Billion sources (30% of the final catalogue</a:t>
            </a:r>
            <a:r>
              <a:rPr lang="en-US" sz="1500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KiDS</a:t>
            </a:r>
            <a:r>
              <a:rPr lang="en-US" sz="1500" dirty="0" smtClean="0"/>
              <a:t> DR#3 data of ~50M sources</a:t>
            </a:r>
            <a:endParaRPr lang="en-US" sz="1500" dirty="0"/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Catalogue </a:t>
            </a:r>
            <a:r>
              <a:rPr lang="en-US" sz="1500" dirty="0"/>
              <a:t>searches similar to Gaia archive (TAP+ with ADQL)</a:t>
            </a:r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Products </a:t>
            </a:r>
            <a:r>
              <a:rPr lang="en-US" sz="1500" dirty="0"/>
              <a:t>download</a:t>
            </a:r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Sky </a:t>
            </a:r>
            <a:r>
              <a:rPr lang="en-US" sz="1500" dirty="0"/>
              <a:t>exploration:</a:t>
            </a:r>
          </a:p>
          <a:p>
            <a:pPr lvl="2">
              <a:buFont typeface="Arial" charset="0"/>
              <a:buChar char="•"/>
            </a:pPr>
            <a:r>
              <a:rPr lang="en-US" sz="1500" dirty="0" smtClean="0"/>
              <a:t> Maps </a:t>
            </a:r>
            <a:r>
              <a:rPr lang="en-US" sz="1500" dirty="0"/>
              <a:t>visualization</a:t>
            </a:r>
          </a:p>
          <a:p>
            <a:pPr lvl="2">
              <a:buFont typeface="Arial" charset="0"/>
              <a:buChar char="•"/>
            </a:pPr>
            <a:r>
              <a:rPr lang="en-US" sz="1500" dirty="0" smtClean="0"/>
              <a:t> Overlay </a:t>
            </a:r>
            <a:r>
              <a:rPr lang="en-US" sz="1500" dirty="0"/>
              <a:t>of Catalogues and Query results</a:t>
            </a:r>
          </a:p>
          <a:p>
            <a:pPr lvl="2">
              <a:buFont typeface="Arial" charset="0"/>
              <a:buChar char="•"/>
            </a:pPr>
            <a:r>
              <a:rPr lang="en-US" sz="1500" dirty="0" smtClean="0"/>
              <a:t> Footprints </a:t>
            </a:r>
            <a:r>
              <a:rPr lang="en-US" sz="1500" dirty="0"/>
              <a:t>overlay for Observations and Mosaics</a:t>
            </a:r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GreenPlum</a:t>
            </a:r>
            <a:r>
              <a:rPr lang="en-US" sz="1500" dirty="0" smtClean="0"/>
              <a:t> MPP database used as backend superseding </a:t>
            </a:r>
            <a:r>
              <a:rPr lang="en-US" sz="1500" dirty="0" err="1" smtClean="0"/>
              <a:t>Postgres</a:t>
            </a:r>
            <a:r>
              <a:rPr lang="en-US" sz="1500" dirty="0" smtClean="0"/>
              <a:t>-XL</a:t>
            </a:r>
            <a:endParaRPr lang="en-US" sz="1500" dirty="0"/>
          </a:p>
          <a:p>
            <a:pPr lvl="1">
              <a:buFont typeface="Arial" charset="0"/>
              <a:buChar char="•"/>
            </a:pPr>
            <a:r>
              <a:rPr lang="en-US" sz="1500" dirty="0" smtClean="0"/>
              <a:t> On</a:t>
            </a:r>
            <a:r>
              <a:rPr lang="en-US" sz="1500" dirty="0"/>
              <a:t>-going projects</a:t>
            </a:r>
            <a:r>
              <a:rPr lang="en-US" sz="1500" dirty="0" smtClean="0"/>
              <a:t>:  Spark </a:t>
            </a:r>
            <a:r>
              <a:rPr lang="en-US" sz="1500" dirty="0" err="1"/>
              <a:t>PoC</a:t>
            </a:r>
            <a:r>
              <a:rPr lang="en-US" sz="1500" dirty="0"/>
              <a:t> for massive catalogue/images </a:t>
            </a:r>
            <a:r>
              <a:rPr lang="en-US" sz="1500" dirty="0" smtClean="0"/>
              <a:t>exploitation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8665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v0.9 (by May 2019)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Official </a:t>
            </a:r>
            <a:r>
              <a:rPr lang="en-US" dirty="0"/>
              <a:t>participation in SC456 challenge; Ingestion of SC456 and EXT (DES and </a:t>
            </a:r>
            <a:r>
              <a:rPr lang="en-US" dirty="0" err="1"/>
              <a:t>KiDS</a:t>
            </a:r>
            <a:r>
              <a:rPr lang="en-US" dirty="0"/>
              <a:t>) products; new SEDM compliant with </a:t>
            </a:r>
            <a:r>
              <a:rPr lang="en-US" dirty="0" smtClean="0"/>
              <a:t>ECDM v1.8.3; Cut</a:t>
            </a:r>
            <a:r>
              <a:rPr lang="en-US" dirty="0"/>
              <a:t>-out service on FITS </a:t>
            </a:r>
            <a:r>
              <a:rPr lang="en-US" dirty="0" smtClean="0"/>
              <a:t>MER tiles; Merge </a:t>
            </a:r>
            <a:r>
              <a:rPr lang="en-US" dirty="0"/>
              <a:t>of Catalogue form and TAP form in GUI; A&amp;A layer to all SAS </a:t>
            </a:r>
            <a:r>
              <a:rPr lang="en-US" dirty="0" smtClean="0"/>
              <a:t>interfaces</a:t>
            </a:r>
            <a:r>
              <a:rPr lang="en-US" dirty="0"/>
              <a:t>.</a:t>
            </a:r>
          </a:p>
          <a:p>
            <a:pPr>
              <a:buFont typeface="Arial"/>
              <a:buChar char="•"/>
            </a:pPr>
            <a:endParaRPr lang="en-US" sz="1200" dirty="0"/>
          </a:p>
          <a:p>
            <a:pPr algn="just">
              <a:buFont typeface="Arial"/>
              <a:buChar char="•"/>
            </a:pPr>
            <a:r>
              <a:rPr lang="en-US" dirty="0"/>
              <a:t>Data Processing System (DPS) planned work</a:t>
            </a:r>
            <a:r>
              <a:rPr lang="en-US" dirty="0" smtClean="0"/>
              <a:t>: Maintenance </a:t>
            </a:r>
            <a:r>
              <a:rPr lang="en-US" dirty="0"/>
              <a:t>of DPS services for ingestion, query, processing and data retrieval (DSS); Maintenance of Oracle databases and infrastructure; Support for testing; Participation in SC456 as </a:t>
            </a:r>
            <a:r>
              <a:rPr lang="en-US" dirty="0" err="1"/>
              <a:t>Master@ESAC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graphicFrame>
        <p:nvGraphicFramePr>
          <p:cNvPr id="14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9671807"/>
              </p:ext>
            </p:extLst>
          </p:nvPr>
        </p:nvGraphicFramePr>
        <p:xfrm>
          <a:off x="4569878" y="1063148"/>
          <a:ext cx="4309062" cy="331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556198"/>
              </p:ext>
            </p:extLst>
          </p:nvPr>
        </p:nvGraphicFramePr>
        <p:xfrm>
          <a:off x="4767637" y="1160438"/>
          <a:ext cx="4309062" cy="331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537462"/>
              </p:ext>
            </p:extLst>
          </p:nvPr>
        </p:nvGraphicFramePr>
        <p:xfrm>
          <a:off x="4566412" y="1109419"/>
          <a:ext cx="4282674" cy="3222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Euclid Mission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46344" y="2236862"/>
            <a:ext cx="14147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Dark Matter </a:t>
            </a:r>
          </a:p>
          <a:p>
            <a:pPr algn="ctr"/>
            <a:r>
              <a:rPr lang="en-US" dirty="0" smtClean="0"/>
              <a:t>26%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29889" y="2835956"/>
            <a:ext cx="14657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Dark Energy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69%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4503" y="566607"/>
            <a:ext cx="1819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Ordinary Matter </a:t>
            </a:r>
          </a:p>
          <a:p>
            <a:pPr algn="ctr"/>
            <a:r>
              <a:rPr lang="en-US" sz="1600" dirty="0"/>
              <a:t>5</a:t>
            </a:r>
            <a:r>
              <a:rPr lang="en-US" sz="1600" dirty="0" smtClean="0"/>
              <a:t>%</a:t>
            </a:r>
            <a:endParaRPr lang="en-US" sz="16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96463" y="660545"/>
            <a:ext cx="4896910" cy="4181471"/>
          </a:xfrm>
          <a:prstGeom prst="rect">
            <a:avLst/>
          </a:prstGeom>
          <a:solidFill>
            <a:schemeClr val="bg2">
              <a:lumMod val="75000"/>
              <a:alpha val="71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●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1.2m telescope, L2 orbit</a:t>
            </a:r>
          </a:p>
          <a:p>
            <a:r>
              <a:rPr lang="en-US" sz="1400" dirty="0">
                <a:solidFill>
                  <a:schemeClr val="bg1"/>
                </a:solidFill>
              </a:rPr>
              <a:t>5.5 years mission duration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Map the sky in 1 optical band, 3 NIR bands and NIR slit-less spectroscopy</a:t>
            </a:r>
          </a:p>
          <a:p>
            <a:r>
              <a:rPr lang="en-US" sz="1400" dirty="0">
                <a:solidFill>
                  <a:schemeClr val="bg1"/>
                </a:solidFill>
              </a:rPr>
              <a:t>Launch </a:t>
            </a:r>
            <a:r>
              <a:rPr lang="en-US" sz="1400" dirty="0" smtClean="0">
                <a:solidFill>
                  <a:schemeClr val="bg1"/>
                </a:solidFill>
              </a:rPr>
              <a:t>in </a:t>
            </a:r>
            <a:r>
              <a:rPr lang="en-US" sz="1400" dirty="0" smtClean="0">
                <a:solidFill>
                  <a:schemeClr val="bg1"/>
                </a:solidFill>
              </a:rPr>
              <a:t>Q4 </a:t>
            </a:r>
            <a:r>
              <a:rPr lang="en-US" sz="1400" dirty="0" smtClean="0">
                <a:solidFill>
                  <a:schemeClr val="bg1"/>
                </a:solidFill>
              </a:rPr>
              <a:t>2022</a:t>
            </a:r>
            <a:endParaRPr lang="en-US" sz="1400" dirty="0">
              <a:solidFill>
                <a:schemeClr val="bg1"/>
              </a:solidFill>
            </a:endParaRPr>
          </a:p>
          <a:p>
            <a:pPr algn="just"/>
            <a:endParaRPr lang="en-US" sz="1400" b="1" dirty="0" smtClean="0">
              <a:solidFill>
                <a:schemeClr val="bg1"/>
              </a:solidFill>
            </a:endParaRPr>
          </a:p>
          <a:p>
            <a:pPr algn="just"/>
            <a:r>
              <a:rPr lang="en-US" sz="1400" b="1" dirty="0" smtClean="0">
                <a:solidFill>
                  <a:schemeClr val="bg1"/>
                </a:solidFill>
              </a:rPr>
              <a:t>ESA</a:t>
            </a:r>
            <a:r>
              <a:rPr lang="en-US" sz="1400" dirty="0" smtClean="0">
                <a:solidFill>
                  <a:schemeClr val="bg1"/>
                </a:solidFill>
              </a:rPr>
              <a:t> is responsible for the mission. 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The </a:t>
            </a:r>
            <a:r>
              <a:rPr lang="en-US" sz="1400" b="1" dirty="0" smtClean="0">
                <a:solidFill>
                  <a:schemeClr val="bg1"/>
                </a:solidFill>
              </a:rPr>
              <a:t>Euclid Consortium </a:t>
            </a:r>
            <a:r>
              <a:rPr lang="en-US" sz="1400" dirty="0" smtClean="0">
                <a:solidFill>
                  <a:schemeClr val="bg1"/>
                </a:solidFill>
              </a:rPr>
              <a:t>will supply ESA with the instruments and most of the SGS.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Euclid Consortium &amp; Other teams</a:t>
            </a:r>
          </a:p>
          <a:p>
            <a:pPr lvl="1"/>
            <a:r>
              <a:rPr lang="en-US" altLang="nl-NL" sz="1400" dirty="0" smtClean="0">
                <a:solidFill>
                  <a:schemeClr val="bg1"/>
                </a:solidFill>
              </a:rPr>
              <a:t>15 countries, 130 institutes, </a:t>
            </a:r>
          </a:p>
          <a:p>
            <a:pPr marL="808038" lvl="1" indent="0">
              <a:buNone/>
            </a:pPr>
            <a:r>
              <a:rPr lang="en-US" altLang="nl-NL" sz="1400" dirty="0">
                <a:solidFill>
                  <a:schemeClr val="bg1"/>
                </a:solidFill>
              </a:rPr>
              <a:t>	 </a:t>
            </a:r>
            <a:r>
              <a:rPr lang="en-US" altLang="nl-NL" sz="1400" dirty="0" smtClean="0">
                <a:solidFill>
                  <a:schemeClr val="bg1"/>
                </a:solidFill>
              </a:rPr>
              <a:t>   </a:t>
            </a:r>
            <a:r>
              <a:rPr lang="en-US" altLang="nl-NL" sz="1400" dirty="0" smtClean="0">
                <a:solidFill>
                  <a:srgbClr val="FFFFFF"/>
                </a:solidFill>
              </a:rPr>
              <a:t>1300 consortium members and</a:t>
            </a:r>
          </a:p>
          <a:p>
            <a:pPr marL="808038" lvl="1" indent="0">
              <a:buNone/>
            </a:pPr>
            <a:r>
              <a:rPr lang="en-US" altLang="nl-NL" sz="1400" dirty="0" smtClean="0">
                <a:solidFill>
                  <a:srgbClr val="FFFFFF"/>
                </a:solidFill>
              </a:rPr>
              <a:t>	    700 scientists </a:t>
            </a:r>
          </a:p>
          <a:p>
            <a:endParaRPr lang="en-US" sz="1400" dirty="0" smtClean="0"/>
          </a:p>
          <a:p>
            <a:endParaRPr lang="en-US" altLang="nl-NL" sz="140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656369" y="1284281"/>
            <a:ext cx="170094" cy="2636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815123" y="1275775"/>
            <a:ext cx="351529" cy="850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8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26" grpId="0">
        <p:bldAsOne/>
      </p:bldGraphic>
      <p:bldGraphic spid="1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4" name="Picture 3" descr="Euclid_C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54" y="878318"/>
            <a:ext cx="3636579" cy="3863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Euclid DR Estimations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78" y="734629"/>
            <a:ext cx="5190704" cy="4153066"/>
          </a:xfrm>
          <a:solidFill>
            <a:schemeClr val="bg2">
              <a:lumMod val="75000"/>
              <a:alpha val="71000"/>
            </a:schemeClr>
          </a:solidFill>
        </p:spPr>
        <p:txBody>
          <a:bodyPr/>
          <a:lstStyle/>
          <a:p>
            <a:pPr marL="285750" lvl="1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~</a:t>
            </a:r>
            <a:r>
              <a:rPr lang="en-US" sz="1200" dirty="0" smtClean="0">
                <a:solidFill>
                  <a:srgbClr val="FFFFFF"/>
                </a:solidFill>
              </a:rPr>
              <a:t>45000 </a:t>
            </a:r>
            <a:r>
              <a:rPr lang="en-US" sz="1200" dirty="0">
                <a:solidFill>
                  <a:srgbClr val="FFFFFF"/>
                </a:solidFill>
              </a:rPr>
              <a:t>observations in 6 years mission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Wide survey (15000 deg2)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Catalogue: ~268TB</a:t>
            </a:r>
          </a:p>
          <a:p>
            <a:pPr marL="1095750" lvl="1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VIS, NIR, </a:t>
            </a:r>
            <a:r>
              <a:rPr lang="en-US" sz="1200" dirty="0" smtClean="0">
                <a:solidFill>
                  <a:srgbClr val="FFFFFF"/>
                </a:solidFill>
              </a:rPr>
              <a:t>MER (</a:t>
            </a:r>
            <a:r>
              <a:rPr lang="en-US" sz="1200" dirty="0">
                <a:solidFill>
                  <a:srgbClr val="FFFFFF"/>
                </a:solidFill>
              </a:rPr>
              <a:t>merging of all the level </a:t>
            </a:r>
            <a:r>
              <a:rPr lang="en-US" sz="1200" dirty="0" smtClean="0">
                <a:solidFill>
                  <a:srgbClr val="FFFFFF"/>
                </a:solidFill>
              </a:rPr>
              <a:t>2): </a:t>
            </a:r>
            <a:r>
              <a:rPr lang="en-US" sz="1200" dirty="0">
                <a:solidFill>
                  <a:srgbClr val="FFFFFF"/>
                </a:solidFill>
              </a:rPr>
              <a:t>8.4TB</a:t>
            </a:r>
          </a:p>
          <a:p>
            <a:pPr marL="1095750" lvl="1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SPE (spectroscopic </a:t>
            </a:r>
            <a:r>
              <a:rPr lang="en-US" sz="1200" dirty="0" smtClean="0">
                <a:solidFill>
                  <a:srgbClr val="FFFFFF"/>
                </a:solidFill>
              </a:rPr>
              <a:t>redshifts) columns</a:t>
            </a:r>
            <a:r>
              <a:rPr lang="en-US" sz="1200" dirty="0">
                <a:solidFill>
                  <a:srgbClr val="FFFFFF"/>
                </a:solidFill>
              </a:rPr>
              <a:t>: 40.6TB</a:t>
            </a:r>
          </a:p>
          <a:p>
            <a:pPr marL="1095750" lvl="1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PHZ </a:t>
            </a:r>
            <a:r>
              <a:rPr lang="en-US" sz="1200" dirty="0" smtClean="0">
                <a:solidFill>
                  <a:srgbClr val="FFFFFF"/>
                </a:solidFill>
              </a:rPr>
              <a:t>(photometric redshifts) columns</a:t>
            </a:r>
            <a:r>
              <a:rPr lang="en-US" sz="1200" dirty="0">
                <a:solidFill>
                  <a:srgbClr val="FFFFFF"/>
                </a:solidFill>
              </a:rPr>
              <a:t>: 31.4TB</a:t>
            </a:r>
          </a:p>
          <a:p>
            <a:pPr marL="1095750" lvl="1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SHE (shape </a:t>
            </a:r>
            <a:r>
              <a:rPr lang="en-US" sz="1200" dirty="0" smtClean="0">
                <a:solidFill>
                  <a:srgbClr val="FFFFFF"/>
                </a:solidFill>
              </a:rPr>
              <a:t>measurements) columns</a:t>
            </a:r>
            <a:r>
              <a:rPr lang="en-US" sz="1200" dirty="0">
                <a:solidFill>
                  <a:srgbClr val="FFFFFF"/>
                </a:solidFill>
              </a:rPr>
              <a:t>: 188TB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VIS and NIR </a:t>
            </a:r>
            <a:r>
              <a:rPr lang="en-US" sz="1200" dirty="0">
                <a:solidFill>
                  <a:srgbClr val="FFFFFF"/>
                </a:solidFill>
              </a:rPr>
              <a:t>imaging: ~3.5PB</a:t>
            </a:r>
          </a:p>
          <a:p>
            <a:pPr marL="1095750" lvl="1" indent="-2857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VIS (</a:t>
            </a:r>
            <a:r>
              <a:rPr lang="en-US" sz="1200" dirty="0">
                <a:solidFill>
                  <a:srgbClr val="FFFFFF"/>
                </a:solidFill>
              </a:rPr>
              <a:t>visible imaging</a:t>
            </a:r>
            <a:r>
              <a:rPr lang="en-US" sz="1200" dirty="0" smtClean="0">
                <a:solidFill>
                  <a:srgbClr val="FFFFFF"/>
                </a:solidFill>
              </a:rPr>
              <a:t>): </a:t>
            </a:r>
            <a:r>
              <a:rPr lang="en-US" sz="1200" dirty="0">
                <a:solidFill>
                  <a:srgbClr val="FFFFFF"/>
                </a:solidFill>
              </a:rPr>
              <a:t>3PB (570TB per year)</a:t>
            </a:r>
          </a:p>
          <a:p>
            <a:pPr marL="1095750" lvl="1" indent="-2857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NIR (near</a:t>
            </a:r>
            <a:r>
              <a:rPr lang="en-US" sz="1200" dirty="0">
                <a:solidFill>
                  <a:srgbClr val="FFFFFF"/>
                </a:solidFill>
              </a:rPr>
              <a:t>-infrared </a:t>
            </a:r>
            <a:r>
              <a:rPr lang="en-US" sz="1200" dirty="0" smtClean="0">
                <a:solidFill>
                  <a:srgbClr val="FFFFFF"/>
                </a:solidFill>
              </a:rPr>
              <a:t>imaging) </a:t>
            </a:r>
            <a:r>
              <a:rPr lang="en-US" sz="1200" dirty="0">
                <a:solidFill>
                  <a:srgbClr val="FFFFFF"/>
                </a:solidFill>
              </a:rPr>
              <a:t>0.5PB (90TB per year)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Spectra: 3.22PB (600TB per year)</a:t>
            </a:r>
            <a:endParaRPr lang="en-US" sz="12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Other </a:t>
            </a:r>
            <a:r>
              <a:rPr lang="en-US" sz="1200" dirty="0">
                <a:solidFill>
                  <a:srgbClr val="FFFFFF"/>
                </a:solidFill>
              </a:rPr>
              <a:t>archive products, </a:t>
            </a:r>
            <a:r>
              <a:rPr lang="en-US" sz="1200" dirty="0" err="1">
                <a:solidFill>
                  <a:srgbClr val="FFFFFF"/>
                </a:solidFill>
              </a:rPr>
              <a:t>HiPS</a:t>
            </a:r>
            <a:r>
              <a:rPr lang="en-US" sz="1200" dirty="0">
                <a:solidFill>
                  <a:srgbClr val="FFFFFF"/>
                </a:solidFill>
              </a:rPr>
              <a:t> maps: 0.5PB*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Excluded external catalogues: DES, </a:t>
            </a:r>
            <a:r>
              <a:rPr lang="en-US" sz="1200" dirty="0" err="1">
                <a:solidFill>
                  <a:srgbClr val="FFFFFF"/>
                </a:solidFill>
              </a:rPr>
              <a:t>KiDS</a:t>
            </a:r>
            <a:r>
              <a:rPr lang="en-US" sz="1200" dirty="0">
                <a:solidFill>
                  <a:srgbClr val="FFFFFF"/>
                </a:solidFill>
              </a:rPr>
              <a:t>, etc.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Deep survey (40 deg2 and 2 times deeper than WS</a:t>
            </a:r>
            <a:r>
              <a:rPr lang="en-US" sz="1200" dirty="0" smtClean="0">
                <a:solidFill>
                  <a:srgbClr val="FFFF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External data: Pan-STARRS 1PB, LSST 2PB (France SPC) 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1959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 Metadata Centric </a:t>
            </a:r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635" y="602968"/>
            <a:ext cx="4678221" cy="3919292"/>
          </a:xfrm>
        </p:spPr>
        <p:txBody>
          <a:bodyPr/>
          <a:lstStyle/>
          <a:p>
            <a:pPr marL="800084" lvl="1" indent="-342897" defTabSz="457187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1"/>
                </a:solidFill>
              </a:rPr>
              <a:t>EAS acts as interface between all ground system components</a:t>
            </a:r>
          </a:p>
          <a:p>
            <a:pPr marL="800084" lvl="1" indent="-342897" defTabSz="457187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Metadata </a:t>
            </a:r>
            <a:r>
              <a:rPr lang="en-US" dirty="0">
                <a:solidFill>
                  <a:schemeClr val="tx1"/>
                </a:solidFill>
              </a:rPr>
              <a:t>is centrally stored</a:t>
            </a:r>
          </a:p>
          <a:p>
            <a:pPr marL="800084" lvl="1" indent="-342897" defTabSz="457187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EAS metadata contains all information except </a:t>
            </a:r>
            <a:r>
              <a:rPr lang="en-US" dirty="0" smtClean="0">
                <a:solidFill>
                  <a:schemeClr val="tx1"/>
                </a:solidFill>
              </a:rPr>
              <a:t>images/spectra</a:t>
            </a:r>
            <a:endParaRPr lang="en-US" dirty="0">
              <a:solidFill>
                <a:schemeClr val="tx1"/>
              </a:solidFill>
            </a:endParaRPr>
          </a:p>
          <a:p>
            <a:pPr marL="800084" lvl="1" indent="-342897" defTabSz="457187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1"/>
                </a:solidFill>
              </a:rPr>
              <a:t>EAS data distributed across </a:t>
            </a:r>
            <a:r>
              <a:rPr lang="en-US" dirty="0" smtClean="0">
                <a:solidFill>
                  <a:schemeClr val="tx1"/>
                </a:solidFill>
              </a:rPr>
              <a:t>SDCs</a:t>
            </a:r>
          </a:p>
          <a:p>
            <a:pPr marL="800084" lvl="1" indent="-342897" defTabSz="457187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EAS </a:t>
            </a:r>
            <a:r>
              <a:rPr lang="en-US" dirty="0">
                <a:solidFill>
                  <a:schemeClr val="tx1"/>
                </a:solidFill>
              </a:rPr>
              <a:t>stores dependencies of data products</a:t>
            </a:r>
          </a:p>
          <a:p>
            <a:pPr marL="1142981" lvl="2" indent="-285747" defTabSz="457187">
              <a:buFont typeface="Verdana" panose="020B0604030504040204" pitchFamily="34" charset="0"/>
              <a:buChar char="−"/>
              <a:defRPr/>
            </a:pPr>
            <a:r>
              <a:rPr lang="en-US" dirty="0">
                <a:solidFill>
                  <a:schemeClr val="tx1"/>
                </a:solidFill>
              </a:rPr>
              <a:t>Avoid unnecessary reprocessing</a:t>
            </a:r>
          </a:p>
          <a:p>
            <a:pPr marL="1142981" lvl="2" indent="-285747" defTabSz="457187">
              <a:buFont typeface="Verdana" panose="020B0604030504040204" pitchFamily="34" charset="0"/>
              <a:buChar char="−"/>
              <a:defRPr/>
            </a:pPr>
            <a:r>
              <a:rPr lang="en-US" dirty="0">
                <a:solidFill>
                  <a:schemeClr val="tx1"/>
                </a:solidFill>
              </a:rPr>
              <a:t>Data provenance </a:t>
            </a:r>
            <a:r>
              <a:rPr lang="en-US" dirty="0" smtClean="0">
                <a:solidFill>
                  <a:schemeClr val="tx1"/>
                </a:solidFill>
              </a:rPr>
              <a:t>ensured</a:t>
            </a:r>
            <a:endParaRPr lang="en-US" dirty="0">
              <a:solidFill>
                <a:schemeClr val="tx1"/>
              </a:solidFill>
            </a:endParaRPr>
          </a:p>
          <a:p>
            <a:pPr marL="800084" lvl="1" indent="-342897" defTabSz="457187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SOC will also host a DSS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77952" y="862485"/>
            <a:ext cx="2074869" cy="776720"/>
          </a:xfrm>
          <a:prstGeom prst="roundRect">
            <a:avLst>
              <a:gd name="adj" fmla="val 120"/>
            </a:avLst>
          </a:prstGeom>
          <a:solidFill>
            <a:srgbClr val="C9A4E4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2875" tIns="36438" rIns="72875" bIns="36438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5pPr>
            <a:lvl6pPr marL="25114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6pPr>
            <a:lvl7pPr marL="29686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7pPr>
            <a:lvl8pPr marL="34258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8pPr>
            <a:lvl9pPr marL="38830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nl-NL" sz="1200">
                <a:solidFill>
                  <a:srgbClr val="000000"/>
                </a:solidFill>
              </a:rPr>
              <a:t>Data Processing System</a:t>
            </a:r>
          </a:p>
          <a:p>
            <a:pPr algn="ctr"/>
            <a:r>
              <a:rPr lang="en-US" altLang="nl-NL" sz="1200">
                <a:solidFill>
                  <a:srgbClr val="000000"/>
                </a:solidFill>
              </a:rPr>
              <a:t>(EAS-DPS)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427128" y="862485"/>
            <a:ext cx="2074869" cy="776720"/>
          </a:xfrm>
          <a:prstGeom prst="roundRect">
            <a:avLst>
              <a:gd name="adj" fmla="val 120"/>
            </a:avLst>
          </a:prstGeom>
          <a:solidFill>
            <a:schemeClr val="accent1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2875" tIns="36438" rIns="72875" bIns="36438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5pPr>
            <a:lvl6pPr marL="25114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6pPr>
            <a:lvl7pPr marL="29686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7pPr>
            <a:lvl8pPr marL="34258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8pPr>
            <a:lvl9pPr marL="3883025" indent="-225425" defTabSz="4540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nl-NL" sz="1200">
                <a:solidFill>
                  <a:srgbClr val="000000"/>
                </a:solidFill>
              </a:rPr>
              <a:t>Science Archive System</a:t>
            </a:r>
          </a:p>
          <a:p>
            <a:pPr algn="ctr"/>
            <a:r>
              <a:rPr lang="en-US" altLang="nl-NL" sz="1200">
                <a:solidFill>
                  <a:srgbClr val="000000"/>
                </a:solidFill>
              </a:rPr>
              <a:t>(EAS-SAS)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93672" y="1702414"/>
            <a:ext cx="4222615" cy="2596926"/>
          </a:xfrm>
          <a:prstGeom prst="roundRect">
            <a:avLst>
              <a:gd name="adj" fmla="val 287"/>
            </a:avLst>
          </a:prstGeom>
          <a:solidFill>
            <a:schemeClr val="bg1">
              <a:lumMod val="65000"/>
            </a:schemeClr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lIns="72875" tIns="36438" rIns="72875" bIns="3643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pPr algn="ctr" defTabSz="410048">
              <a:defRPr/>
            </a:pPr>
            <a:r>
              <a:rPr lang="en-US" altLang="nl-NL" sz="1200" dirty="0">
                <a:solidFill>
                  <a:srgbClr val="000000"/>
                </a:solidFill>
              </a:rPr>
              <a:t>Distributed Storage </a:t>
            </a:r>
            <a:r>
              <a:rPr lang="en-US" altLang="nl-NL" sz="1200" dirty="0" smtClean="0">
                <a:solidFill>
                  <a:srgbClr val="000000"/>
                </a:solidFill>
              </a:rPr>
              <a:t>System at SDCs</a:t>
            </a:r>
            <a:endParaRPr lang="en-US" altLang="nl-NL" sz="1200" dirty="0">
              <a:solidFill>
                <a:srgbClr val="000000"/>
              </a:solidFill>
            </a:endParaRPr>
          </a:p>
          <a:p>
            <a:pPr algn="ctr" defTabSz="410048">
              <a:defRPr/>
            </a:pPr>
            <a:r>
              <a:rPr lang="en-US" altLang="nl-NL" sz="1200" dirty="0">
                <a:solidFill>
                  <a:srgbClr val="000000"/>
                </a:solidFill>
              </a:rPr>
              <a:t>(EAS-DSS) 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56545" y="2058098"/>
            <a:ext cx="1303224" cy="663159"/>
            <a:chOff x="346" y="691"/>
            <a:chExt cx="1151" cy="748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848" y="691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 smtClean="0">
                  <a:solidFill>
                    <a:srgbClr val="000000"/>
                  </a:solidFill>
                </a:rPr>
                <a:t>SDC-US</a:t>
              </a:r>
              <a:endParaRPr lang="en-US" altLang="nl-NL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754081" y="2051670"/>
            <a:ext cx="1301794" cy="669587"/>
            <a:chOff x="346" y="684"/>
            <a:chExt cx="1151" cy="755"/>
          </a:xfrm>
        </p:grpSpPr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64" y="684"/>
              <a:ext cx="39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>
                  <a:solidFill>
                    <a:srgbClr val="000000"/>
                  </a:solidFill>
                </a:rPr>
                <a:t>SDC-FR</a:t>
              </a:r>
            </a:p>
          </p:txBody>
        </p:sp>
      </p:grp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3178769" y="2051670"/>
            <a:ext cx="1301795" cy="663159"/>
            <a:chOff x="346" y="691"/>
            <a:chExt cx="1151" cy="748"/>
          </a:xfrm>
        </p:grpSpPr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863" y="698"/>
              <a:ext cx="3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>
                  <a:solidFill>
                    <a:srgbClr val="000000"/>
                  </a:solidFill>
                </a:rPr>
                <a:t>SDC-ES</a:t>
              </a:r>
            </a:p>
          </p:txBody>
        </p:sp>
      </p:grpSp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356545" y="2790933"/>
            <a:ext cx="1303224" cy="668479"/>
            <a:chOff x="346" y="685"/>
            <a:chExt cx="1151" cy="754"/>
          </a:xfrm>
        </p:grpSpPr>
        <p:sp>
          <p:nvSpPr>
            <p:cNvPr id="23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863" y="685"/>
              <a:ext cx="40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>
                  <a:solidFill>
                    <a:srgbClr val="000000"/>
                  </a:solidFill>
                </a:rPr>
                <a:t>SDC-NL</a:t>
              </a:r>
            </a:p>
          </p:txBody>
        </p:sp>
      </p:grpSp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1754081" y="2796251"/>
            <a:ext cx="1301794" cy="663159"/>
            <a:chOff x="346" y="691"/>
            <a:chExt cx="1151" cy="748"/>
          </a:xfrm>
        </p:grpSpPr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30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863" y="693"/>
              <a:ext cx="380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>
                  <a:solidFill>
                    <a:srgbClr val="000000"/>
                  </a:solidFill>
                </a:rPr>
                <a:t>SDC-DE</a:t>
              </a:r>
            </a:p>
          </p:txBody>
        </p:sp>
      </p:grp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3178769" y="2790894"/>
            <a:ext cx="1301795" cy="663159"/>
            <a:chOff x="346" y="691"/>
            <a:chExt cx="1151" cy="748"/>
          </a:xfrm>
        </p:grpSpPr>
        <p:sp>
          <p:nvSpPr>
            <p:cNvPr id="33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34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863" y="704"/>
              <a:ext cx="37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>
                  <a:solidFill>
                    <a:srgbClr val="000000"/>
                  </a:solidFill>
                </a:rPr>
                <a:t>SDC-UK</a:t>
              </a:r>
            </a:p>
          </p:txBody>
        </p:sp>
      </p:grp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357975" y="3514049"/>
            <a:ext cx="1301795" cy="663159"/>
            <a:chOff x="346" y="691"/>
            <a:chExt cx="1151" cy="748"/>
          </a:xfrm>
        </p:grpSpPr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39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883" y="696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>
                  <a:solidFill>
                    <a:srgbClr val="000000"/>
                  </a:solidFill>
                </a:rPr>
                <a:t>SDC-IT</a:t>
              </a:r>
            </a:p>
          </p:txBody>
        </p:sp>
      </p:grp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1755511" y="3514049"/>
            <a:ext cx="1301795" cy="663159"/>
            <a:chOff x="346" y="691"/>
            <a:chExt cx="1151" cy="748"/>
          </a:xfrm>
        </p:grpSpPr>
        <p:sp>
          <p:nvSpPr>
            <p:cNvPr id="43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862" y="696"/>
              <a:ext cx="396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 dirty="0" smtClean="0">
                  <a:solidFill>
                    <a:srgbClr val="000000"/>
                  </a:solidFill>
                </a:rPr>
                <a:t>SDC-CH</a:t>
              </a:r>
              <a:endParaRPr lang="en-US" altLang="nl-NL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Group 2"/>
          <p:cNvGrpSpPr>
            <a:grpSpLocks/>
          </p:cNvGrpSpPr>
          <p:nvPr/>
        </p:nvGrpSpPr>
        <p:grpSpPr bwMode="auto">
          <a:xfrm>
            <a:off x="3178769" y="3508691"/>
            <a:ext cx="1301795" cy="662088"/>
            <a:chOff x="346" y="691"/>
            <a:chExt cx="1151" cy="748"/>
          </a:xfrm>
        </p:grpSpPr>
        <p:sp>
          <p:nvSpPr>
            <p:cNvPr id="48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altLang="nl-NL"/>
            </a:p>
          </p:txBody>
        </p:sp>
        <p:sp>
          <p:nvSpPr>
            <p:cNvPr id="49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50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6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51" name="Text Box 6"/>
            <p:cNvSpPr txBox="1">
              <a:spLocks noChangeArrowheads="1"/>
            </p:cNvSpPr>
            <p:nvPr/>
          </p:nvSpPr>
          <p:spPr bwMode="auto">
            <a:xfrm>
              <a:off x="890" y="691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14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686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58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3025" indent="-225425" defTabSz="4540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altLang="nl-NL" sz="1200">
                  <a:solidFill>
                    <a:srgbClr val="000000"/>
                  </a:solidFill>
                </a:rPr>
                <a:t>SDC-FI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61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28" y="179415"/>
            <a:ext cx="6486695" cy="430887"/>
          </a:xfrm>
        </p:spPr>
        <p:txBody>
          <a:bodyPr/>
          <a:lstStyle/>
          <a:p>
            <a:r>
              <a:rPr lang="en-GB" dirty="0" smtClean="0"/>
              <a:t>Euclid Scientific Archive System</a:t>
            </a:r>
            <a:endParaRPr lang="en-GB" dirty="0"/>
          </a:p>
        </p:txBody>
      </p:sp>
      <p:pic>
        <p:nvPicPr>
          <p:cNvPr id="9" name="Picture 8" descr="Screen Shot 2016-10-08 at 22.57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0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164928" y="179415"/>
            <a:ext cx="64866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Euclid Scientific Archive System</a:t>
            </a:r>
            <a:endParaRPr lang="en-GB" dirty="0"/>
          </a:p>
        </p:txBody>
      </p:sp>
      <p:pic>
        <p:nvPicPr>
          <p:cNvPr id="4" name="Picture 3" descr="Screen Shot 2016-10-08 at 23.14.4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1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2454" y="4051679"/>
            <a:ext cx="8240112" cy="7330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82645" y="4058253"/>
            <a:ext cx="820858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Reuse </a:t>
            </a:r>
            <a:r>
              <a:rPr lang="en-GB" sz="1400" dirty="0" smtClean="0"/>
              <a:t>of Gaia archive expertise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IVOA protocols: TAP+ Interface, UWS Job management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Main interface for protocols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242666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4" name="Content Placeholder 3" descr="Screenshot 2019-02-05 at 22.40.58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85" r="-34685"/>
          <a:stretch>
            <a:fillRect/>
          </a:stretch>
        </p:blipFill>
        <p:spPr>
          <a:xfrm>
            <a:off x="-593918" y="727200"/>
            <a:ext cx="10224468" cy="3823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Greenplum</a:t>
            </a:r>
            <a:r>
              <a:rPr lang="en-US" dirty="0"/>
              <a:t>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241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64928" y="179415"/>
            <a:ext cx="64866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Euclid Scientific Archive System</a:t>
            </a:r>
            <a:endParaRPr lang="en-GB" dirty="0"/>
          </a:p>
        </p:txBody>
      </p:sp>
      <p:pic>
        <p:nvPicPr>
          <p:cNvPr id="7" name="Picture 6" descr="Screen Shot 2016-10-08 at 23.17.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819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900" y="3886188"/>
            <a:ext cx="8240112" cy="7236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30906" y="3886188"/>
            <a:ext cx="8198558" cy="95410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Visual exploration capabilities for Euclid images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Based on </a:t>
            </a:r>
            <a:r>
              <a:rPr lang="en-GB" sz="1400" dirty="0" err="1" smtClean="0"/>
              <a:t>ESASky</a:t>
            </a:r>
            <a:r>
              <a:rPr lang="en-GB" sz="1400" dirty="0" smtClean="0"/>
              <a:t> technology (CDS </a:t>
            </a:r>
            <a:r>
              <a:rPr lang="en-GB" sz="1400" dirty="0" err="1" smtClean="0"/>
              <a:t>Aladin</a:t>
            </a:r>
            <a:r>
              <a:rPr lang="en-GB" sz="1400" dirty="0" smtClean="0"/>
              <a:t> </a:t>
            </a:r>
            <a:r>
              <a:rPr lang="en-GB" sz="1400" dirty="0" err="1" smtClean="0"/>
              <a:t>Lite</a:t>
            </a:r>
            <a:r>
              <a:rPr lang="en-GB" sz="1400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Map selector and search target capabilities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Future tools to work online: spectra tools, catalogues overlay, etc.</a:t>
            </a:r>
          </a:p>
        </p:txBody>
      </p:sp>
    </p:spTree>
    <p:extLst>
      <p:ext uri="{BB962C8B-B14F-4D97-AF65-F5344CB8AC3E}">
        <p14:creationId xmlns:p14="http://schemas.microsoft.com/office/powerpoint/2010/main" val="119789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v0.8.3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shot 2019-02-04 at 19.0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9" y="834164"/>
            <a:ext cx="5351889" cy="352785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shot 2019-02-04 at 19.0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91" y="832010"/>
            <a:ext cx="5377787" cy="353801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9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f2760952-b3bb-408f-ace6-eb1e07642b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 16-9.potx</Template>
  <TotalTime>20067</TotalTime>
  <Words>1363</Words>
  <Application>Microsoft Macintosh PowerPoint</Application>
  <PresentationFormat>On-screen Show (16:9)</PresentationFormat>
  <Paragraphs>236</Paragraphs>
  <Slides>18</Slides>
  <Notes>6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ESA Presentation 16-9</vt:lpstr>
      <vt:lpstr>Euclid Big Data Challenges</vt:lpstr>
      <vt:lpstr>Euclid Mission</vt:lpstr>
      <vt:lpstr>Euclid DR Estimations</vt:lpstr>
      <vt:lpstr>EAS Metadata Centric Approach</vt:lpstr>
      <vt:lpstr>Euclid Scientific Archive System</vt:lpstr>
      <vt:lpstr>PowerPoint Presentation</vt:lpstr>
      <vt:lpstr>Greenplum Architecture</vt:lpstr>
      <vt:lpstr>PowerPoint Presentation</vt:lpstr>
      <vt:lpstr>SAS v0.8.3</vt:lpstr>
      <vt:lpstr>Move code to the data: SEPP  (Science Exploitation and Preservation Platform)</vt:lpstr>
      <vt:lpstr>IVOA Standards in Euclid SAS</vt:lpstr>
      <vt:lpstr>Questions</vt:lpstr>
      <vt:lpstr>SAS DR#3 Estimations</vt:lpstr>
      <vt:lpstr>SGS and EAS Overall Architecture</vt:lpstr>
      <vt:lpstr>SAS Component Diagram</vt:lpstr>
      <vt:lpstr>SAS Ingestion</vt:lpstr>
      <vt:lpstr>Euclid SAS v0.8 (Feb. 2019)</vt:lpstr>
      <vt:lpstr>SAS v0.9 (by May 2019)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Jesus Salgado</cp:lastModifiedBy>
  <cp:revision>774</cp:revision>
  <cp:lastPrinted>2018-11-09T04:53:35Z</cp:lastPrinted>
  <dcterms:created xsi:type="dcterms:W3CDTF">2009-03-03T09:28:14Z</dcterms:created>
  <dcterms:modified xsi:type="dcterms:W3CDTF">2019-05-14T12:34:52Z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