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0"/>
  </p:notesMasterIdLst>
  <p:handoutMasterIdLst>
    <p:handoutMasterId r:id="rId11"/>
  </p:handoutMasterIdLst>
  <p:sldIdLst>
    <p:sldId id="464" r:id="rId2"/>
    <p:sldId id="544" r:id="rId3"/>
    <p:sldId id="550" r:id="rId4"/>
    <p:sldId id="553" r:id="rId5"/>
    <p:sldId id="268" r:id="rId6"/>
    <p:sldId id="552" r:id="rId7"/>
    <p:sldId id="556" r:id="rId8"/>
    <p:sldId id="490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2679B6"/>
    <a:srgbClr val="00688A"/>
    <a:srgbClr val="0D7519"/>
    <a:srgbClr val="0432FF"/>
    <a:srgbClr val="00FB92"/>
    <a:srgbClr val="00FA00"/>
    <a:srgbClr val="666762"/>
    <a:srgbClr val="97357A"/>
    <a:srgbClr val="0D1023"/>
    <a:srgbClr val="121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45" autoAdjust="0"/>
    <p:restoredTop sz="89115" autoAdjust="0"/>
  </p:normalViewPr>
  <p:slideViewPr>
    <p:cSldViewPr snapToGrid="0" snapToObjects="1">
      <p:cViewPr varScale="1">
        <p:scale>
          <a:sx n="106" d="100"/>
          <a:sy n="106" d="100"/>
        </p:scale>
        <p:origin x="12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6ABC8-3848-344F-8F9C-8F51E9015745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7D818-8F20-414B-872F-FC12E040C3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08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AB022-842C-A941-801E-B942B2FC742A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3B384-C967-2743-B0D6-857CE05CD72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5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Slides from Michael Wise (formerly ASTRON PI of AENEAS) and Bryan </a:t>
            </a:r>
            <a:r>
              <a:rPr lang="en-US" dirty="0" err="1"/>
              <a:t>Gaensler</a:t>
            </a:r>
            <a:r>
              <a:rPr lang="en-US" dirty="0"/>
              <a:t> (former Science Director, SKA Canada)</a:t>
            </a:r>
          </a:p>
        </p:txBody>
      </p:sp>
    </p:spTree>
    <p:extLst>
      <p:ext uri="{BB962C8B-B14F-4D97-AF65-F5344CB8AC3E}">
        <p14:creationId xmlns:p14="http://schemas.microsoft.com/office/powerpoint/2010/main" val="103871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3B384-C967-2743-B0D6-857CE05CD7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84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3B384-C967-2743-B0D6-857CE05CD7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23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3B384-C967-2743-B0D6-857CE05CD7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9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3B384-C967-2743-B0D6-857CE05CD7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2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3B384-C967-2743-B0D6-857CE05CD7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9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_ska_logo_canada.jpg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683"/>
          <a:stretch/>
        </p:blipFill>
        <p:spPr>
          <a:xfrm>
            <a:off x="7194847" y="65324"/>
            <a:ext cx="1802147" cy="980561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 userDrawn="1"/>
        </p:nvSpPr>
        <p:spPr>
          <a:xfrm>
            <a:off x="92661" y="95204"/>
            <a:ext cx="495327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688A"/>
                </a:solidFill>
                <a:effectLst/>
                <a:uFillTx/>
                <a:latin typeface="Eurostile"/>
                <a:ea typeface="Helvetica"/>
                <a:cs typeface="Eurostile"/>
                <a:sym typeface="Helvetica"/>
              </a:rPr>
              <a:t>Exploring the Universe with the world’s largest ra</a:t>
            </a:r>
            <a:r>
              <a:rPr lang="en-US" sz="1400" b="1" dirty="0">
                <a:solidFill>
                  <a:srgbClr val="00688A"/>
                </a:solidFill>
                <a:latin typeface="Eurostile"/>
                <a:ea typeface="Helvetica"/>
                <a:cs typeface="Eurostile"/>
                <a:sym typeface="Helvetica"/>
              </a:rPr>
              <a:t>dio telescope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688A"/>
              </a:solidFill>
              <a:effectLst/>
              <a:uFillTx/>
              <a:latin typeface="Eurostile"/>
              <a:ea typeface="Helvetica"/>
              <a:cs typeface="Eurostile"/>
              <a:sym typeface="Helvetica"/>
            </a:endParaRPr>
          </a:p>
        </p:txBody>
      </p:sp>
      <p:sp>
        <p:nvSpPr>
          <p:cNvPr id="4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800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g_EDUAB_DunlapInst_SpaceSaver_65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431" y="353497"/>
            <a:ext cx="2455664" cy="553641"/>
          </a:xfrm>
          <a:prstGeom prst="rect">
            <a:avLst/>
          </a:prstGeom>
        </p:spPr>
      </p:pic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6118470" y="0"/>
            <a:ext cx="3059999" cy="6908800"/>
          </a:xfrm>
          <a:prstGeom prst="rect">
            <a:avLst/>
          </a:prstGeom>
          <a:solidFill>
            <a:srgbClr val="00688A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en-US" sz="1800" kern="0">
              <a:solidFill>
                <a:prstClr val="black"/>
              </a:solidFill>
              <a:latin typeface="Arial"/>
              <a:ea typeface="Helvetica Light"/>
              <a:cs typeface="Helvetica Light"/>
              <a:sym typeface="Helvetica"/>
            </a:endParaRPr>
          </a:p>
        </p:txBody>
      </p:sp>
      <p:pic>
        <p:nvPicPr>
          <p:cNvPr id="8" name="Picture 7" descr="fig_ska_logo_canada.jpg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683"/>
          <a:stretch/>
        </p:blipFill>
        <p:spPr>
          <a:xfrm>
            <a:off x="4238171" y="65322"/>
            <a:ext cx="1802147" cy="980561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233479" y="211828"/>
            <a:ext cx="3947749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 userDrawn="1"/>
        </p:nvSpPr>
        <p:spPr>
          <a:xfrm>
            <a:off x="4397528" y="-674952"/>
            <a:ext cx="7884000" cy="7884000"/>
          </a:xfrm>
          <a:prstGeom prst="ellipse">
            <a:avLst/>
          </a:prstGeom>
          <a:solidFill>
            <a:srgbClr val="0D102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 descr="SKA1_night_midres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t="-27187" r="33110" b="8315"/>
          <a:stretch/>
        </p:blipFill>
        <p:spPr>
          <a:xfrm>
            <a:off x="4419142" y="-674952"/>
            <a:ext cx="7880976" cy="7884000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18" name="Shape 18"/>
          <p:cNvSpPr>
            <a:spLocks noGrp="1"/>
          </p:cNvSpPr>
          <p:nvPr userDrawn="1">
            <p:ph type="title"/>
          </p:nvPr>
        </p:nvSpPr>
        <p:spPr>
          <a:xfrm>
            <a:off x="410382" y="1990161"/>
            <a:ext cx="3752318" cy="7347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171F3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171F39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 userDrawn="1">
            <p:ph type="body" idx="1"/>
          </p:nvPr>
        </p:nvSpPr>
        <p:spPr>
          <a:xfrm>
            <a:off x="410382" y="2720405"/>
            <a:ext cx="3752318" cy="13057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172038"/>
                </a:solidFill>
              </a:defRPr>
            </a:lvl1pPr>
            <a:lvl2pPr marL="0" indent="160725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2pPr>
            <a:lvl3pPr marL="0" indent="321449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3pPr>
            <a:lvl4pPr marL="0" indent="482175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4pPr>
            <a:lvl5pPr marL="0" indent="642899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Five</a:t>
            </a:r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0385" y="4124354"/>
            <a:ext cx="3752701" cy="410767"/>
          </a:xfrm>
          <a:prstGeom prst="rect">
            <a:avLst/>
          </a:prstGeom>
        </p:spPr>
        <p:txBody>
          <a:bodyPr vert="horz"/>
          <a:lstStyle>
            <a:lvl1pPr>
              <a:defRPr sz="1100" b="1" i="0">
                <a:solidFill>
                  <a:schemeClr val="tx2">
                    <a:lumMod val="50000"/>
                  </a:schemeClr>
                </a:solidFill>
                <a:latin typeface="Helvetica"/>
              </a:defRPr>
            </a:lvl1pPr>
          </a:lstStyle>
          <a:p>
            <a:pPr lvl="0"/>
            <a:r>
              <a:rPr lang="en-US" dirty="0"/>
              <a:t>Insert Name/Title Here</a:t>
            </a:r>
          </a:p>
        </p:txBody>
      </p:sp>
    </p:spTree>
    <p:extLst>
      <p:ext uri="{BB962C8B-B14F-4D97-AF65-F5344CB8AC3E}">
        <p14:creationId xmlns:p14="http://schemas.microsoft.com/office/powerpoint/2010/main" val="99238789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"/>
            <a:ext cx="9180000" cy="68822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3B053E-F4D3-B64B-A7CB-862EECD0FA4C}"/>
              </a:ext>
            </a:extLst>
          </p:cNvPr>
          <p:cNvSpPr/>
          <p:nvPr userDrawn="1"/>
        </p:nvSpPr>
        <p:spPr>
          <a:xfrm>
            <a:off x="5463251" y="3"/>
            <a:ext cx="1620455" cy="15162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02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954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white copy 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Michael Wise  / ADASS 2018  /  November 15, 2018"/>
          <p:cNvSpPr txBox="1"/>
          <p:nvPr/>
        </p:nvSpPr>
        <p:spPr>
          <a:xfrm>
            <a:off x="142875" y="6531430"/>
            <a:ext cx="6367488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815737">
              <a:defRPr sz="2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900"/>
              <a:t>Michael Wise  / ADASS 2018  /  November 15, 2018</a:t>
            </a:r>
          </a:p>
        </p:txBody>
      </p:sp>
      <p:sp>
        <p:nvSpPr>
          <p:cNvPr id="42" name="Rectangle"/>
          <p:cNvSpPr/>
          <p:nvPr/>
        </p:nvSpPr>
        <p:spPr>
          <a:xfrm>
            <a:off x="6952705" y="176348"/>
            <a:ext cx="1293224" cy="515984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0" tIns="0" rIns="0" bIns="0" anchor="ctr"/>
          <a:lstStyle/>
          <a:p>
            <a:pPr defTabSz="680884">
              <a:defRPr sz="4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725"/>
          </a:p>
        </p:txBody>
      </p:sp>
      <p:grpSp>
        <p:nvGrpSpPr>
          <p:cNvPr id="45" name="Groupe"/>
          <p:cNvGrpSpPr/>
          <p:nvPr/>
        </p:nvGrpSpPr>
        <p:grpSpPr>
          <a:xfrm>
            <a:off x="-42492" y="-446334"/>
            <a:ext cx="9271430" cy="1530799"/>
            <a:chOff x="0" y="0"/>
            <a:chExt cx="24723811" cy="3061593"/>
          </a:xfrm>
        </p:grpSpPr>
        <p:pic>
          <p:nvPicPr>
            <p:cNvPr id="43" name="ASTRON_Header_Small_03_04.png" descr="ASTRON_Header_Small_03_04.png"/>
            <p:cNvPicPr>
              <a:picLocks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24723812" cy="306159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127000" dir="2700000" rotWithShape="0">
                <a:srgbClr val="0A69A4"/>
              </a:outerShdw>
            </a:effectLst>
          </p:spPr>
        </p:pic>
        <p:sp>
          <p:nvSpPr>
            <p:cNvPr id="44" name="Rectangle"/>
            <p:cNvSpPr/>
            <p:nvPr/>
          </p:nvSpPr>
          <p:spPr>
            <a:xfrm>
              <a:off x="19345434" y="1215240"/>
              <a:ext cx="4014732" cy="11408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80884">
                <a:defRPr sz="4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725"/>
            </a:p>
          </p:txBody>
        </p:sp>
      </p:grpSp>
      <p:sp>
        <p:nvSpPr>
          <p:cNvPr id="46" name="Texte du titre"/>
          <p:cNvSpPr txBox="1">
            <a:spLocks noGrp="1"/>
          </p:cNvSpPr>
          <p:nvPr>
            <p:ph type="title"/>
          </p:nvPr>
        </p:nvSpPr>
        <p:spPr>
          <a:xfrm>
            <a:off x="1409702" y="35102"/>
            <a:ext cx="5746025" cy="70762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R="134997" defTabSz="680884">
              <a:lnSpc>
                <a:spcPct val="100000"/>
              </a:lnSpc>
              <a:tabLst>
                <a:tab pos="252407" algn="l"/>
                <a:tab pos="676258" algn="l"/>
              </a:tabLst>
              <a:defRPr sz="4125"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Texte du titre</a:t>
            </a:r>
          </a:p>
        </p:txBody>
      </p:sp>
      <p:pic>
        <p:nvPicPr>
          <p:cNvPr id="47" name="logo NWO, EN, eps, kleur CMYK.png" descr="logo NWO, EN, eps, kleur CMY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77" y="156709"/>
            <a:ext cx="819639" cy="515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Astron_Logo_transparant_1500.png" descr="Astron_Logo_transparant_15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45076" y="153521"/>
            <a:ext cx="1507051" cy="653727"/>
          </a:xfrm>
          <a:prstGeom prst="rect">
            <a:avLst/>
          </a:prstGeom>
          <a:ln w="12700"/>
        </p:spPr>
      </p:pic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830383" y="6537779"/>
            <a:ext cx="119063" cy="184151"/>
          </a:xfrm>
          <a:prstGeom prst="rect">
            <a:avLst/>
          </a:prstGeom>
        </p:spPr>
        <p:txBody>
          <a:bodyPr lIns="0" tIns="0" rIns="0" bIns="0" anchor="t"/>
          <a:lstStyle>
            <a:lvl1pPr algn="ctr" defTabSz="342891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14520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77001"/>
            <a:ext cx="2895600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762000" cy="381000"/>
          </a:xfrm>
        </p:spPr>
        <p:txBody>
          <a:bodyPr/>
          <a:lstStyle/>
          <a:p>
            <a:fld id="{A5580D42-4309-42CB-9101-536F0D1551A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2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2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71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90" r:id="rId4"/>
    <p:sldLayoutId id="2147483689" r:id="rId5"/>
    <p:sldLayoutId id="2147483694" r:id="rId6"/>
    <p:sldLayoutId id="2147483695" r:id="rId7"/>
    <p:sldLayoutId id="2147483696" r:id="rId8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8978" y="1153300"/>
            <a:ext cx="4385999" cy="4248694"/>
          </a:xfrm>
        </p:spPr>
        <p:txBody>
          <a:bodyPr>
            <a:noAutofit/>
          </a:bodyPr>
          <a:lstStyle/>
          <a:p>
            <a:pPr lvl="0"/>
            <a:r>
              <a:rPr lang="en-US" sz="3200" dirty="0"/>
              <a:t>Square </a:t>
            </a:r>
            <a:r>
              <a:rPr lang="en-US" sz="3200" dirty="0" err="1"/>
              <a:t>Kilometre</a:t>
            </a:r>
            <a:r>
              <a:rPr lang="en-US" sz="3200" dirty="0"/>
              <a:t> Array Regional </a:t>
            </a:r>
            <a:r>
              <a:rPr lang="en-US" sz="3200" dirty="0" err="1"/>
              <a:t>Centres</a:t>
            </a:r>
            <a:br>
              <a:rPr lang="en-US" sz="3200" dirty="0"/>
            </a:br>
            <a:br>
              <a:rPr lang="en-US" sz="1200" dirty="0"/>
            </a:br>
            <a:r>
              <a:rPr lang="en-US" sz="2000" b="0" dirty="0" err="1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Séverin</a:t>
            </a:r>
            <a:r>
              <a:rPr lang="en-US" sz="2000" b="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Gaudet</a:t>
            </a:r>
            <a:br>
              <a:rPr lang="en-US" sz="2400" b="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lang="en-US" sz="2000" b="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CADC</a:t>
            </a:r>
            <a:br>
              <a:rPr lang="en-US" sz="2000" b="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lang="en-US" sz="1800" b="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Canadian SKA Regional Centre</a:t>
            </a:r>
            <a:br>
              <a:rPr lang="en-US" sz="1800" b="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</a:br>
            <a:br>
              <a:rPr lang="en-US" sz="2000" b="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lang="en-US" sz="2000" b="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Rosie Bolton</a:t>
            </a:r>
            <a:br>
              <a:rPr lang="en-US" sz="2000" b="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lang="en-US" sz="2000" b="0" dirty="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SKAO</a:t>
            </a:r>
            <a:br>
              <a:rPr lang="en-US" sz="2000" b="0" dirty="0">
                <a:solidFill>
                  <a:schemeClr val="tx1"/>
                </a:solidFill>
                <a:latin typeface="Helvetica Light"/>
                <a:sym typeface="Helvetica Light"/>
              </a:rPr>
            </a:br>
            <a:r>
              <a:rPr lang="fr-CA" sz="1800" b="0" dirty="0">
                <a:solidFill>
                  <a:schemeClr val="tx1"/>
                </a:solidFill>
                <a:latin typeface="Helvetica Light"/>
              </a:rPr>
              <a:t>SKA </a:t>
            </a:r>
            <a:r>
              <a:rPr lang="fr-CA" sz="1800" b="0" dirty="0" err="1">
                <a:solidFill>
                  <a:schemeClr val="tx1"/>
                </a:solidFill>
                <a:latin typeface="Helvetica Light"/>
              </a:rPr>
              <a:t>Regional</a:t>
            </a:r>
            <a:r>
              <a:rPr lang="fr-CA" sz="1800" b="0" dirty="0">
                <a:solidFill>
                  <a:schemeClr val="tx1"/>
                </a:solidFill>
                <a:latin typeface="Helvetica Light"/>
              </a:rPr>
              <a:t> Centre Project </a:t>
            </a:r>
            <a:r>
              <a:rPr lang="fr-CA" sz="1800" b="0" dirty="0" err="1">
                <a:solidFill>
                  <a:schemeClr val="tx1"/>
                </a:solidFill>
                <a:latin typeface="Helvetica Light"/>
              </a:rPr>
              <a:t>Scientist</a:t>
            </a:r>
            <a:br>
              <a:rPr lang="en-US" sz="1800" b="0" dirty="0">
                <a:solidFill>
                  <a:schemeClr val="tx1"/>
                </a:solidFill>
                <a:latin typeface="Helvetica Light"/>
                <a:sym typeface="Helvetica Light"/>
              </a:rPr>
            </a:br>
            <a:br>
              <a:rPr lang="en-US" sz="2000" b="0" dirty="0">
                <a:solidFill>
                  <a:schemeClr val="tx1"/>
                </a:solidFill>
                <a:latin typeface="Helvetica Light"/>
              </a:rPr>
            </a:br>
            <a:endParaRPr lang="en-US" sz="2000" b="0" dirty="0">
              <a:solidFill>
                <a:schemeClr val="tx1"/>
              </a:solidFill>
              <a:latin typeface="Helvetica Light"/>
            </a:endParaRPr>
          </a:p>
        </p:txBody>
      </p:sp>
      <p:pic>
        <p:nvPicPr>
          <p:cNvPr id="2" name="Picture 1" descr="fig_ska_logo_canada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683"/>
          <a:stretch/>
        </p:blipFill>
        <p:spPr>
          <a:xfrm>
            <a:off x="76583" y="5764696"/>
            <a:ext cx="1532232" cy="833699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2661" y="95204"/>
            <a:ext cx="495327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584185" latinLnBrk="1" hangingPunct="0"/>
            <a:r>
              <a:rPr lang="en-US" sz="1400" b="1" dirty="0">
                <a:solidFill>
                  <a:srgbClr val="00688A"/>
                </a:solidFill>
                <a:latin typeface="Eurostile"/>
                <a:ea typeface="Helvetica"/>
                <a:cs typeface="Eurostile"/>
                <a:sym typeface="Helvetica"/>
              </a:rPr>
              <a:t>Exploring the Universe with the world’s largest radio telescope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1769369" y="5764696"/>
            <a:ext cx="0" cy="833699"/>
          </a:xfrm>
          <a:prstGeom prst="line">
            <a:avLst/>
          </a:prstGeom>
          <a:noFill/>
          <a:ln w="3175" cap="flat" cmpd="sng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8D6298E3-2F3E-2949-8A7A-A15E30AD7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925" y="5770729"/>
            <a:ext cx="1473299" cy="979567"/>
          </a:xfrm>
          <a:prstGeom prst="rect">
            <a:avLst/>
          </a:prstGeom>
        </p:spPr>
      </p:pic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EDABDAAC-2C9F-1744-A659-1982176451B5}"/>
              </a:ext>
            </a:extLst>
          </p:cNvPr>
          <p:cNvCxnSpPr>
            <a:cxnSpLocks/>
          </p:cNvCxnSpPr>
          <p:nvPr/>
        </p:nvCxnSpPr>
        <p:spPr>
          <a:xfrm>
            <a:off x="3563777" y="5764696"/>
            <a:ext cx="0" cy="833699"/>
          </a:xfrm>
          <a:prstGeom prst="line">
            <a:avLst/>
          </a:prstGeom>
          <a:noFill/>
          <a:ln w="3175" cap="flat" cmpd="sng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C9FD4E70-0320-DF46-994A-3B69E2848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331" y="5768795"/>
            <a:ext cx="1524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1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95BE503-92A5-E64C-8CF7-53EF5F04C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5" r="3663" b="33333"/>
          <a:stretch/>
        </p:blipFill>
        <p:spPr>
          <a:xfrm>
            <a:off x="1991263" y="2363372"/>
            <a:ext cx="7152738" cy="4664757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E7A0C2E-FB42-B74D-832C-4FE3643CFE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The Square </a:t>
            </a:r>
            <a:r>
              <a:rPr lang="fr-FR" dirty="0" err="1"/>
              <a:t>Kilometre</a:t>
            </a:r>
            <a:r>
              <a:rPr lang="fr-FR" dirty="0"/>
              <a:t> </a:t>
            </a:r>
            <a:r>
              <a:rPr lang="fr-FR" dirty="0" err="1"/>
              <a:t>Array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432736-8861-5A47-82F6-F87464C34953}"/>
              </a:ext>
            </a:extLst>
          </p:cNvPr>
          <p:cNvSpPr/>
          <p:nvPr/>
        </p:nvSpPr>
        <p:spPr>
          <a:xfrm>
            <a:off x="360964" y="1230229"/>
            <a:ext cx="6511784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  <a:spcAft>
                <a:spcPts val="251"/>
              </a:spcAft>
            </a:pPr>
            <a:r>
              <a:rPr lang="en-US" sz="2000" dirty="0"/>
              <a:t>Vision: world’s most powerful radio telescope</a:t>
            </a:r>
          </a:p>
          <a:p>
            <a:pPr>
              <a:lnSpc>
                <a:spcPct val="90000"/>
              </a:lnSpc>
              <a:spcBef>
                <a:spcPts val="200"/>
              </a:spcBef>
              <a:spcAft>
                <a:spcPts val="251"/>
              </a:spcAft>
            </a:pPr>
            <a:r>
              <a:rPr lang="en-US" sz="2000" dirty="0"/>
              <a:t>2019: Final baseline design for SKA1 (first ∼10%)</a:t>
            </a:r>
          </a:p>
          <a:p>
            <a:pPr>
              <a:lnSpc>
                <a:spcPct val="90000"/>
              </a:lnSpc>
              <a:spcBef>
                <a:spcPts val="200"/>
              </a:spcBef>
              <a:spcAft>
                <a:spcPts val="251"/>
              </a:spcAft>
            </a:pPr>
            <a:r>
              <a:rPr lang="en-US" sz="2000" dirty="0"/>
              <a:t>2024: Start of commissioning</a:t>
            </a:r>
          </a:p>
          <a:p>
            <a:pPr>
              <a:lnSpc>
                <a:spcPct val="90000"/>
              </a:lnSpc>
              <a:spcBef>
                <a:spcPts val="200"/>
              </a:spcBef>
              <a:spcAft>
                <a:spcPts val="251"/>
              </a:spcAft>
            </a:pPr>
            <a:r>
              <a:rPr lang="en-US" sz="2000" dirty="0"/>
              <a:t>2028: Full operations</a:t>
            </a:r>
          </a:p>
        </p:txBody>
      </p:sp>
      <p:sp>
        <p:nvSpPr>
          <p:cNvPr id="6" name="Australia…">
            <a:extLst>
              <a:ext uri="{FF2B5EF4-FFF2-40B4-BE49-F238E27FC236}">
                <a16:creationId xmlns:a16="http://schemas.microsoft.com/office/drawing/2014/main" id="{0E263A00-4365-C64A-8FE5-B01EFC463784}"/>
              </a:ext>
            </a:extLst>
          </p:cNvPr>
          <p:cNvSpPr txBox="1">
            <a:spLocks/>
          </p:cNvSpPr>
          <p:nvPr/>
        </p:nvSpPr>
        <p:spPr>
          <a:xfrm>
            <a:off x="360966" y="2622918"/>
            <a:ext cx="2028273" cy="4176090"/>
          </a:xfrm>
          <a:prstGeom prst="rect">
            <a:avLst/>
          </a:prstGeom>
        </p:spPr>
        <p:txBody>
          <a:bodyPr vert="horz"/>
          <a:lstStyle>
            <a:lvl1pPr marL="0" indent="0" algn="l" defTabSz="457189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defRPr sz="4600"/>
            </a:pPr>
            <a:r>
              <a:rPr lang="en-CA" sz="1800" b="0" dirty="0">
                <a:solidFill>
                  <a:schemeClr val="tx1"/>
                </a:solidFill>
                <a:latin typeface="+mj-lt"/>
              </a:rPr>
              <a:t>Members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Australia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Canada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China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France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Germany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India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Italy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Netherlands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New Zealand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South Africa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Spain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Sweden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United Kingdom</a:t>
            </a:r>
          </a:p>
          <a:p>
            <a:pPr>
              <a:lnSpc>
                <a:spcPct val="110000"/>
              </a:lnSpc>
              <a:spcBef>
                <a:spcPts val="0"/>
              </a:spcBef>
              <a:defRPr sz="4600"/>
            </a:pPr>
            <a:r>
              <a:rPr lang="en-CA" sz="1600" b="0" dirty="0">
                <a:solidFill>
                  <a:schemeClr val="tx1"/>
                </a:solidFill>
                <a:latin typeface="+mj-lt"/>
              </a:rPr>
              <a:t>Potential members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Portugal</a:t>
            </a:r>
          </a:p>
          <a:p>
            <a:pPr marL="342891" indent="-34289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600"/>
            </a:pPr>
            <a:r>
              <a:rPr lang="en-CA" sz="1400" b="0" dirty="0">
                <a:solidFill>
                  <a:schemeClr val="tx1"/>
                </a:solidFill>
                <a:latin typeface="+mj-lt"/>
              </a:rPr>
              <a:t>Switzerland</a:t>
            </a:r>
          </a:p>
          <a:p>
            <a:pPr>
              <a:lnSpc>
                <a:spcPct val="110000"/>
              </a:lnSpc>
              <a:spcBef>
                <a:spcPts val="0"/>
              </a:spcBef>
              <a:defRPr sz="4600"/>
            </a:pPr>
            <a:endParaRPr lang="en-CA" sz="1800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02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E8D75B8-ACF4-7E4C-AEEE-5D1EF9E0B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94" b="5700"/>
          <a:stretch/>
        </p:blipFill>
        <p:spPr>
          <a:xfrm>
            <a:off x="0" y="1192690"/>
            <a:ext cx="9144000" cy="5671931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FA2546A-A6D6-314F-BE1C-4AA1A1D467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Distributed</a:t>
            </a:r>
            <a:r>
              <a:rPr lang="fr-FR" dirty="0"/>
              <a:t> Operations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0FD09EF-F246-7D4C-8FF1-DB2A9C8E9A49}"/>
              </a:ext>
            </a:extLst>
          </p:cNvPr>
          <p:cNvGrpSpPr/>
          <p:nvPr/>
        </p:nvGrpSpPr>
        <p:grpSpPr>
          <a:xfrm>
            <a:off x="6720615" y="1644118"/>
            <a:ext cx="2373836" cy="2442388"/>
            <a:chOff x="6720615" y="1644118"/>
            <a:chExt cx="2373836" cy="24423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2D07DE-55D2-FB46-BB77-A1CF0E110D01}"/>
                </a:ext>
              </a:extLst>
            </p:cNvPr>
            <p:cNvSpPr/>
            <p:nvPr/>
          </p:nvSpPr>
          <p:spPr>
            <a:xfrm>
              <a:off x="6720615" y="1644118"/>
              <a:ext cx="2373836" cy="995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41FE10-7589-3747-B8AB-BBCC59770852}"/>
                </a:ext>
              </a:extLst>
            </p:cNvPr>
            <p:cNvSpPr/>
            <p:nvPr/>
          </p:nvSpPr>
          <p:spPr>
            <a:xfrm>
              <a:off x="6720615" y="2896351"/>
              <a:ext cx="2373836" cy="1190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9D5B93-1A76-FB44-823A-4FB87EF81D1B}"/>
                </a:ext>
              </a:extLst>
            </p:cNvPr>
            <p:cNvSpPr/>
            <p:nvPr/>
          </p:nvSpPr>
          <p:spPr>
            <a:xfrm>
              <a:off x="7057321" y="2301273"/>
              <a:ext cx="1700424" cy="1190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?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6BBE2C9-6482-374E-932F-9176050C9D91}"/>
              </a:ext>
            </a:extLst>
          </p:cNvPr>
          <p:cNvSpPr txBox="1"/>
          <p:nvPr/>
        </p:nvSpPr>
        <p:spPr>
          <a:xfrm>
            <a:off x="112542" y="4684542"/>
            <a:ext cx="316523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SDP Baseline Design: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Requirement</a:t>
            </a:r>
            <a:r>
              <a:rPr lang="fr-FR" dirty="0"/>
              <a:t> to support IVOA </a:t>
            </a:r>
            <a:r>
              <a:rPr lang="fr-FR" dirty="0" err="1"/>
              <a:t>protocols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Produce</a:t>
            </a:r>
            <a:r>
              <a:rPr lang="fr-FR" dirty="0"/>
              <a:t> basic data </a:t>
            </a:r>
            <a:r>
              <a:rPr lang="fr-FR" dirty="0" err="1"/>
              <a:t>products</a:t>
            </a:r>
            <a:r>
              <a:rPr lang="fr-FR" dirty="0"/>
              <a:t> (</a:t>
            </a:r>
            <a:r>
              <a:rPr lang="fr-FR" dirty="0" err="1"/>
              <a:t>calibrated</a:t>
            </a:r>
            <a:r>
              <a:rPr lang="fr-FR" dirty="0"/>
              <a:t> images)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 user services at the SDP</a:t>
            </a:r>
          </a:p>
        </p:txBody>
      </p:sp>
    </p:spTree>
    <p:extLst>
      <p:ext uri="{BB962C8B-B14F-4D97-AF65-F5344CB8AC3E}">
        <p14:creationId xmlns:p14="http://schemas.microsoft.com/office/powerpoint/2010/main" val="24085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E8D75B8-ACF4-7E4C-AEEE-5D1EF9E0B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94" b="5700"/>
          <a:stretch/>
        </p:blipFill>
        <p:spPr>
          <a:xfrm>
            <a:off x="0" y="1192690"/>
            <a:ext cx="9144000" cy="5671931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FA2546A-A6D6-314F-BE1C-4AA1A1D467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Distributed</a:t>
            </a:r>
            <a:r>
              <a:rPr lang="fr-FR" dirty="0"/>
              <a:t> Operations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6BBE2C9-6482-374E-932F-9176050C9D91}"/>
              </a:ext>
            </a:extLst>
          </p:cNvPr>
          <p:cNvSpPr txBox="1"/>
          <p:nvPr/>
        </p:nvSpPr>
        <p:spPr>
          <a:xfrm>
            <a:off x="112542" y="4684542"/>
            <a:ext cx="316523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SDP Baseline Design: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Requirement</a:t>
            </a:r>
            <a:r>
              <a:rPr lang="fr-FR" dirty="0"/>
              <a:t> to support IVOA </a:t>
            </a:r>
            <a:r>
              <a:rPr lang="fr-FR" dirty="0" err="1"/>
              <a:t>protocols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Produce</a:t>
            </a:r>
            <a:r>
              <a:rPr lang="fr-FR" dirty="0"/>
              <a:t> basic data </a:t>
            </a:r>
            <a:r>
              <a:rPr lang="fr-FR" dirty="0" err="1"/>
              <a:t>products</a:t>
            </a:r>
            <a:r>
              <a:rPr lang="fr-FR" dirty="0"/>
              <a:t> (</a:t>
            </a:r>
            <a:r>
              <a:rPr lang="fr-FR" dirty="0" err="1"/>
              <a:t>calibrated</a:t>
            </a:r>
            <a:r>
              <a:rPr lang="fr-FR" dirty="0"/>
              <a:t> images)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 user services at the SDP</a:t>
            </a:r>
          </a:p>
        </p:txBody>
      </p:sp>
    </p:spTree>
    <p:extLst>
      <p:ext uri="{BB962C8B-B14F-4D97-AF65-F5344CB8AC3E}">
        <p14:creationId xmlns:p14="http://schemas.microsoft.com/office/powerpoint/2010/main" val="2509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aeneas_map_video.mp4" descr="aeneas_map_vide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463925"/>
            <a:ext cx="9163051" cy="492213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B32B991-4046-9F4B-9A21-1960996D82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964" y="521800"/>
            <a:ext cx="6405596" cy="619941"/>
          </a:xfrm>
        </p:spPr>
        <p:txBody>
          <a:bodyPr/>
          <a:lstStyle/>
          <a:p>
            <a:r>
              <a:rPr lang="fr-FR" dirty="0"/>
              <a:t>Network of </a:t>
            </a:r>
            <a:r>
              <a:rPr lang="fr-FR" dirty="0" err="1"/>
              <a:t>Interoperating</a:t>
            </a:r>
            <a:r>
              <a:rPr lang="fr-FR" dirty="0"/>
              <a:t> </a:t>
            </a:r>
            <a:r>
              <a:rPr lang="fr-FR" dirty="0" err="1"/>
              <a:t>SRCs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21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010" fill="hold"/>
                                        <p:tgtEl>
                                          <p:spTgt spid="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6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Rectangle"/>
          <p:cNvSpPr/>
          <p:nvPr/>
        </p:nvSpPr>
        <p:spPr>
          <a:xfrm>
            <a:off x="6952705" y="989511"/>
            <a:ext cx="1293224" cy="386988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0" tIns="0" rIns="0" bIns="0" anchor="ctr"/>
          <a:lstStyle/>
          <a:p>
            <a:pPr defTabSz="680884">
              <a:defRPr sz="4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725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4B042EA-4BED-B94D-83FD-9CF6FDA453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SKA </a:t>
            </a:r>
            <a:r>
              <a:rPr lang="fr-FR" dirty="0" err="1"/>
              <a:t>Regional</a:t>
            </a:r>
            <a:r>
              <a:rPr lang="fr-FR" dirty="0"/>
              <a:t> Centre (SRC)</a:t>
            </a:r>
          </a:p>
        </p:txBody>
      </p:sp>
      <p:grpSp>
        <p:nvGrpSpPr>
          <p:cNvPr id="464" name="Groupe"/>
          <p:cNvGrpSpPr/>
          <p:nvPr/>
        </p:nvGrpSpPr>
        <p:grpSpPr>
          <a:xfrm>
            <a:off x="3117893" y="1622575"/>
            <a:ext cx="6291143" cy="3665847"/>
            <a:chOff x="0" y="0"/>
            <a:chExt cx="16776377" cy="9775592"/>
          </a:xfrm>
        </p:grpSpPr>
        <p:pic>
          <p:nvPicPr>
            <p:cNvPr id="46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76378" cy="9775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3" name="Rectangle"/>
            <p:cNvSpPr/>
            <p:nvPr/>
          </p:nvSpPr>
          <p:spPr>
            <a:xfrm>
              <a:off x="5341377" y="289559"/>
              <a:ext cx="6550517" cy="919647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4291" tIns="34291" rIns="34291" bIns="34291" numCol="1" anchor="ctr">
              <a:noAutofit/>
            </a:bodyPr>
            <a:lstStyle/>
            <a:p>
              <a:pPr defTabSz="685783">
                <a:defRPr sz="3600">
                  <a:latin typeface="Open Sans"/>
                  <a:ea typeface="Open Sans"/>
                  <a:cs typeface="Open Sans"/>
                  <a:sym typeface="Open Sans"/>
                </a:defRPr>
              </a:pPr>
              <a:endParaRPr sz="1351"/>
            </a:p>
          </p:txBody>
        </p:sp>
      </p:grpSp>
      <p:sp>
        <p:nvSpPr>
          <p:cNvPr id="465" name="SKA Regional Centres (SRCs)  will host the SKA science archive…"/>
          <p:cNvSpPr txBox="1"/>
          <p:nvPr/>
        </p:nvSpPr>
        <p:spPr>
          <a:xfrm>
            <a:off x="309098" y="1252242"/>
            <a:ext cx="3333754" cy="440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1" tIns="19051" rIns="19051" bIns="19051" anchor="ctr">
            <a:spAutoFit/>
          </a:bodyPr>
          <a:lstStyle/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en-CA" sz="2000" dirty="0">
                <a:latin typeface="+mj-lt"/>
              </a:rPr>
              <a:t>Host </a:t>
            </a:r>
            <a:r>
              <a:rPr sz="2000" dirty="0">
                <a:latin typeface="+mj-lt"/>
              </a:rPr>
              <a:t>the SKA science archive </a:t>
            </a:r>
          </a:p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2000" dirty="0">
                <a:latin typeface="+mj-lt"/>
              </a:rPr>
              <a:t>Provide access </a:t>
            </a:r>
            <a:r>
              <a:rPr lang="en-CA" sz="2000" dirty="0">
                <a:latin typeface="+mj-lt"/>
              </a:rPr>
              <a:t>to </a:t>
            </a:r>
            <a:r>
              <a:rPr sz="2000" dirty="0">
                <a:latin typeface="+mj-lt"/>
              </a:rPr>
              <a:t>data products</a:t>
            </a:r>
          </a:p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2000" dirty="0">
                <a:latin typeface="+mj-lt"/>
              </a:rPr>
              <a:t>Provide access to compute </a:t>
            </a:r>
            <a:br>
              <a:rPr sz="2000" dirty="0">
                <a:latin typeface="+mj-lt"/>
              </a:rPr>
            </a:br>
            <a:r>
              <a:rPr sz="2000" dirty="0">
                <a:latin typeface="+mj-lt"/>
              </a:rPr>
              <a:t>and storage resources </a:t>
            </a:r>
          </a:p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2000" dirty="0">
                <a:latin typeface="+mj-lt"/>
              </a:rPr>
              <a:t>Provide user support</a:t>
            </a:r>
            <a:endParaRPr lang="fr-CA" sz="2000" dirty="0">
              <a:latin typeface="+mj-lt"/>
            </a:endParaRPr>
          </a:p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lang="fr-CA" sz="2000" dirty="0">
              <a:latin typeface="+mj-lt"/>
            </a:endParaRPr>
          </a:p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fr-CA" sz="2000" dirty="0" err="1">
                <a:latin typeface="+mj-lt"/>
              </a:rPr>
              <a:t>Definition</a:t>
            </a:r>
            <a:r>
              <a:rPr lang="fr-CA" sz="2000" dirty="0">
                <a:latin typeface="+mj-lt"/>
              </a:rPr>
              <a:t> of scope, </a:t>
            </a:r>
            <a:r>
              <a:rPr lang="fr-CA" sz="2000" dirty="0" err="1">
                <a:latin typeface="+mj-lt"/>
              </a:rPr>
              <a:t>function</a:t>
            </a:r>
            <a:r>
              <a:rPr lang="fr-CA" sz="2000" dirty="0">
                <a:latin typeface="+mj-lt"/>
              </a:rPr>
              <a:t> </a:t>
            </a:r>
            <a:r>
              <a:rPr lang="fr-CA" sz="2000" dirty="0" err="1">
                <a:latin typeface="+mj-lt"/>
              </a:rPr>
              <a:t>resources</a:t>
            </a:r>
            <a:r>
              <a:rPr lang="fr-CA" sz="2000" dirty="0">
                <a:latin typeface="+mj-lt"/>
              </a:rPr>
              <a:t> </a:t>
            </a:r>
            <a:r>
              <a:rPr lang="fr-CA" sz="2000" dirty="0" err="1">
                <a:latin typeface="+mj-lt"/>
              </a:rPr>
              <a:t>required</a:t>
            </a:r>
            <a:r>
              <a:rPr lang="fr-CA" sz="2000" dirty="0">
                <a:latin typeface="+mj-lt"/>
              </a:rPr>
              <a:t> and </a:t>
            </a:r>
            <a:r>
              <a:rPr lang="fr-CA" sz="2000" dirty="0" err="1">
                <a:latin typeface="+mj-lt"/>
              </a:rPr>
              <a:t>organization</a:t>
            </a:r>
            <a:r>
              <a:rPr lang="fr-CA" sz="2000" dirty="0">
                <a:latin typeface="+mj-lt"/>
              </a:rPr>
              <a:t> </a:t>
            </a:r>
            <a:r>
              <a:rPr lang="fr-CA" sz="2000" dirty="0" err="1">
                <a:latin typeface="+mj-lt"/>
              </a:rPr>
              <a:t>recently</a:t>
            </a:r>
            <a:r>
              <a:rPr lang="fr-CA" sz="2000" dirty="0">
                <a:latin typeface="+mj-lt"/>
              </a:rPr>
              <a:t> </a:t>
            </a:r>
            <a:r>
              <a:rPr lang="fr-CA" sz="2000" dirty="0" err="1">
                <a:latin typeface="+mj-lt"/>
              </a:rPr>
              <a:t>initiated</a:t>
            </a:r>
            <a:endParaRPr lang="fr-CA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7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Rectangle"/>
          <p:cNvSpPr/>
          <p:nvPr/>
        </p:nvSpPr>
        <p:spPr>
          <a:xfrm>
            <a:off x="6952705" y="989511"/>
            <a:ext cx="1293224" cy="386988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0" tIns="0" rIns="0" bIns="0" anchor="ctr"/>
          <a:lstStyle/>
          <a:p>
            <a:pPr defTabSz="680884">
              <a:defRPr sz="4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725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4B042EA-4BED-B94D-83FD-9CF6FDA453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SKA </a:t>
            </a:r>
            <a:r>
              <a:rPr lang="fr-FR" dirty="0" err="1"/>
              <a:t>Regional</a:t>
            </a:r>
            <a:r>
              <a:rPr lang="fr-FR" dirty="0"/>
              <a:t> Centre (SRC)</a:t>
            </a:r>
          </a:p>
        </p:txBody>
      </p:sp>
      <p:grpSp>
        <p:nvGrpSpPr>
          <p:cNvPr id="464" name="Groupe"/>
          <p:cNvGrpSpPr/>
          <p:nvPr/>
        </p:nvGrpSpPr>
        <p:grpSpPr>
          <a:xfrm>
            <a:off x="3117893" y="1622575"/>
            <a:ext cx="6291143" cy="3665847"/>
            <a:chOff x="0" y="0"/>
            <a:chExt cx="16776377" cy="9775592"/>
          </a:xfrm>
        </p:grpSpPr>
        <p:pic>
          <p:nvPicPr>
            <p:cNvPr id="46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76378" cy="9775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3" name="Rectangle"/>
            <p:cNvSpPr/>
            <p:nvPr/>
          </p:nvSpPr>
          <p:spPr>
            <a:xfrm>
              <a:off x="5341377" y="289559"/>
              <a:ext cx="6550517" cy="919647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4291" tIns="34291" rIns="34291" bIns="34291" numCol="1" anchor="ctr">
              <a:noAutofit/>
            </a:bodyPr>
            <a:lstStyle/>
            <a:p>
              <a:pPr defTabSz="685783">
                <a:defRPr sz="3600">
                  <a:latin typeface="Open Sans"/>
                  <a:ea typeface="Open Sans"/>
                  <a:cs typeface="Open Sans"/>
                  <a:sym typeface="Open Sans"/>
                </a:defRPr>
              </a:pPr>
              <a:endParaRPr sz="1351"/>
            </a:p>
          </p:txBody>
        </p:sp>
      </p:grpSp>
      <p:sp>
        <p:nvSpPr>
          <p:cNvPr id="465" name="SKA Regional Centres (SRCs)  will host the SKA science archive…"/>
          <p:cNvSpPr txBox="1"/>
          <p:nvPr/>
        </p:nvSpPr>
        <p:spPr>
          <a:xfrm>
            <a:off x="309098" y="1252242"/>
            <a:ext cx="3333754" cy="440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1" tIns="19051" rIns="19051" bIns="19051" anchor="ctr">
            <a:spAutoFit/>
          </a:bodyPr>
          <a:lstStyle/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en-CA" sz="2000" dirty="0">
                <a:latin typeface="+mj-lt"/>
              </a:rPr>
              <a:t>Host </a:t>
            </a:r>
            <a:r>
              <a:rPr sz="2000" dirty="0">
                <a:latin typeface="+mj-lt"/>
              </a:rPr>
              <a:t>the SKA science archive </a:t>
            </a:r>
          </a:p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2000" dirty="0">
                <a:latin typeface="+mj-lt"/>
              </a:rPr>
              <a:t>Provide access </a:t>
            </a:r>
            <a:r>
              <a:rPr lang="en-CA" sz="2000" dirty="0">
                <a:latin typeface="+mj-lt"/>
              </a:rPr>
              <a:t>to </a:t>
            </a:r>
            <a:r>
              <a:rPr sz="2000" dirty="0">
                <a:latin typeface="+mj-lt"/>
              </a:rPr>
              <a:t>data products</a:t>
            </a:r>
          </a:p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2000" dirty="0">
                <a:latin typeface="+mj-lt"/>
              </a:rPr>
              <a:t>Provide access to compute </a:t>
            </a:r>
            <a:br>
              <a:rPr sz="2000" dirty="0">
                <a:latin typeface="+mj-lt"/>
              </a:rPr>
            </a:br>
            <a:r>
              <a:rPr sz="2000" dirty="0">
                <a:latin typeface="+mj-lt"/>
              </a:rPr>
              <a:t>and storage resources </a:t>
            </a:r>
          </a:p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2000" dirty="0">
                <a:latin typeface="+mj-lt"/>
              </a:rPr>
              <a:t>Provide user support</a:t>
            </a:r>
            <a:endParaRPr lang="fr-CA" sz="2000" dirty="0">
              <a:latin typeface="+mj-lt"/>
            </a:endParaRPr>
          </a:p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lang="fr-CA" sz="2000" dirty="0">
              <a:latin typeface="+mj-lt"/>
            </a:endParaRPr>
          </a:p>
          <a:p>
            <a:pPr marL="342900" indent="-342900" defTabSz="661971">
              <a:lnSpc>
                <a:spcPct val="110000"/>
              </a:lnSpc>
              <a:spcBef>
                <a:spcPts val="525"/>
              </a:spcBef>
              <a:buSzPct val="100000"/>
              <a:buFont typeface="Arial" panose="020B0604020202020204" pitchFamily="34" charset="0"/>
              <a:buChar char="•"/>
              <a:defRPr sz="5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fr-CA" sz="2000" dirty="0" err="1">
                <a:latin typeface="+mj-lt"/>
              </a:rPr>
              <a:t>Definition</a:t>
            </a:r>
            <a:r>
              <a:rPr lang="fr-CA" sz="2000" dirty="0">
                <a:latin typeface="+mj-lt"/>
              </a:rPr>
              <a:t> of scope, </a:t>
            </a:r>
            <a:r>
              <a:rPr lang="fr-CA" sz="2000" dirty="0" err="1">
                <a:latin typeface="+mj-lt"/>
              </a:rPr>
              <a:t>function</a:t>
            </a:r>
            <a:r>
              <a:rPr lang="fr-CA" sz="2000" dirty="0">
                <a:latin typeface="+mj-lt"/>
              </a:rPr>
              <a:t> </a:t>
            </a:r>
            <a:r>
              <a:rPr lang="fr-CA" sz="2000" dirty="0" err="1">
                <a:latin typeface="+mj-lt"/>
              </a:rPr>
              <a:t>resources</a:t>
            </a:r>
            <a:r>
              <a:rPr lang="fr-CA" sz="2000" dirty="0">
                <a:latin typeface="+mj-lt"/>
              </a:rPr>
              <a:t> </a:t>
            </a:r>
            <a:r>
              <a:rPr lang="fr-CA" sz="2000" dirty="0" err="1">
                <a:latin typeface="+mj-lt"/>
              </a:rPr>
              <a:t>required</a:t>
            </a:r>
            <a:r>
              <a:rPr lang="fr-CA" sz="2000" dirty="0">
                <a:latin typeface="+mj-lt"/>
              </a:rPr>
              <a:t> and </a:t>
            </a:r>
            <a:r>
              <a:rPr lang="fr-CA" sz="2000" dirty="0" err="1">
                <a:latin typeface="+mj-lt"/>
              </a:rPr>
              <a:t>organization</a:t>
            </a:r>
            <a:r>
              <a:rPr lang="fr-CA" sz="2000" dirty="0">
                <a:latin typeface="+mj-lt"/>
              </a:rPr>
              <a:t> </a:t>
            </a:r>
            <a:r>
              <a:rPr lang="fr-CA" sz="2000" dirty="0" err="1">
                <a:latin typeface="+mj-lt"/>
              </a:rPr>
              <a:t>recently</a:t>
            </a:r>
            <a:r>
              <a:rPr lang="fr-CA" sz="2000" dirty="0">
                <a:latin typeface="+mj-lt"/>
              </a:rPr>
              <a:t> </a:t>
            </a:r>
            <a:r>
              <a:rPr lang="fr-CA" sz="2000" dirty="0" err="1">
                <a:latin typeface="+mj-lt"/>
              </a:rPr>
              <a:t>initiated</a:t>
            </a:r>
            <a:endParaRPr lang="fr-CA" sz="2000" dirty="0">
              <a:latin typeface="+mj-lt"/>
            </a:endParaRPr>
          </a:p>
        </p:txBody>
      </p:sp>
      <p:sp>
        <p:nvSpPr>
          <p:cNvPr id="8" name="Primary interface for SKA data analysis">
            <a:extLst>
              <a:ext uri="{FF2B5EF4-FFF2-40B4-BE49-F238E27FC236}">
                <a16:creationId xmlns:a16="http://schemas.microsoft.com/office/drawing/2014/main" id="{B244991B-072B-CC4A-9470-029CC4E73722}"/>
              </a:ext>
            </a:extLst>
          </p:cNvPr>
          <p:cNvSpPr txBox="1"/>
          <p:nvPr/>
        </p:nvSpPr>
        <p:spPr>
          <a:xfrm>
            <a:off x="1254838" y="5941185"/>
            <a:ext cx="6634324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40639" marR="40639" defTabSz="914400">
              <a:lnSpc>
                <a:spcPct val="90000"/>
              </a:lnSpc>
              <a:spcBef>
                <a:spcPts val="2100"/>
              </a:spcBef>
              <a:defRPr sz="6000" b="1" i="1">
                <a:solidFill>
                  <a:srgbClr val="942192"/>
                </a:solidFill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400" dirty="0">
                <a:solidFill>
                  <a:srgbClr val="2679B6"/>
                </a:solidFill>
              </a:rPr>
              <a:t>Primary interface for SKA data</a:t>
            </a:r>
            <a:r>
              <a:rPr lang="en-CA" sz="2400" dirty="0">
                <a:solidFill>
                  <a:srgbClr val="2679B6"/>
                </a:solidFill>
              </a:rPr>
              <a:t> access and </a:t>
            </a:r>
            <a:r>
              <a:rPr sz="2400" dirty="0">
                <a:solidFill>
                  <a:srgbClr val="2679B6"/>
                </a:solidFill>
              </a:rPr>
              <a:t>analysis</a:t>
            </a:r>
            <a:br>
              <a:rPr lang="en-CA" sz="2400" dirty="0">
                <a:solidFill>
                  <a:srgbClr val="2679B6"/>
                </a:solidFill>
              </a:rPr>
            </a:br>
            <a:r>
              <a:rPr lang="en-CA" sz="2400" dirty="0">
                <a:solidFill>
                  <a:srgbClr val="2679B6"/>
                </a:solidFill>
              </a:rPr>
              <a:t>Required to be VO-compliant</a:t>
            </a:r>
          </a:p>
        </p:txBody>
      </p:sp>
    </p:spTree>
    <p:extLst>
      <p:ext uri="{BB962C8B-B14F-4D97-AF65-F5344CB8AC3E}">
        <p14:creationId xmlns:p14="http://schemas.microsoft.com/office/powerpoint/2010/main" val="24220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.mp4" descr="media1.mp4">
            <a:extLst>
              <a:ext uri="{FF2B5EF4-FFF2-40B4-BE49-F238E27FC236}">
                <a16:creationId xmlns:a16="http://schemas.microsoft.com/office/drawing/2014/main" id="{CBC99A17-7C3D-5146-B887-C79BEC4C7DCD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899658"/>
            <a:ext cx="9144000" cy="10586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388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17624</TotalTime>
  <Words>197</Words>
  <Application>Microsoft Macintosh PowerPoint</Application>
  <PresentationFormat>Affichage à l'écran (4:3)</PresentationFormat>
  <Paragraphs>57</Paragraphs>
  <Slides>8</Slides>
  <Notes>6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6" baseType="lpstr">
      <vt:lpstr>Arial</vt:lpstr>
      <vt:lpstr>Calibri</vt:lpstr>
      <vt:lpstr>Eurostile</vt:lpstr>
      <vt:lpstr>Helvetica</vt:lpstr>
      <vt:lpstr>Helvetica Light</vt:lpstr>
      <vt:lpstr>Open Sans</vt:lpstr>
      <vt:lpstr>Times</vt:lpstr>
      <vt:lpstr>1_Custom Design</vt:lpstr>
      <vt:lpstr>Square Kilometre Array Regional Centres  Séverin Gaudet CADC Canadian SKA Regional Centre  Rosie Bolton SKAO SKA Regional Centre Project Scientist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Footitt</dc:creator>
  <cp:lastModifiedBy>Utilisateur Microsoft Office</cp:lastModifiedBy>
  <cp:revision>968</cp:revision>
  <cp:lastPrinted>2019-05-14T07:42:45Z</cp:lastPrinted>
  <dcterms:created xsi:type="dcterms:W3CDTF">2014-02-11T10:41:18Z</dcterms:created>
  <dcterms:modified xsi:type="dcterms:W3CDTF">2019-05-14T08:01:01Z</dcterms:modified>
</cp:coreProperties>
</file>