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13" r:id="rId3"/>
    <p:sldId id="596" r:id="rId4"/>
    <p:sldId id="601" r:id="rId5"/>
    <p:sldId id="604" r:id="rId6"/>
    <p:sldId id="615" r:id="rId7"/>
    <p:sldId id="612" r:id="rId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5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01"/>
    <a:srgbClr val="EDEDED"/>
    <a:srgbClr val="7C51A1"/>
    <a:srgbClr val="009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33" autoAdjust="0"/>
    <p:restoredTop sz="87977" autoAdjust="0"/>
  </p:normalViewPr>
  <p:slideViewPr>
    <p:cSldViewPr>
      <p:cViewPr varScale="1">
        <p:scale>
          <a:sx n="100" d="100"/>
          <a:sy n="100" d="100"/>
        </p:scale>
        <p:origin x="160" y="224"/>
      </p:cViewPr>
      <p:guideLst>
        <p:guide orient="horz" pos="144"/>
        <p:guide pos="5520"/>
      </p:guideLst>
    </p:cSldViewPr>
  </p:slideViewPr>
  <p:outlineViewPr>
    <p:cViewPr>
      <p:scale>
        <a:sx n="33" d="100"/>
        <a:sy n="33" d="100"/>
      </p:scale>
      <p:origin x="0" y="11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E9206-2468-4F0C-B908-169CE8B6EF2C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BDCAC9-656E-44D4-A4E0-697FA80202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1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To be used for internal processing as well.</a:t>
            </a:r>
          </a:p>
          <a:p>
            <a:r>
              <a:rPr lang="en-US" baseline="0" dirty="0"/>
              <a:t>Eat your own </a:t>
            </a:r>
            <a:r>
              <a:rPr lang="en-US" baseline="0" dirty="0" err="1"/>
              <a:t>dogfood</a:t>
            </a:r>
            <a:r>
              <a:rPr lang="en-US" baseline="0" dirty="0"/>
              <a:t>!</a:t>
            </a:r>
          </a:p>
          <a:p>
            <a:r>
              <a:rPr lang="en-US" baseline="0" dirty="0"/>
              <a:t>Not as efficient</a:t>
            </a:r>
          </a:p>
          <a:p>
            <a:r>
              <a:rPr lang="en-US" baseline="0" dirty="0"/>
              <a:t>But one software stack</a:t>
            </a:r>
          </a:p>
          <a:p>
            <a:r>
              <a:rPr lang="en-US" baseline="0" dirty="0"/>
              <a:t>Closer to the user community</a:t>
            </a:r>
          </a:p>
          <a:p>
            <a:r>
              <a:rPr lang="en-US" baseline="0" dirty="0"/>
              <a:t>VO development driven this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E6B77-E4E6-8C4D-B89D-EED2309059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CADC == using VO services</a:t>
            </a:r>
          </a:p>
          <a:p>
            <a:r>
              <a:rPr lang="en-US" dirty="0"/>
              <a:t>TAP services deployed for many</a:t>
            </a:r>
            <a:r>
              <a:rPr lang="en-US" baseline="0" dirty="0"/>
              <a:t>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FHT_2009_W2-1920x1200_mod_duotone_PPT_size.jpg"/>
          <p:cNvPicPr>
            <a:picLocks noChangeAspect="1"/>
          </p:cNvPicPr>
          <p:nvPr userDrawn="1"/>
        </p:nvPicPr>
        <p:blipFill>
          <a:blip r:embed="rId2" cstate="print"/>
          <a:srcRect t="5000" b="1250"/>
          <a:stretch>
            <a:fillRect/>
          </a:stretch>
        </p:blipFill>
        <p:spPr>
          <a:xfrm>
            <a:off x="0" y="1"/>
            <a:ext cx="9144000" cy="5143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57301"/>
            <a:ext cx="6096000" cy="20145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possible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86150"/>
            <a:ext cx="5410200" cy="1085850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4629150"/>
            <a:ext cx="91440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0" y="0"/>
            <a:ext cx="9144000" cy="377190"/>
          </a:xfrm>
          <a:prstGeom prst="rect">
            <a:avLst/>
          </a:prstGeom>
          <a:solidFill>
            <a:srgbClr val="7C5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370332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62800" y="96012"/>
            <a:ext cx="1549457" cy="182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773168"/>
            <a:ext cx="8229617" cy="228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05800" cy="6512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05800" cy="3394472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57751"/>
            <a:ext cx="2895600" cy="28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57750"/>
            <a:ext cx="762000" cy="28575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6064"/>
            <a:ext cx="9144000" cy="3886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71550"/>
            <a:ext cx="9144000" cy="28003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05800" cy="6512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05800" cy="3394472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57751"/>
            <a:ext cx="2895600" cy="28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57750"/>
            <a:ext cx="762000" cy="28575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 b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FHT_2009_W2-1920x1200_mod_duotone_PPT_size.jpg"/>
          <p:cNvPicPr>
            <a:picLocks noChangeAspect="1"/>
          </p:cNvPicPr>
          <p:nvPr userDrawn="1"/>
        </p:nvPicPr>
        <p:blipFill>
          <a:blip r:embed="rId2" cstate="print"/>
          <a:srcRect t="5000" b="5000"/>
          <a:stretch>
            <a:fillRect/>
          </a:stretch>
        </p:blipFill>
        <p:spPr>
          <a:xfrm>
            <a:off x="0" y="0"/>
            <a:ext cx="9144000" cy="493776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invGray">
          <a:xfrm>
            <a:off x="0" y="4857750"/>
            <a:ext cx="9144000" cy="285750"/>
          </a:xfrm>
          <a:prstGeom prst="rect">
            <a:avLst/>
          </a:prstGeom>
          <a:solidFill>
            <a:srgbClr val="7C51A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09640" y="4938548"/>
            <a:ext cx="1219200" cy="1437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4857589"/>
            <a:ext cx="9144000" cy="2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blue bakgr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89DAFF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0" y="4857750"/>
            <a:ext cx="9144000" cy="285750"/>
          </a:xfrm>
          <a:prstGeom prst="rect">
            <a:avLst/>
          </a:prstGeom>
          <a:solidFill>
            <a:srgbClr val="7C51A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pic>
        <p:nvPicPr>
          <p:cNvPr id="9" name="Picture 8" descr="nrc-logotype-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9640" y="4938548"/>
            <a:ext cx="1219200" cy="143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0"/>
            <a:ext cx="8305800" cy="65127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857751"/>
            <a:ext cx="2895600" cy="28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57750"/>
            <a:ext cx="762000" cy="28575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4857589"/>
            <a:ext cx="9144000" cy="2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485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4857589"/>
            <a:ext cx="9144000" cy="2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99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4857750"/>
            <a:ext cx="9144000" cy="285750"/>
          </a:xfrm>
          <a:prstGeom prst="rect">
            <a:avLst/>
          </a:prstGeom>
          <a:solidFill>
            <a:srgbClr val="7C51A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</a:endParaRPr>
          </a:p>
        </p:txBody>
      </p:sp>
      <p:pic>
        <p:nvPicPr>
          <p:cNvPr id="8" name="Picture 7" descr="nrc-logotype-e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7509640" y="4938548"/>
            <a:ext cx="1219200" cy="1437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5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4857751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857750"/>
            <a:ext cx="7620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5580D42-4309-42CB-9101-536F0D1551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4857589"/>
            <a:ext cx="9144000" cy="2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CFHT_2009_W2-1920x1200_mod_duotone_PPT_size.jpg"/>
          <p:cNvPicPr>
            <a:picLocks noChangeAspect="1"/>
          </p:cNvPicPr>
          <p:nvPr userDrawn="1"/>
        </p:nvPicPr>
        <p:blipFill>
          <a:blip r:embed="rId12" cstate="print"/>
          <a:srcRect t="31875" b="50437"/>
          <a:stretch>
            <a:fillRect/>
          </a:stretch>
        </p:blipFill>
        <p:spPr>
          <a:xfrm>
            <a:off x="0" y="0"/>
            <a:ext cx="9144000" cy="9703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7" r:id="rId6"/>
    <p:sldLayoutId id="2147483662" r:id="rId7"/>
    <p:sldLayoutId id="2147483654" r:id="rId8"/>
    <p:sldLayoutId id="2147483664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0260" indent="-170260" algn="l" defTabSz="685800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6472" indent="-176213" algn="l" defTabSz="685800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5541" indent="-169069" algn="l" defTabSz="685800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0260" algn="l" defTabSz="685800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6060" indent="-170260" algn="l" defTabSz="685800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Overview of the CANFAR Science Platform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JJ Kavelaars on behalf of the CADC - CANFAR team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3021732" cy="3124199"/>
          </a:xfrm>
        </p:spPr>
        <p:txBody>
          <a:bodyPr>
            <a:normAutofit fontScale="92500" lnSpcReduction="20000"/>
          </a:bodyPr>
          <a:lstStyle/>
          <a:p>
            <a:r>
              <a:rPr lang="en-US" sz="1497" dirty="0"/>
              <a:t>A science platform:</a:t>
            </a:r>
          </a:p>
          <a:p>
            <a:pPr lvl="1"/>
            <a:r>
              <a:rPr lang="en-US" sz="1361" dirty="0"/>
              <a:t>Data intensive astronomy</a:t>
            </a:r>
          </a:p>
          <a:p>
            <a:pPr lvl="1"/>
            <a:r>
              <a:rPr lang="en-US" sz="1361" dirty="0"/>
              <a:t>Collaboration</a:t>
            </a:r>
          </a:p>
          <a:p>
            <a:pPr lvl="1"/>
            <a:r>
              <a:rPr lang="en-US" sz="1361" dirty="0"/>
              <a:t>Project agnostic</a:t>
            </a:r>
          </a:p>
          <a:p>
            <a:r>
              <a:rPr lang="en-US" sz="1497" dirty="0"/>
              <a:t>A collection of user services</a:t>
            </a:r>
          </a:p>
          <a:p>
            <a:pPr lvl="1"/>
            <a:r>
              <a:rPr lang="en-US" sz="1361" dirty="0"/>
              <a:t>Group management</a:t>
            </a:r>
          </a:p>
          <a:p>
            <a:pPr lvl="1"/>
            <a:r>
              <a:rPr lang="en-US" sz="1361" dirty="0"/>
              <a:t>User Storage</a:t>
            </a:r>
          </a:p>
          <a:p>
            <a:pPr lvl="1"/>
            <a:r>
              <a:rPr lang="en-US" sz="1361" dirty="0"/>
              <a:t>Interactive and persistent VMs</a:t>
            </a:r>
          </a:p>
          <a:p>
            <a:pPr lvl="1"/>
            <a:r>
              <a:rPr lang="en-US" sz="1361" dirty="0"/>
              <a:t>Batch processing with VMs</a:t>
            </a:r>
          </a:p>
          <a:p>
            <a:pPr lvl="1"/>
            <a:r>
              <a:rPr lang="en-US" sz="1361" dirty="0"/>
              <a:t>DOI service </a:t>
            </a:r>
          </a:p>
          <a:p>
            <a:pPr lvl="1"/>
            <a:r>
              <a:rPr lang="en-US" sz="1361" i="1" dirty="0">
                <a:solidFill>
                  <a:schemeClr val="bg1">
                    <a:lumMod val="50000"/>
                  </a:schemeClr>
                </a:solidFill>
              </a:rPr>
              <a:t>User databases</a:t>
            </a:r>
          </a:p>
          <a:p>
            <a:pPr lvl="1"/>
            <a:r>
              <a:rPr lang="en-US" sz="1361" i="1" dirty="0">
                <a:solidFill>
                  <a:schemeClr val="bg1">
                    <a:lumMod val="50000"/>
                  </a:schemeClr>
                </a:solidFill>
              </a:rPr>
              <a:t>Containers as a service</a:t>
            </a:r>
          </a:p>
          <a:p>
            <a:r>
              <a:rPr lang="en-US" sz="1497" dirty="0"/>
              <a:t>Using research cloud resources from </a:t>
            </a:r>
            <a:r>
              <a:rPr lang="en-US" sz="1361" dirty="0"/>
              <a:t>Compute Canada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Advanced Network for Astronomical Research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962025" y="4423191"/>
            <a:ext cx="2343150" cy="342864"/>
          </a:xfrm>
          <a:prstGeom prst="rect">
            <a:avLst/>
          </a:prstGeom>
          <a:ln>
            <a:solidFill>
              <a:srgbClr val="000090"/>
            </a:solidFill>
          </a:ln>
        </p:spPr>
        <p:txBody>
          <a:bodyPr vert="horz" lIns="68572" tIns="34286" rIns="68572" bIns="34286" rtlCol="0">
            <a:normAutofit/>
          </a:bodyPr>
          <a:lstStyle>
            <a:lvl1pPr marL="227013" indent="-227013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1963" indent="-234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7388" indent="-2254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70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1413" indent="-22701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97" dirty="0"/>
              <a:t>Operational since 2011!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8CD38B7-6612-B443-8722-805AA68BFC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3478932" y="1178053"/>
            <a:ext cx="4293468" cy="3705696"/>
          </a:xfrm>
          <a:prstGeom prst="rect">
            <a:avLst/>
          </a:prstGeom>
        </p:spPr>
      </p:pic>
      <p:pic>
        <p:nvPicPr>
          <p:cNvPr id="22" name="Picture 6" descr="CANARIE_v.png">
            <a:extLst>
              <a:ext uri="{FF2B5EF4-FFF2-40B4-BE49-F238E27FC236}">
                <a16:creationId xmlns:a16="http://schemas.microsoft.com/office/drawing/2014/main" id="{89BD2CC0-863B-A34F-B91D-4A327F9BA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35" y="1200295"/>
            <a:ext cx="1028700" cy="871714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19AF7944-EB07-A34F-9E58-DE91DE2A9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935" y="3371767"/>
            <a:ext cx="1028700" cy="1312485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id="{DD10DBF3-C4F9-5443-B14D-E97C8A1C5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373" y="2402143"/>
            <a:ext cx="1029827" cy="6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80B7A-AA86-704D-8AA8-D4FF30A8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CANFAR in 2018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DAC18DF-7733-F14D-B9DC-6DCD92262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819725"/>
              </p:ext>
            </p:extLst>
          </p:nvPr>
        </p:nvGraphicFramePr>
        <p:xfrm>
          <a:off x="5058253" y="3320414"/>
          <a:ext cx="3405188" cy="10039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62188">
                  <a:extLst>
                    <a:ext uri="{9D8B030D-6E8A-4147-A177-3AD203B41FA5}">
                      <a16:colId xmlns:a16="http://schemas.microsoft.com/office/drawing/2014/main" val="150683021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04228890"/>
                    </a:ext>
                  </a:extLst>
                </a:gridCol>
              </a:tblGrid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>
                          <a:effectLst/>
                        </a:rPr>
                        <a:t>Peak </a:t>
                      </a:r>
                      <a:r>
                        <a:rPr lang="fr-CA" sz="1600" u="none" strike="noStrike" dirty="0" err="1">
                          <a:effectLst/>
                        </a:rPr>
                        <a:t>retrievals</a:t>
                      </a:r>
                      <a:r>
                        <a:rPr lang="fr-CA" sz="1600" u="none" strike="noStrike" dirty="0">
                          <a:effectLst/>
                        </a:rPr>
                        <a:t>/</a:t>
                      </a:r>
                      <a:r>
                        <a:rPr lang="fr-CA" sz="1600" u="none" strike="noStrike" dirty="0" err="1">
                          <a:effectLst/>
                        </a:rPr>
                        <a:t>day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2,457,618.0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22570395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>
                          <a:effectLst/>
                        </a:rPr>
                        <a:t>Peak </a:t>
                      </a:r>
                      <a:r>
                        <a:rPr lang="fr-CA" sz="1600" u="none" strike="noStrike" dirty="0" err="1">
                          <a:effectLst/>
                        </a:rPr>
                        <a:t>TiB</a:t>
                      </a:r>
                      <a:r>
                        <a:rPr lang="fr-CA" sz="1600" u="none" strike="noStrike" dirty="0">
                          <a:effectLst/>
                        </a:rPr>
                        <a:t> </a:t>
                      </a:r>
                      <a:r>
                        <a:rPr lang="fr-CA" sz="1600" u="none" strike="noStrike" dirty="0" err="1">
                          <a:effectLst/>
                        </a:rPr>
                        <a:t>retrievals</a:t>
                      </a:r>
                      <a:r>
                        <a:rPr lang="fr-CA" sz="1600" u="none" strike="noStrike" dirty="0">
                          <a:effectLst/>
                        </a:rPr>
                        <a:t>/</a:t>
                      </a:r>
                      <a:r>
                        <a:rPr lang="fr-CA" sz="1600" u="none" strike="noStrike" dirty="0" err="1">
                          <a:effectLst/>
                        </a:rPr>
                        <a:t>day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60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48205393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>
                          <a:effectLst/>
                        </a:rPr>
                        <a:t>Peak file ingestion/</a:t>
                      </a:r>
                      <a:r>
                        <a:rPr lang="fr-CA" sz="1600" u="none" strike="noStrike" dirty="0" err="1">
                          <a:effectLst/>
                        </a:rPr>
                        <a:t>day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378,074.0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19520461"/>
                  </a:ext>
                </a:extLst>
              </a:tr>
              <a:tr h="190024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Peak TiB ingestion/day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90875881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016806-4E55-6140-9BE4-B6545595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0D42-4309-42CB-9101-536F0D1551A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628042D-DC12-514E-A59B-5F4FEDEFE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94112"/>
              </p:ext>
            </p:extLst>
          </p:nvPr>
        </p:nvGraphicFramePr>
        <p:xfrm>
          <a:off x="381000" y="1537335"/>
          <a:ext cx="4038600" cy="30403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47952571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83214271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Number of files ingested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10,357,541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3737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TiB ingested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120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61997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 err="1">
                          <a:effectLst/>
                        </a:rPr>
                        <a:t>Number</a:t>
                      </a:r>
                      <a:r>
                        <a:rPr lang="fr-CA" sz="1600" u="none" strike="noStrike" dirty="0">
                          <a:effectLst/>
                        </a:rPr>
                        <a:t> of </a:t>
                      </a:r>
                      <a:r>
                        <a:rPr lang="fr-CA" sz="1600" u="none" strike="noStrike" dirty="0" err="1">
                          <a:effectLst/>
                        </a:rPr>
                        <a:t>retrievals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47,559,651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75083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fr-CA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TiB</a:t>
                      </a:r>
                      <a:r>
                        <a:rPr lang="fr-CA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retrieved</a:t>
                      </a:r>
                      <a:endParaRPr lang="fr-CA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fr-CA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4880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10236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>
                          <a:effectLst/>
                        </a:rPr>
                        <a:t>Jobs </a:t>
                      </a:r>
                      <a:r>
                        <a:rPr lang="fr-CA" sz="1600" u="none" strike="noStrike" dirty="0" err="1">
                          <a:effectLst/>
                        </a:rPr>
                        <a:t>submitted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6,118,009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2973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Core years used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1,154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17409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053454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DOIs issued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16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43556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0695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 err="1">
                          <a:effectLst/>
                        </a:rPr>
                        <a:t>Authenticated</a:t>
                      </a:r>
                      <a:r>
                        <a:rPr lang="fr-CA" sz="1600" u="none" strike="noStrike" dirty="0">
                          <a:effectLst/>
                        </a:rPr>
                        <a:t> </a:t>
                      </a:r>
                      <a:r>
                        <a:rPr lang="fr-CA" sz="1600" u="none" strike="noStrike" dirty="0" err="1">
                          <a:effectLst/>
                        </a:rPr>
                        <a:t>users</a:t>
                      </a:r>
                      <a:r>
                        <a:rPr lang="fr-CA" sz="1600" u="none" strike="noStrike" dirty="0">
                          <a:effectLst/>
                        </a:rPr>
                        <a:t> </a:t>
                      </a:r>
                      <a:r>
                        <a:rPr lang="fr-CA" sz="1600" u="none" strike="noStrike" dirty="0" err="1">
                          <a:effectLst/>
                        </a:rPr>
                        <a:t>retrieving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236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82535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Number of IPs with retrievals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15,446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0767866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C700685-70AA-0E4B-B91E-D6BF4E9F6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0565"/>
              </p:ext>
            </p:extLst>
          </p:nvPr>
        </p:nvGraphicFramePr>
        <p:xfrm>
          <a:off x="5058253" y="1352550"/>
          <a:ext cx="3435668" cy="10134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0747">
                  <a:extLst>
                    <a:ext uri="{9D8B030D-6E8A-4147-A177-3AD203B41FA5}">
                      <a16:colId xmlns:a16="http://schemas.microsoft.com/office/drawing/2014/main" val="2832291897"/>
                    </a:ext>
                  </a:extLst>
                </a:gridCol>
                <a:gridCol w="1254921">
                  <a:extLst>
                    <a:ext uri="{9D8B030D-6E8A-4147-A177-3AD203B41FA5}">
                      <a16:colId xmlns:a16="http://schemas.microsoft.com/office/drawing/2014/main" val="176959670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 dirty="0" err="1">
                          <a:effectLst/>
                        </a:rPr>
                        <a:t>Number</a:t>
                      </a:r>
                      <a:r>
                        <a:rPr lang="fr-CA" sz="1600" u="none" strike="noStrike" dirty="0">
                          <a:effectLst/>
                        </a:rPr>
                        <a:t> of user groups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478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65981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OpenStack users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186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03349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OpenStack projects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>
                          <a:effectLst/>
                        </a:rPr>
                        <a:t>53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9246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u="none" strike="noStrike">
                          <a:effectLst/>
                        </a:rPr>
                        <a:t>Batch users</a:t>
                      </a:r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A" sz="1600" u="none" strike="noStrike" dirty="0">
                          <a:effectLst/>
                        </a:rPr>
                        <a:t>75</a:t>
                      </a:r>
                      <a:endParaRPr lang="fr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49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424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4DC381-D63E-CC49-9B05-80CDE481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CANFAR and IVOA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1AFD1F-B1FD-6740-9241-A804C5FC8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4343400" cy="3394472"/>
          </a:xfrm>
        </p:spPr>
        <p:txBody>
          <a:bodyPr>
            <a:normAutofit/>
          </a:bodyPr>
          <a:lstStyle/>
          <a:p>
            <a:r>
              <a:rPr lang="en-CA" dirty="0"/>
              <a:t>CANFAR infrastructure built with IVOA standards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Early implementers/adopters to verify standards meet needs</a:t>
            </a:r>
          </a:p>
          <a:p>
            <a:r>
              <a:rPr lang="en-CA" dirty="0"/>
              <a:t>Advocating support for authorisation in all services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3668-7249-254F-8C66-458680DE4F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85900" y="4857750"/>
            <a:ext cx="571500" cy="285750"/>
          </a:xfrm>
        </p:spPr>
        <p:txBody>
          <a:bodyPr/>
          <a:lstStyle/>
          <a:p>
            <a:fld id="{A5580D42-4309-42CB-9101-536F0D1551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ABFB52DE-2ED5-614E-9D84-CE76FD415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98" y="1924050"/>
            <a:ext cx="1214204" cy="10287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E90995-A9C8-E149-A56B-BC64E373248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55267" y="3918774"/>
            <a:ext cx="1511730" cy="80973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E83B099-D1F0-8A42-B6DB-A1A0EC08EC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0957" y="1136385"/>
          <a:ext cx="2800350" cy="250317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1409461488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49502362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SSO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222837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CDP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TAP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0181708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TAPRegExt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51354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DataLink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UWS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5866281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ObsCore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VODataService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613722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RegistryInterfaces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VOResource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0895558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VOSI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1528614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SimpleDALRegExt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VOSpace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4765618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SODA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VOTable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9192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0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Straight Connector 111">
            <a:extLst>
              <a:ext uri="{FF2B5EF4-FFF2-40B4-BE49-F238E27FC236}">
                <a16:creationId xmlns:a16="http://schemas.microsoft.com/office/drawing/2014/main" id="{4CBE7841-D64F-474F-BAEC-A842E8B2FC6B}"/>
              </a:ext>
            </a:extLst>
          </p:cNvPr>
          <p:cNvCxnSpPr/>
          <p:nvPr/>
        </p:nvCxnSpPr>
        <p:spPr>
          <a:xfrm>
            <a:off x="951191" y="430234"/>
            <a:ext cx="0" cy="108423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915150" y="1714500"/>
            <a:ext cx="0" cy="80010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629150" y="2400302"/>
            <a:ext cx="0" cy="3585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6863954" y="435254"/>
            <a:ext cx="0" cy="107635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039694" y="1261288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6686550" y="2400300"/>
            <a:ext cx="0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172200" y="1714500"/>
            <a:ext cx="0" cy="685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4000500" y="2400300"/>
            <a:ext cx="26860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6000750" y="2400300"/>
            <a:ext cx="0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4000500" y="2400300"/>
            <a:ext cx="0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5314950" y="2400302"/>
            <a:ext cx="0" cy="3585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172200" y="2514600"/>
            <a:ext cx="0" cy="253146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6858000" y="2514600"/>
            <a:ext cx="0" cy="28575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>
            <a:off x="6299580" y="1070794"/>
            <a:ext cx="1" cy="1928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75" idx="2"/>
            <a:endCxn id="166" idx="1"/>
          </p:cNvCxnSpPr>
          <p:nvPr/>
        </p:nvCxnSpPr>
        <p:spPr>
          <a:xfrm>
            <a:off x="7533281" y="1741993"/>
            <a:ext cx="15148" cy="9593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70" idx="2"/>
          </p:cNvCxnSpPr>
          <p:nvPr/>
        </p:nvCxnSpPr>
        <p:spPr>
          <a:xfrm flipH="1">
            <a:off x="3136900" y="1741991"/>
            <a:ext cx="656" cy="104565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6817" y="1250597"/>
            <a:ext cx="4963717" cy="54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1201005" y="1622329"/>
            <a:ext cx="5456972" cy="10780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7275398" y="1507235"/>
            <a:ext cx="515762" cy="2347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Transfer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6227472" y="430234"/>
            <a:ext cx="0" cy="48448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90716" y="2701382"/>
            <a:ext cx="718466" cy="1043084"/>
            <a:chOff x="1138887" y="3279867"/>
            <a:chExt cx="1197444" cy="1390779"/>
          </a:xfrm>
        </p:grpSpPr>
        <p:sp>
          <p:nvSpPr>
            <p:cNvPr id="99" name="TextBox 98"/>
            <p:cNvSpPr txBox="1"/>
            <p:nvPr/>
          </p:nvSpPr>
          <p:spPr>
            <a:xfrm>
              <a:off x="1275143" y="3492846"/>
              <a:ext cx="92493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91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90984" y="4341455"/>
              <a:ext cx="109324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>
                  <a:solidFill>
                    <a:schemeClr val="dk1"/>
                  </a:solidFill>
                </a:rPr>
                <a:t>PostgreSQL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  <p:sp>
          <p:nvSpPr>
            <p:cNvPr id="77" name="Magnetic Disk 76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38887" y="3583156"/>
              <a:ext cx="119744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Observation</a:t>
              </a:r>
            </a:p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MD</a:t>
              </a:r>
            </a:p>
            <a:p>
              <a:r>
                <a:rPr lang="en-US" sz="675" dirty="0">
                  <a:solidFill>
                    <a:schemeClr val="dk1"/>
                  </a:solidFill>
                </a:rPr>
                <a:t>CAOM-2.3</a:t>
              </a:r>
            </a:p>
            <a:p>
              <a:r>
                <a:rPr lang="en-US" sz="675" dirty="0">
                  <a:solidFill>
                    <a:schemeClr val="dk1"/>
                  </a:solidFill>
                </a:rPr>
                <a:t>ObsCore-1.1</a:t>
              </a:r>
            </a:p>
          </p:txBody>
        </p:sp>
      </p:grpSp>
      <p:cxnSp>
        <p:nvCxnSpPr>
          <p:cNvPr id="171" name="Straight Connector 170"/>
          <p:cNvCxnSpPr/>
          <p:nvPr/>
        </p:nvCxnSpPr>
        <p:spPr>
          <a:xfrm>
            <a:off x="1798074" y="1750326"/>
            <a:ext cx="0" cy="7302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756815" y="1256085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811830" y="1507235"/>
            <a:ext cx="515762" cy="2347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TAP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2418603" y="1250599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2152914" y="1507235"/>
            <a:ext cx="515762" cy="2347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DataLink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3043481" y="1250599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5290835" y="1250597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6720532" y="1263629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095138" y="1507235"/>
            <a:ext cx="515762" cy="2347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SODA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879674" y="1507235"/>
            <a:ext cx="515762" cy="234758"/>
          </a:xfrm>
          <a:prstGeom prst="round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GMS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421131" y="1507235"/>
            <a:ext cx="515762" cy="2347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 err="1">
                <a:solidFill>
                  <a:schemeClr val="dk1"/>
                </a:solidFill>
              </a:rPr>
              <a:t>VOSpace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>
            <a:off x="2409078" y="1733332"/>
            <a:ext cx="0" cy="20119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3252939" y="1733332"/>
            <a:ext cx="0" cy="20119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5986160" y="1733332"/>
            <a:ext cx="0" cy="207043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6693969" y="1733332"/>
            <a:ext cx="0" cy="20119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7478805" y="1727615"/>
            <a:ext cx="0" cy="21994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>
            <a:off x="990600" y="1947559"/>
            <a:ext cx="648820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endCxn id="219" idx="0"/>
          </p:cNvCxnSpPr>
          <p:nvPr/>
        </p:nvCxnSpPr>
        <p:spPr>
          <a:xfrm>
            <a:off x="1679014" y="1947559"/>
            <a:ext cx="10544" cy="1011212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421131" y="2958770"/>
            <a:ext cx="536850" cy="528303"/>
            <a:chOff x="370841" y="3603717"/>
            <a:chExt cx="715800" cy="704404"/>
          </a:xfrm>
        </p:grpSpPr>
        <p:sp>
          <p:nvSpPr>
            <p:cNvPr id="193" name="Rounded Rectangle 192"/>
            <p:cNvSpPr/>
            <p:nvPr/>
          </p:nvSpPr>
          <p:spPr>
            <a:xfrm>
              <a:off x="370841" y="3883463"/>
              <a:ext cx="715800" cy="4246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675" dirty="0">
                <a:solidFill>
                  <a:schemeClr val="dk1"/>
                </a:solidFill>
              </a:endParaRPr>
            </a:p>
            <a:p>
              <a:pPr algn="ctr"/>
              <a:r>
                <a:rPr lang="en-US" sz="675" dirty="0" err="1">
                  <a:solidFill>
                    <a:schemeClr val="dk1"/>
                  </a:solidFill>
                </a:rPr>
                <a:t>Nagios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370841" y="3603717"/>
              <a:ext cx="715800" cy="42465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75" dirty="0">
                  <a:solidFill>
                    <a:schemeClr val="dk1"/>
                  </a:solidFill>
                </a:rPr>
                <a:t>Monitoring</a:t>
              </a:r>
              <a:br>
                <a:rPr lang="en-US" sz="675" dirty="0">
                  <a:solidFill>
                    <a:schemeClr val="dk1"/>
                  </a:solidFill>
                </a:rPr>
              </a:br>
              <a:r>
                <a:rPr lang="en-US" sz="675" dirty="0">
                  <a:solidFill>
                    <a:schemeClr val="dk1"/>
                  </a:solidFill>
                </a:rPr>
                <a:t>(VOSI-1.1)</a:t>
              </a:r>
            </a:p>
          </p:txBody>
        </p:sp>
      </p:grpSp>
      <p:cxnSp>
        <p:nvCxnSpPr>
          <p:cNvPr id="222" name="Straight Connector 221"/>
          <p:cNvCxnSpPr/>
          <p:nvPr/>
        </p:nvCxnSpPr>
        <p:spPr>
          <a:xfrm>
            <a:off x="3168369" y="404812"/>
            <a:ext cx="0" cy="109376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514850" y="1714500"/>
            <a:ext cx="0" cy="5715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606145" y="1251499"/>
            <a:ext cx="0" cy="3358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4348264" y="1490002"/>
            <a:ext cx="515762" cy="2347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data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4710920" y="1727617"/>
            <a:ext cx="0" cy="19834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4698090" y="423863"/>
            <a:ext cx="0" cy="106613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endCxn id="66" idx="0"/>
          </p:cNvCxnSpPr>
          <p:nvPr/>
        </p:nvCxnSpPr>
        <p:spPr>
          <a:xfrm>
            <a:off x="3873614" y="1263629"/>
            <a:ext cx="747" cy="24797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616480" y="1511605"/>
            <a:ext cx="515762" cy="23475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 err="1">
                <a:solidFill>
                  <a:schemeClr val="dk1"/>
                </a:solidFill>
              </a:rPr>
              <a:t>CDP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3866855" y="1746364"/>
            <a:ext cx="0" cy="201197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3970772" y="385763"/>
            <a:ext cx="0" cy="112584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5430026" y="385762"/>
            <a:ext cx="0" cy="111281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5927762" y="398794"/>
            <a:ext cx="0" cy="111281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7525942" y="423863"/>
            <a:ext cx="0" cy="1076350"/>
          </a:xfrm>
          <a:prstGeom prst="line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Rounded Rectangle 242"/>
          <p:cNvSpPr/>
          <p:nvPr/>
        </p:nvSpPr>
        <p:spPr>
          <a:xfrm>
            <a:off x="4285845" y="4130732"/>
            <a:ext cx="754380" cy="178308"/>
          </a:xfrm>
          <a:prstGeom prst="round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Draft Standard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3438605" y="4130732"/>
            <a:ext cx="754380" cy="1783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 err="1">
                <a:solidFill>
                  <a:schemeClr val="dk1"/>
                </a:solidFill>
              </a:rPr>
              <a:t>IVOA</a:t>
            </a:r>
            <a:r>
              <a:rPr lang="en-US" sz="788" dirty="0">
                <a:solidFill>
                  <a:schemeClr val="dk1"/>
                </a:solidFill>
              </a:rPr>
              <a:t> Standard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3438605" y="4660320"/>
            <a:ext cx="754380" cy="17830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Off-the-shelf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1822933" y="3851905"/>
            <a:ext cx="754380" cy="1799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b="1" dirty="0">
                <a:solidFill>
                  <a:schemeClr val="dk1"/>
                </a:solidFill>
              </a:rPr>
              <a:t>Legend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1943100" y="4129083"/>
            <a:ext cx="633709" cy="1799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788" b="1" dirty="0">
                <a:solidFill>
                  <a:schemeClr val="dk1"/>
                </a:solidFill>
              </a:rPr>
              <a:t>Service API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1812903" y="4393877"/>
            <a:ext cx="754380" cy="1799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788" b="1" dirty="0">
                <a:solidFill>
                  <a:schemeClr val="dk1"/>
                </a:solidFill>
              </a:rPr>
              <a:t>Private API</a:t>
            </a: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1812903" y="4658670"/>
            <a:ext cx="754380" cy="1799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788" b="1" dirty="0">
                <a:solidFill>
                  <a:schemeClr val="dk1"/>
                </a:solidFill>
              </a:rPr>
              <a:t>Internal</a:t>
            </a:r>
            <a:endParaRPr lang="en-US" sz="1200" b="1" dirty="0">
              <a:solidFill>
                <a:schemeClr val="dk1"/>
              </a:solidFill>
            </a:endParaRPr>
          </a:p>
        </p:txBody>
      </p:sp>
      <p:cxnSp>
        <p:nvCxnSpPr>
          <p:cNvPr id="255" name="Straight Connector 254"/>
          <p:cNvCxnSpPr/>
          <p:nvPr/>
        </p:nvCxnSpPr>
        <p:spPr>
          <a:xfrm>
            <a:off x="2646459" y="4220829"/>
            <a:ext cx="570638" cy="176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2639547" y="4491392"/>
            <a:ext cx="570638" cy="176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2639547" y="4760361"/>
            <a:ext cx="570638" cy="1764"/>
          </a:xfrm>
          <a:prstGeom prst="line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3345281" y="4036626"/>
            <a:ext cx="0" cy="89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ounded Rectangle 264"/>
          <p:cNvSpPr/>
          <p:nvPr/>
        </p:nvSpPr>
        <p:spPr>
          <a:xfrm>
            <a:off x="4285845" y="4395526"/>
            <a:ext cx="754380" cy="178308"/>
          </a:xfrm>
          <a:prstGeom prst="round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Future Standard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3439573" y="4395526"/>
            <a:ext cx="754380" cy="178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CADC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2646459" y="4301340"/>
            <a:ext cx="570638" cy="176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646459" y="4140318"/>
            <a:ext cx="570638" cy="176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598649" y="414337"/>
            <a:ext cx="0" cy="108423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16859" y="404813"/>
            <a:ext cx="0" cy="109683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304800" y="306494"/>
            <a:ext cx="8534399" cy="279731"/>
          </a:xfrm>
          <a:prstGeom prst="roundRect">
            <a:avLst/>
          </a:prstGeom>
          <a:solidFill>
            <a:srgbClr val="FFFF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sz="1350" dirty="0">
                <a:solidFill>
                  <a:schemeClr val="tx1"/>
                </a:solidFill>
              </a:rPr>
              <a:t>Users: client applications, browser-based applications, scripts, tools, etc.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6156036" y="1070796"/>
            <a:ext cx="1" cy="440809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8" name="Rounded Rectangle 87"/>
          <p:cNvSpPr>
            <a:spLocks noChangeAspect="1"/>
          </p:cNvSpPr>
          <p:nvPr/>
        </p:nvSpPr>
        <p:spPr>
          <a:xfrm>
            <a:off x="6056022" y="914719"/>
            <a:ext cx="342900" cy="156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 err="1">
                <a:solidFill>
                  <a:schemeClr val="dk1"/>
                </a:solidFill>
              </a:rPr>
              <a:t>SIA</a:t>
            </a:r>
            <a:endParaRPr lang="en-US" sz="1200" dirty="0">
              <a:solidFill>
                <a:schemeClr val="dk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605954" y="2701382"/>
            <a:ext cx="554960" cy="1043084"/>
            <a:chOff x="1275141" y="3279867"/>
            <a:chExt cx="924934" cy="1390779"/>
          </a:xfrm>
        </p:grpSpPr>
        <p:sp>
          <p:nvSpPr>
            <p:cNvPr id="118" name="TextBox 117"/>
            <p:cNvSpPr txBox="1"/>
            <p:nvPr/>
          </p:nvSpPr>
          <p:spPr>
            <a:xfrm>
              <a:off x="1275141" y="3492846"/>
              <a:ext cx="92493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20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343271" y="4341455"/>
              <a:ext cx="788677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dk1"/>
                  </a:solidFill>
                </a:rPr>
                <a:t>Sybase</a:t>
              </a:r>
            </a:p>
          </p:txBody>
        </p:sp>
        <p:sp>
          <p:nvSpPr>
            <p:cNvPr id="122" name="Magnetic Disk 121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315216" y="3583156"/>
              <a:ext cx="8447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Storage</a:t>
              </a:r>
            </a:p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MD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819797" y="2701382"/>
            <a:ext cx="660758" cy="1043084"/>
            <a:chOff x="1186977" y="3279867"/>
            <a:chExt cx="1101263" cy="1390779"/>
          </a:xfrm>
        </p:grpSpPr>
        <p:sp>
          <p:nvSpPr>
            <p:cNvPr id="132" name="TextBox 131"/>
            <p:cNvSpPr txBox="1"/>
            <p:nvPr/>
          </p:nvSpPr>
          <p:spPr>
            <a:xfrm>
              <a:off x="1275141" y="3492846"/>
              <a:ext cx="924933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33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75144" y="4341455"/>
              <a:ext cx="924933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dk1"/>
                  </a:solidFill>
                </a:rPr>
                <a:t>LDAP389</a:t>
              </a:r>
            </a:p>
          </p:txBody>
        </p:sp>
        <p:sp>
          <p:nvSpPr>
            <p:cNvPr id="135" name="Magnetic Disk 134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186977" y="3583156"/>
              <a:ext cx="1101263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Group/User</a:t>
              </a:r>
            </a:p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MD</a:t>
              </a:r>
            </a:p>
            <a:p>
              <a:endParaRPr lang="en-US" sz="675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134633" y="2701382"/>
            <a:ext cx="564578" cy="1043084"/>
            <a:chOff x="1267129" y="3279867"/>
            <a:chExt cx="940964" cy="1390779"/>
          </a:xfrm>
        </p:grpSpPr>
        <p:sp>
          <p:nvSpPr>
            <p:cNvPr id="138" name="TextBox 137"/>
            <p:cNvSpPr txBox="1"/>
            <p:nvPr/>
          </p:nvSpPr>
          <p:spPr>
            <a:xfrm>
              <a:off x="1275141" y="3492846"/>
              <a:ext cx="92493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39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343274" y="4341455"/>
              <a:ext cx="788677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dk1"/>
                  </a:solidFill>
                </a:rPr>
                <a:t>Sybase</a:t>
              </a:r>
            </a:p>
          </p:txBody>
        </p:sp>
        <p:sp>
          <p:nvSpPr>
            <p:cNvPr id="141" name="Magnetic Disk 140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267129" y="3583156"/>
              <a:ext cx="94096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 err="1">
                  <a:solidFill>
                    <a:schemeClr val="dk1"/>
                  </a:solidFill>
                </a:rPr>
                <a:t>VOSpace</a:t>
              </a:r>
              <a:endParaRPr lang="en-US" sz="675" b="1" dirty="0">
                <a:solidFill>
                  <a:schemeClr val="dk1"/>
                </a:solidFill>
              </a:endParaRPr>
            </a:p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MD</a:t>
              </a:r>
            </a:p>
            <a:p>
              <a:endParaRPr lang="en-US" sz="675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755231" y="2701382"/>
            <a:ext cx="655949" cy="1043084"/>
            <a:chOff x="1190984" y="3279867"/>
            <a:chExt cx="1093249" cy="1390779"/>
          </a:xfrm>
        </p:grpSpPr>
        <p:sp>
          <p:nvSpPr>
            <p:cNvPr id="144" name="TextBox 143"/>
            <p:cNvSpPr txBox="1"/>
            <p:nvPr/>
          </p:nvSpPr>
          <p:spPr>
            <a:xfrm>
              <a:off x="1275142" y="3492846"/>
              <a:ext cx="92493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45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190984" y="4341455"/>
              <a:ext cx="109324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>
                  <a:solidFill>
                    <a:schemeClr val="dk1"/>
                  </a:solidFill>
                </a:rPr>
                <a:t>PostgreSQL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  <p:sp>
          <p:nvSpPr>
            <p:cNvPr id="147" name="Magnetic Disk 146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208349" y="3583156"/>
              <a:ext cx="1058517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 err="1">
                  <a:solidFill>
                    <a:schemeClr val="dk1"/>
                  </a:solidFill>
                </a:rPr>
                <a:t>Obs</a:t>
              </a:r>
              <a:r>
                <a:rPr lang="en-US" sz="675" b="1" dirty="0">
                  <a:solidFill>
                    <a:schemeClr val="dk1"/>
                  </a:solidFill>
                </a:rPr>
                <a:t> Repo</a:t>
              </a:r>
            </a:p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MD</a:t>
              </a:r>
            </a:p>
            <a:p>
              <a:r>
                <a:rPr lang="en-US" sz="675" dirty="0">
                  <a:solidFill>
                    <a:schemeClr val="dk1"/>
                  </a:solidFill>
                </a:rPr>
                <a:t>CAOM-2.3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66044" y="2701382"/>
            <a:ext cx="700834" cy="1043084"/>
            <a:chOff x="1153578" y="3279867"/>
            <a:chExt cx="1168058" cy="1390779"/>
          </a:xfrm>
        </p:grpSpPr>
        <p:sp>
          <p:nvSpPr>
            <p:cNvPr id="150" name="TextBox 149"/>
            <p:cNvSpPr txBox="1"/>
            <p:nvPr/>
          </p:nvSpPr>
          <p:spPr>
            <a:xfrm>
              <a:off x="1275142" y="3492846"/>
              <a:ext cx="92493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51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190985" y="4341455"/>
              <a:ext cx="1093250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>
                  <a:solidFill>
                    <a:schemeClr val="dk1"/>
                  </a:solidFill>
                </a:rPr>
                <a:t>PostgreSQL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  <p:sp>
          <p:nvSpPr>
            <p:cNvPr id="154" name="Magnetic Disk 153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153578" y="3583156"/>
              <a:ext cx="116805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Test Repo</a:t>
              </a:r>
            </a:p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MD</a:t>
              </a:r>
            </a:p>
            <a:p>
              <a:r>
                <a:rPr lang="en-US" sz="675" dirty="0">
                  <a:solidFill>
                    <a:schemeClr val="dk1"/>
                  </a:solidFill>
                </a:rPr>
                <a:t>CAOM-2.3</a:t>
              </a:r>
            </a:p>
            <a:p>
              <a:r>
                <a:rPr lang="en-US" sz="675" dirty="0">
                  <a:solidFill>
                    <a:schemeClr val="dk1"/>
                  </a:solidFill>
                </a:rPr>
                <a:t>ObsCore-1.1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70951" y="2701382"/>
            <a:ext cx="554960" cy="1043084"/>
            <a:chOff x="8170895" y="3279867"/>
            <a:chExt cx="702775" cy="1390779"/>
          </a:xfrm>
        </p:grpSpPr>
        <p:sp>
          <p:nvSpPr>
            <p:cNvPr id="157" name="TextBox 156"/>
            <p:cNvSpPr txBox="1"/>
            <p:nvPr/>
          </p:nvSpPr>
          <p:spPr>
            <a:xfrm>
              <a:off x="8170895" y="3492846"/>
              <a:ext cx="7027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61" name="Magnetic Disk 76"/>
            <p:cNvSpPr/>
            <p:nvPr/>
          </p:nvSpPr>
          <p:spPr>
            <a:xfrm>
              <a:off x="8179383" y="3573366"/>
              <a:ext cx="685800" cy="1097280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329233" y="4341455"/>
              <a:ext cx="386101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>
                  <a:solidFill>
                    <a:schemeClr val="dk1"/>
                  </a:solidFill>
                </a:rPr>
                <a:t>AD</a:t>
              </a:r>
            </a:p>
          </p:txBody>
        </p:sp>
        <p:sp>
          <p:nvSpPr>
            <p:cNvPr id="166" name="Magnetic Disk 165"/>
            <p:cNvSpPr/>
            <p:nvPr/>
          </p:nvSpPr>
          <p:spPr>
            <a:xfrm>
              <a:off x="8179383" y="3279867"/>
              <a:ext cx="685799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201344" y="3583156"/>
              <a:ext cx="641876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Storage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</p:grpSp>
      <p:sp>
        <p:nvSpPr>
          <p:cNvPr id="168" name="Rounded Rectangle 167"/>
          <p:cNvSpPr/>
          <p:nvPr/>
        </p:nvSpPr>
        <p:spPr>
          <a:xfrm>
            <a:off x="6543613" y="1507235"/>
            <a:ext cx="515762" cy="2347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CAOM Repo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1798076" y="2476502"/>
            <a:ext cx="618101" cy="40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41" idx="1"/>
          </p:cNvCxnSpPr>
          <p:nvPr/>
        </p:nvCxnSpPr>
        <p:spPr>
          <a:xfrm flipH="1">
            <a:off x="2416918" y="2466975"/>
            <a:ext cx="2433" cy="2344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6172200" y="2514600"/>
            <a:ext cx="742950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1588105" y="1741991"/>
            <a:ext cx="0" cy="20556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3829050" y="2275741"/>
            <a:ext cx="0" cy="4256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5333534" y="1736190"/>
            <a:ext cx="0" cy="19834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9" name="Rectangle 248"/>
          <p:cNvSpPr/>
          <p:nvPr/>
        </p:nvSpPr>
        <p:spPr>
          <a:xfrm>
            <a:off x="1936894" y="4036626"/>
            <a:ext cx="3216826" cy="8973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grpSp>
        <p:nvGrpSpPr>
          <p:cNvPr id="156" name="Group 155"/>
          <p:cNvGrpSpPr/>
          <p:nvPr/>
        </p:nvGrpSpPr>
        <p:grpSpPr>
          <a:xfrm>
            <a:off x="4288717" y="2701382"/>
            <a:ext cx="655949" cy="1043084"/>
            <a:chOff x="1190984" y="3279867"/>
            <a:chExt cx="1093249" cy="1390779"/>
          </a:xfrm>
        </p:grpSpPr>
        <p:sp>
          <p:nvSpPr>
            <p:cNvPr id="158" name="TextBox 157"/>
            <p:cNvSpPr txBox="1"/>
            <p:nvPr/>
          </p:nvSpPr>
          <p:spPr>
            <a:xfrm>
              <a:off x="1275142" y="3492846"/>
              <a:ext cx="92493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/>
                <a:t>VOSpace</a:t>
              </a:r>
              <a:endParaRPr lang="en-US" sz="675" dirty="0"/>
            </a:p>
            <a:p>
              <a:pPr algn="ctr"/>
              <a:r>
                <a:rPr lang="en-US" sz="675" dirty="0"/>
                <a:t>Metadata</a:t>
              </a:r>
            </a:p>
            <a:p>
              <a:pPr algn="ctr"/>
              <a:r>
                <a:rPr lang="en-US" sz="675" dirty="0"/>
                <a:t>DB</a:t>
              </a:r>
            </a:p>
          </p:txBody>
        </p:sp>
        <p:sp>
          <p:nvSpPr>
            <p:cNvPr id="159" name="Magnetic Disk 76"/>
            <p:cNvSpPr/>
            <p:nvPr/>
          </p:nvSpPr>
          <p:spPr>
            <a:xfrm>
              <a:off x="1280409" y="3573366"/>
              <a:ext cx="914399" cy="1097280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190984" y="4341455"/>
              <a:ext cx="109324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dirty="0" err="1">
                  <a:solidFill>
                    <a:schemeClr val="dk1"/>
                  </a:solidFill>
                </a:rPr>
                <a:t>PostgreSQL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  <p:sp>
          <p:nvSpPr>
            <p:cNvPr id="162" name="Magnetic Disk 161"/>
            <p:cNvSpPr/>
            <p:nvPr/>
          </p:nvSpPr>
          <p:spPr>
            <a:xfrm>
              <a:off x="1280409" y="3279867"/>
              <a:ext cx="914398" cy="1097282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279151" y="3583156"/>
              <a:ext cx="91691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dk1"/>
                  </a:solidFill>
                </a:rPr>
                <a:t>Catalogs</a:t>
              </a:r>
              <a:endParaRPr lang="en-US" sz="675" dirty="0">
                <a:solidFill>
                  <a:schemeClr val="dk1"/>
                </a:solidFill>
              </a:endParaRPr>
            </a:p>
          </p:txBody>
        </p:sp>
      </p:grpSp>
      <p:sp>
        <p:nvSpPr>
          <p:cNvPr id="173" name="Rounded Rectangle 64">
            <a:extLst>
              <a:ext uri="{FF2B5EF4-FFF2-40B4-BE49-F238E27FC236}">
                <a16:creationId xmlns:a16="http://schemas.microsoft.com/office/drawing/2014/main" id="{EEE2564E-5702-CA40-96A6-B14F626E8826}"/>
              </a:ext>
            </a:extLst>
          </p:cNvPr>
          <p:cNvSpPr/>
          <p:nvPr/>
        </p:nvSpPr>
        <p:spPr>
          <a:xfrm>
            <a:off x="693310" y="1511605"/>
            <a:ext cx="515762" cy="23475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88" dirty="0">
                <a:solidFill>
                  <a:schemeClr val="dk1"/>
                </a:solidFill>
              </a:rPr>
              <a:t>DOI</a:t>
            </a:r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176" name="Straight Connector 286">
            <a:extLst>
              <a:ext uri="{FF2B5EF4-FFF2-40B4-BE49-F238E27FC236}">
                <a16:creationId xmlns:a16="http://schemas.microsoft.com/office/drawing/2014/main" id="{38CB4171-7A05-2549-8C15-EBA94659CC69}"/>
              </a:ext>
            </a:extLst>
          </p:cNvPr>
          <p:cNvCxnSpPr/>
          <p:nvPr/>
        </p:nvCxnSpPr>
        <p:spPr>
          <a:xfrm>
            <a:off x="990600" y="1733550"/>
            <a:ext cx="0" cy="20556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94E2852B-B5C7-EF42-B03A-86ACFBA1C5D4}"/>
              </a:ext>
            </a:extLst>
          </p:cNvPr>
          <p:cNvSpPr/>
          <p:nvPr/>
        </p:nvSpPr>
        <p:spPr>
          <a:xfrm>
            <a:off x="2732766" y="2547506"/>
            <a:ext cx="819200" cy="1325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4D0CD80A-F32B-9E46-A503-C616D3E11088}"/>
              </a:ext>
            </a:extLst>
          </p:cNvPr>
          <p:cNvSpPr/>
          <p:nvPr/>
        </p:nvSpPr>
        <p:spPr>
          <a:xfrm>
            <a:off x="4210000" y="2571750"/>
            <a:ext cx="819200" cy="1325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E402380D-ECB1-1744-BD85-93B46BB91915}"/>
              </a:ext>
            </a:extLst>
          </p:cNvPr>
          <p:cNvSpPr/>
          <p:nvPr/>
        </p:nvSpPr>
        <p:spPr>
          <a:xfrm>
            <a:off x="5734000" y="1298263"/>
            <a:ext cx="738789" cy="666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46BD945F-D783-8C4B-AF1F-AD5AA5B9B6A6}"/>
              </a:ext>
            </a:extLst>
          </p:cNvPr>
          <p:cNvSpPr/>
          <p:nvPr/>
        </p:nvSpPr>
        <p:spPr>
          <a:xfrm>
            <a:off x="609600" y="1276350"/>
            <a:ext cx="1411254" cy="666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0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8" grpId="0" animBg="1"/>
      <p:bldP spid="178" grpId="1" animBg="1"/>
      <p:bldP spid="185" grpId="0" animBg="1"/>
      <p:bldP spid="185" grpId="1" animBg="1"/>
      <p:bldP spid="1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1E499-21C4-4C49-A555-A802AFD7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Arcade Prototype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13145-416A-AE47-B291-FBACF243F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548286" cy="3394472"/>
          </a:xfrm>
        </p:spPr>
        <p:txBody>
          <a:bodyPr>
            <a:normAutofit/>
          </a:bodyPr>
          <a:lstStyle/>
          <a:p>
            <a:pPr lvl="1"/>
            <a:r>
              <a:rPr lang="en-CA" sz="1400" dirty="0"/>
              <a:t>Providing astronomy interactive data processing/analysis modules</a:t>
            </a:r>
          </a:p>
          <a:p>
            <a:pPr lvl="1"/>
            <a:r>
              <a:rPr lang="en-CA" sz="1400" dirty="0"/>
              <a:t>Container-based, Kubernetes deployment targeted</a:t>
            </a:r>
          </a:p>
          <a:p>
            <a:pPr lvl="1"/>
            <a:r>
              <a:rPr lang="en-CA" sz="1400" dirty="0"/>
              <a:t>Goal:</a:t>
            </a:r>
          </a:p>
          <a:p>
            <a:pPr lvl="2"/>
            <a:r>
              <a:rPr lang="en-CA" sz="1400" dirty="0"/>
              <a:t>Inclusion of community curated </a:t>
            </a:r>
            <a:r>
              <a:rPr lang="en-CA" sz="1400" dirty="0" err="1"/>
              <a:t>contrainers</a:t>
            </a:r>
            <a:endParaRPr lang="en-CA" sz="1400" dirty="0"/>
          </a:p>
          <a:p>
            <a:pPr lvl="2"/>
            <a:r>
              <a:rPr lang="en-CA" sz="1400" dirty="0"/>
              <a:t>Integration with batch processing</a:t>
            </a:r>
          </a:p>
          <a:p>
            <a:pPr lvl="2"/>
            <a:r>
              <a:rPr lang="en-CA" sz="1400" dirty="0"/>
              <a:t>Support for </a:t>
            </a:r>
            <a:r>
              <a:rPr lang="en-CA" sz="1400" dirty="0" err="1"/>
              <a:t>Jupyter</a:t>
            </a:r>
            <a:r>
              <a:rPr lang="en-CA" sz="1400" dirty="0"/>
              <a:t> notebooks</a:t>
            </a:r>
          </a:p>
          <a:p>
            <a:pPr lvl="1"/>
            <a:endParaRPr lang="en-CA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669C2D-6449-1742-B6B8-C0F6AD5280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5005486" y="1232417"/>
            <a:ext cx="4047927" cy="3493769"/>
          </a:xfrm>
          <a:prstGeom prst="rect">
            <a:avLst/>
          </a:prstGeom>
        </p:spPr>
      </p:pic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8146B380-8865-B84C-A3F7-C5CF766B16FD}"/>
              </a:ext>
            </a:extLst>
          </p:cNvPr>
          <p:cNvSpPr/>
          <p:nvPr/>
        </p:nvSpPr>
        <p:spPr>
          <a:xfrm>
            <a:off x="6648450" y="3354587"/>
            <a:ext cx="742950" cy="4363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665AD4-E92C-AC48-8BE9-7CE440029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37" y="1103030"/>
            <a:ext cx="3694176" cy="37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089743F-3325-254F-BFBB-0164DBD82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356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7ACFAD-9956-F048-A575-8270CF809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31936</TotalTime>
  <Words>363</Words>
  <Application>Microsoft Macintosh PowerPoint</Application>
  <PresentationFormat>On-screen Show (16:9)</PresentationFormat>
  <Paragraphs>176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Overview of the CANFAR Science Platform</vt:lpstr>
      <vt:lpstr>Canadian Advanced Network for Astronomical Research</vt:lpstr>
      <vt:lpstr>CANFAR in 2018</vt:lpstr>
      <vt:lpstr>CANFAR and IVOA</vt:lpstr>
      <vt:lpstr>PowerPoint Presentation</vt:lpstr>
      <vt:lpstr>Arcade Prototype</vt:lpstr>
      <vt:lpstr>PowerPoint Presentation</vt:lpstr>
    </vt:vector>
  </TitlesOfParts>
  <Company>NRC - CNRC- CBS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Dana Cranstone</dc:creator>
  <cp:lastModifiedBy>JJ Kavelaars</cp:lastModifiedBy>
  <cp:revision>250</cp:revision>
  <cp:lastPrinted>2019-05-30T11:56:14Z</cp:lastPrinted>
  <dcterms:created xsi:type="dcterms:W3CDTF">2013-06-12T14:07:13Z</dcterms:created>
  <dcterms:modified xsi:type="dcterms:W3CDTF">2019-10-09T10:36:30Z</dcterms:modified>
</cp:coreProperties>
</file>