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ara Bertocco" initials="" lastIdx="3" clrIdx="0"/>
  <p:cmAuthor id="1" name="Marco Molinaro" initials="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/>
    <p:restoredTop sz="94653"/>
  </p:normalViewPr>
  <p:slideViewPr>
    <p:cSldViewPr snapToGrid="0">
      <p:cViewPr varScale="1">
        <p:scale>
          <a:sx n="85" d="100"/>
          <a:sy n="85" d="100"/>
        </p:scale>
        <p:origin x="2112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uFillTx/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uFillTx/>
            </a:endParaRPr>
          </a:p>
        </p:txBody>
      </p:sp>
      <p:sp>
        <p:nvSpPr>
          <p:cNvPr id="76" name="Google Shape;7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">
    <p:bg>
      <p:bgPr>
        <a:blipFill>
          <a:blip r:embed="rId2"/>
          <a:stretch>
            <a:fillRect/>
          </a:stretch>
        </a:blipFill>
        <a:effectLst/>
      </p:bgPr>
    </p:bg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21"/>
          <p:cNvSpPr txBox="1">
            <a:spLocks noGrp="1"/>
          </p:cNvSpPr>
          <p:nvPr>
            <p:ph type="ctrTitle"/>
          </p:nvPr>
        </p:nvSpPr>
        <p:spPr>
          <a:xfrm>
            <a:off x="1482436" y="3221764"/>
            <a:ext cx="6373091" cy="1595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  <a:defRPr sz="4800">
                <a:solidFill>
                  <a:schemeClr val="lt1"/>
                </a:solidFill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18" name="Google Shape;18;p21"/>
          <p:cNvSpPr txBox="1">
            <a:spLocks noGrp="1"/>
          </p:cNvSpPr>
          <p:nvPr>
            <p:ph type="subTitle" idx="1"/>
          </p:nvPr>
        </p:nvSpPr>
        <p:spPr>
          <a:xfrm>
            <a:off x="1482436" y="5063369"/>
            <a:ext cx="6373092" cy="97850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  <a:defRPr sz="2400">
                <a:solidFill>
                  <a:schemeClr val="lt1"/>
                </a:solidFill>
                <a:uFillTx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>
                <a:uFillTx/>
              </a:defRPr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>
                <a:uFillTx/>
              </a:defRPr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>
                <a:uFillTx/>
              </a:defRPr>
            </a:lvl9pPr>
          </a:lstStyle>
          <a:p>
            <a:endParaRPr/>
          </a:p>
        </p:txBody>
      </p:sp>
      <p:sp>
        <p:nvSpPr>
          <p:cNvPr id="19" name="Google Shape;19;p21"/>
          <p:cNvSpPr>
            <a:spLocks/>
          </p:cNvSpPr>
          <p:nvPr/>
        </p:nvSpPr>
        <p:spPr>
          <a:xfrm>
            <a:off x="742950" y="6378090"/>
            <a:ext cx="7112577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 b="0" i="0" u="none" strike="noStrike" cap="none">
                <a:solidFill>
                  <a:srgbClr val="F2F2F2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ESCAPE - The European Science Cluster of Astronomy &amp; Particle Physics ESFRI Research Infrastructures has received funding from the European Union’s Horizon 2020 research and innovation programme under the Grant Agreement n° 824064.</a:t>
            </a:r>
            <a:endParaRPr sz="1400" b="0" i="0" u="none" strike="noStrike" cap="none">
              <a:solidFill>
                <a:srgbClr val="F2F2F2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VERTICAL_TEXT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30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6" name="Google Shape;66;p30"/>
          <p:cNvSpPr txBox="1">
            <a:spLocks noGrp="1"/>
          </p:cNvSpPr>
          <p:nvPr>
            <p:ph type="body" idx="1"/>
          </p:nvPr>
        </p:nvSpPr>
        <p:spPr>
          <a:xfrm rot="5400000">
            <a:off x="2162909" y="-175478"/>
            <a:ext cx="4818182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7" name="Google Shape;67;p30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8" name="Google Shape;68;p30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VERTICAL_TITLE_AND_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31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1" name="Google Shape;71;p31"/>
          <p:cNvSpPr txBox="1">
            <a:spLocks noGrp="1"/>
          </p:cNvSpPr>
          <p:nvPr>
            <p:ph type="body" idx="1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2" name="Google Shape;72;p31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73" name="Google Shape;73;p31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BJECT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22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2" name="Google Shape;22;p22"/>
          <p:cNvSpPr txBox="1">
            <a:spLocks noGrp="1"/>
          </p:cNvSpPr>
          <p:nvPr>
            <p:ph type="body" idx="1"/>
          </p:nvPr>
        </p:nvSpPr>
        <p:spPr>
          <a:xfrm>
            <a:off x="628650" y="1358781"/>
            <a:ext cx="7886700" cy="481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3" name="Google Shape;23;p22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4903201" y="6346703"/>
            <a:ext cx="54898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ct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-IT">
                <a:uFillTx/>
              </a:rPr>
              <a:t>‹#›</a:t>
            </a:fld>
            <a:endParaRPr>
              <a:uFillTx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_ONLY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1" name="Google Shape;31;p24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_HEADER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25"/>
          <p:cNvSpPr txBox="1"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5" name="Google Shape;35;p25"/>
          <p:cNvSpPr txBox="1"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>
                <a:solidFill>
                  <a:schemeClr val="dk1"/>
                </a:solidFill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Font typeface="Calibri"/>
              <a:buNone/>
              <a:defRPr sz="2000">
                <a:solidFill>
                  <a:srgbClr val="888888"/>
                </a:solidFill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Font typeface="Calibri"/>
              <a:buNone/>
              <a:defRPr sz="1800">
                <a:solidFill>
                  <a:srgbClr val="888888"/>
                </a:solidFill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Font typeface="Calibri"/>
              <a:buNone/>
              <a:defRPr sz="1600">
                <a:solidFill>
                  <a:srgbClr val="888888"/>
                </a:solidFill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  <a:uFillTx/>
              </a:defRPr>
            </a:lvl9pPr>
          </a:lstStyle>
          <a:p>
            <a:endParaRPr/>
          </a:p>
        </p:txBody>
      </p:sp>
      <p:sp>
        <p:nvSpPr>
          <p:cNvPr id="36" name="Google Shape;36;p25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_OBJECTS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body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2" name="Google Shape;42;p26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3" name="Google Shape;43;p26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TWO_OBJECTS_WITH_TEXT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27"/>
          <p:cNvSpPr txBox="1"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6" name="Google Shape;46;p27"/>
          <p:cNvSpPr txBox="1"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9pPr>
          </a:lstStyle>
          <a:p>
            <a:endParaRPr/>
          </a:p>
        </p:txBody>
      </p:sp>
      <p:sp>
        <p:nvSpPr>
          <p:cNvPr id="47" name="Google Shape;47;p27"/>
          <p:cNvSpPr txBox="1">
            <a:spLocks noGrp="1"/>
          </p:cNvSpPr>
          <p:nvPr>
            <p:ph type="body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48" name="Google Shape;48;p27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1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None/>
              <a:defRPr sz="1800" b="1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 b="1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>
                <a:uFillTx/>
              </a:defRPr>
            </a:lvl9pPr>
          </a:lstStyle>
          <a:p>
            <a:endParaRPr/>
          </a:p>
        </p:txBody>
      </p:sp>
      <p:sp>
        <p:nvSpPr>
          <p:cNvPr id="49" name="Google Shape;49;p27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0" name="Google Shape;50;p27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BJECT_WITH_CAPTION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Char char="•"/>
              <a:defRPr sz="3200">
                <a:uFillTx/>
              </a:defRPr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>
                <a:uFillTx/>
              </a:defRPr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>
                <a:uFillTx/>
              </a:defRPr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>
                <a:uFillTx/>
              </a:defRPr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>
                <a:uFillTx/>
              </a:defRPr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>
                <a:uFillTx/>
              </a:defRPr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body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>
            <a:endParaRPr/>
          </a:p>
        </p:txBody>
      </p:sp>
      <p:sp>
        <p:nvSpPr>
          <p:cNvPr id="56" name="Google Shape;56;p28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57" name="Google Shape;57;p28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PICTURE_WITH_CAPTION_TEXT"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29"/>
          <p:cNvSpPr txBox="1"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>
                <a:uFillTx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0" name="Google Shape;60;p29"/>
          <p:cNvSpPr>
            <a:spLocks noGrp="1"/>
          </p:cNvSpPr>
          <p:nvPr>
            <p:ph type="pic" idx="2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None/>
              <a:defRPr sz="2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None/>
              <a:defRPr sz="24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Google Shape;61;p29"/>
          <p:cNvSpPr txBox="1">
            <a:spLocks noGrp="1"/>
          </p:cNvSpPr>
          <p:nvPr>
            <p:ph type="body" idx="1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Calibri"/>
              <a:buNone/>
              <a:defRPr sz="1600">
                <a:uFillTx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None/>
              <a:defRPr sz="1400">
                <a:uFillTx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  <a:defRPr sz="1200">
                <a:uFillTx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Calibri"/>
              <a:buNone/>
              <a:defRPr sz="1000">
                <a:uFillTx/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>
                <a:uFillTx/>
              </a:defRPr>
            </a:lvl9pPr>
          </a:lstStyle>
          <a:p>
            <a:endParaRPr/>
          </a:p>
        </p:txBody>
      </p:sp>
      <p:sp>
        <p:nvSpPr>
          <p:cNvPr id="62" name="Google Shape;62;p29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  <p:sp>
        <p:nvSpPr>
          <p:cNvPr id="63" name="Google Shape;63;p29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uFillTx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13"/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0"/>
          <p:cNvSpPr txBox="1">
            <a:spLocks noGrp="1"/>
          </p:cNvSpPr>
          <p:nvPr>
            <p:ph type="title"/>
          </p:nvPr>
        </p:nvSpPr>
        <p:spPr>
          <a:xfrm>
            <a:off x="1224951" y="160027"/>
            <a:ext cx="7290399" cy="10323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Font typeface="Calibri"/>
              <a:buNone/>
              <a:defRPr sz="36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>
                <a:uFillTx/>
              </a:defRPr>
            </a:lvl9pPr>
          </a:lstStyle>
          <a:p>
            <a:endParaRPr/>
          </a:p>
        </p:txBody>
      </p:sp>
      <p:sp>
        <p:nvSpPr>
          <p:cNvPr id="11" name="Google Shape;11;p20"/>
          <p:cNvSpPr txBox="1">
            <a:spLocks noGrp="1"/>
          </p:cNvSpPr>
          <p:nvPr>
            <p:ph type="body" idx="1"/>
          </p:nvPr>
        </p:nvSpPr>
        <p:spPr>
          <a:xfrm>
            <a:off x="628650" y="1358781"/>
            <a:ext cx="7886700" cy="481818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Calibri"/>
              <a:buChar char="•"/>
              <a:defRPr sz="2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Calibri"/>
              <a:buChar char="•"/>
              <a:defRPr sz="24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sz="20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20"/>
          <p:cNvSpPr txBox="1">
            <a:spLocks noGrp="1"/>
          </p:cNvSpPr>
          <p:nvPr>
            <p:ph type="dt" idx="10"/>
          </p:nvPr>
        </p:nvSpPr>
        <p:spPr>
          <a:xfrm>
            <a:off x="631885" y="6356351"/>
            <a:ext cx="1171036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20"/>
          <p:cNvSpPr txBox="1">
            <a:spLocks noGrp="1"/>
          </p:cNvSpPr>
          <p:nvPr>
            <p:ph type="ftr" idx="11"/>
          </p:nvPr>
        </p:nvSpPr>
        <p:spPr>
          <a:xfrm>
            <a:off x="1958196" y="6356351"/>
            <a:ext cx="2803585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20"/>
          <p:cNvSpPr>
            <a:spLocks/>
          </p:cNvSpPr>
          <p:nvPr/>
        </p:nvSpPr>
        <p:spPr>
          <a:xfrm>
            <a:off x="5122120" y="6364235"/>
            <a:ext cx="2787287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Funded by the European Union’s </a:t>
            </a:r>
            <a:endParaRPr>
              <a:uFillTx/>
            </a:endParaRPr>
          </a:p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050" b="0" i="0" u="none" strike="noStrike" cap="none">
                <a:solidFill>
                  <a:schemeClr val="dk1"/>
                </a:solidFill>
                <a:uFillTx/>
                <a:latin typeface="Calibri"/>
                <a:ea typeface="Calibri"/>
                <a:cs typeface="Calibri"/>
                <a:sym typeface="Calibri"/>
              </a:rPr>
              <a:t>Horizon 2020 - Grant N° 824064</a:t>
            </a:r>
            <a:endParaRPr sz="1400" b="0" i="0" u="none" strike="noStrike" cap="none">
              <a:solidFill>
                <a:schemeClr val="dk1"/>
              </a:solidFill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5" name="Google Shape;15;p20"/>
          <p:cNvPicPr preferRelativeResize="0"/>
          <p:nvPr/>
        </p:nvPicPr>
        <p:blipFill rotWithShape="1">
          <a:blip r:embed="rId14"/>
          <a:srcRect/>
          <a:stretch/>
        </p:blipFill>
        <p:spPr>
          <a:xfrm>
            <a:off x="7909407" y="6425157"/>
            <a:ext cx="456585" cy="293654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uFillTx/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1"/>
          <p:cNvSpPr txBox="1">
            <a:spLocks noGrp="1"/>
          </p:cNvSpPr>
          <p:nvPr>
            <p:ph type="ctrTitle"/>
          </p:nvPr>
        </p:nvSpPr>
        <p:spPr>
          <a:xfrm>
            <a:off x="1386066" y="3289812"/>
            <a:ext cx="7827264" cy="15957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Font typeface="Calibri"/>
              <a:buNone/>
            </a:pPr>
            <a:r>
              <a:rPr lang="it-IT">
                <a:uFillTx/>
              </a:rPr>
              <a:t>Science platforms: towards data science (Astronomy)</a:t>
            </a:r>
            <a:endParaRPr>
              <a:uFillTx/>
            </a:endParaRPr>
          </a:p>
        </p:txBody>
      </p:sp>
      <p:sp>
        <p:nvSpPr>
          <p:cNvPr id="79" name="Google Shape;79;p1"/>
          <p:cNvSpPr txBox="1">
            <a:spLocks noGrp="1"/>
          </p:cNvSpPr>
          <p:nvPr>
            <p:ph type="subTitle" idx="1"/>
          </p:nvPr>
        </p:nvSpPr>
        <p:spPr>
          <a:xfrm>
            <a:off x="1211867" y="5000167"/>
            <a:ext cx="6954518" cy="12726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it-IT">
                <a:uFillTx/>
              </a:rPr>
              <a:t>Dr. Giuliano Taffoni </a:t>
            </a:r>
            <a:endParaRPr>
              <a:uFillTx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it-IT">
                <a:uFillTx/>
              </a:rPr>
              <a:t>INAF- OATs</a:t>
            </a:r>
            <a:endParaRPr>
              <a:uFillTx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Calibri"/>
              <a:buNone/>
            </a:pPr>
            <a:r>
              <a:rPr lang="it-IT">
                <a:uFillTx/>
              </a:rPr>
              <a:t>ADASS 2019 BoF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429496729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>
                <a:uFillTx/>
              </a:rPr>
              <a:t>Some initial considerations 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dirty="0">
                <a:uFillTx/>
              </a:rPr>
              <a:t>What is your science platform?</a:t>
            </a:r>
          </a:p>
          <a:p>
            <a:r>
              <a:rPr lang="en-US" dirty="0">
                <a:uFillTx/>
              </a:rPr>
              <a:t>H</a:t>
            </a:r>
            <a:r>
              <a:rPr dirty="0">
                <a:uFillTx/>
              </a:rPr>
              <a:t>ow can our platforms work together or interoperate?</a:t>
            </a:r>
          </a:p>
          <a:p>
            <a:r>
              <a:rPr dirty="0">
                <a:uFillTx/>
              </a:rPr>
              <a:t>How are we approaching HPC or cloud resources (public or </a:t>
            </a:r>
            <a:r>
              <a:rPr dirty="0" err="1">
                <a:uFillTx/>
              </a:rPr>
              <a:t>provate</a:t>
            </a:r>
            <a:r>
              <a:rPr dirty="0">
                <a:uFillTx/>
              </a:rPr>
              <a:t>)</a:t>
            </a:r>
          </a:p>
          <a:p>
            <a:r>
              <a:rPr dirty="0">
                <a:uFillTx/>
              </a:rPr>
              <a:t>The role of IVOA standards. </a:t>
            </a:r>
          </a:p>
          <a:p>
            <a:r>
              <a:rPr dirty="0">
                <a:uFillTx/>
              </a:rPr>
              <a:t>Let make our platform sustainable. </a:t>
            </a:r>
          </a:p>
          <a:p>
            <a:endParaRPr dirty="0">
              <a:uFillTx/>
            </a:endParaRPr>
          </a:p>
          <a:p>
            <a:r>
              <a:rPr dirty="0">
                <a:uFillTx/>
              </a:rPr>
              <a:t>I will keep notes but some help will be appreciated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99769A-05FD-4A4C-9B10-072241F037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B2018D-65BA-5D45-93C0-50548557960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it-IT" dirty="0"/>
              <a:t>JJ  </a:t>
            </a:r>
            <a:r>
              <a:rPr lang="it-IT" dirty="0" err="1"/>
              <a:t>Kavelaars</a:t>
            </a:r>
            <a:r>
              <a:rPr lang="it-IT" dirty="0"/>
              <a:t> (CADC)</a:t>
            </a:r>
            <a:br>
              <a:rPr lang="it-IT" dirty="0"/>
            </a:br>
            <a:r>
              <a:rPr lang="it-IT" dirty="0"/>
              <a:t>Gerard </a:t>
            </a:r>
            <a:r>
              <a:rPr lang="it-IT" dirty="0" err="1"/>
              <a:t>Lemson</a:t>
            </a:r>
            <a:r>
              <a:rPr lang="it-IT" dirty="0"/>
              <a:t>(JHU - IDIES)</a:t>
            </a:r>
            <a:br>
              <a:rPr lang="it-IT" dirty="0"/>
            </a:br>
            <a:r>
              <a:rPr lang="it-IT" dirty="0"/>
              <a:t>Steven Crawford (</a:t>
            </a:r>
            <a:r>
              <a:rPr lang="it-IT" dirty="0" err="1"/>
              <a:t>STScl</a:t>
            </a:r>
            <a:r>
              <a:rPr lang="it-IT" dirty="0"/>
              <a:t>)</a:t>
            </a:r>
            <a:br>
              <a:rPr lang="it-IT" dirty="0"/>
            </a:br>
            <a:r>
              <a:rPr lang="it-IT" dirty="0"/>
              <a:t>Andre </a:t>
            </a:r>
            <a:r>
              <a:rPr lang="it-IT" dirty="0" err="1"/>
              <a:t>Schaaff</a:t>
            </a:r>
            <a:r>
              <a:rPr lang="it-IT" dirty="0"/>
              <a:t> (CDS)</a:t>
            </a:r>
            <a:br>
              <a:rPr lang="it-IT" dirty="0"/>
            </a:br>
            <a:r>
              <a:rPr lang="it-IT" dirty="0"/>
              <a:t>Christine </a:t>
            </a:r>
            <a:r>
              <a:rPr lang="it-IT" dirty="0" err="1"/>
              <a:t>Banek</a:t>
            </a:r>
            <a:r>
              <a:rPr lang="it-IT" dirty="0"/>
              <a:t> (LSST)</a:t>
            </a:r>
            <a:br>
              <a:rPr lang="it-IT" dirty="0"/>
            </a:br>
            <a:r>
              <a:rPr lang="it-IT" dirty="0" err="1"/>
              <a:t>Petr</a:t>
            </a:r>
            <a:r>
              <a:rPr lang="it-IT" dirty="0"/>
              <a:t> Skoda (VO-CLOUD)</a:t>
            </a:r>
            <a:br>
              <a:rPr lang="it-IT" dirty="0"/>
            </a:br>
            <a:r>
              <a:rPr lang="it-IT" dirty="0" err="1"/>
              <a:t>Zheng</a:t>
            </a:r>
            <a:r>
              <a:rPr lang="it-IT" dirty="0"/>
              <a:t> Mayer(</a:t>
            </a:r>
            <a:r>
              <a:rPr lang="it-IT" dirty="0" err="1"/>
              <a:t>Astron</a:t>
            </a:r>
            <a:r>
              <a:rPr lang="it-IT" dirty="0"/>
              <a:t> ESCAPE Wp5)</a:t>
            </a:r>
            <a:br>
              <a:rPr lang="it-IT" dirty="0"/>
            </a:br>
            <a:r>
              <a:rPr lang="it-IT" dirty="0"/>
              <a:t>Sonia Zorba (IA2)</a:t>
            </a:r>
            <a:br>
              <a:rPr lang="it-IT" dirty="0"/>
            </a:br>
            <a:r>
              <a:rPr lang="it-IT" dirty="0" err="1"/>
              <a:t>Dave</a:t>
            </a:r>
            <a:r>
              <a:rPr lang="it-IT" dirty="0"/>
              <a:t> </a:t>
            </a:r>
            <a:r>
              <a:rPr lang="it-IT" dirty="0" err="1"/>
              <a:t>Morris+Marco</a:t>
            </a:r>
            <a:r>
              <a:rPr lang="it-IT" dirty="0"/>
              <a:t> </a:t>
            </a:r>
            <a:r>
              <a:rPr lang="it-IT" dirty="0" err="1"/>
              <a:t>Molinaro</a:t>
            </a:r>
            <a:r>
              <a:rPr lang="it-IT" dirty="0"/>
              <a:t>(IVOA)</a:t>
            </a:r>
          </a:p>
          <a:p>
            <a:pPr marL="114300" indent="0">
              <a:buNone/>
            </a:pPr>
            <a:endParaRPr lang="en-GB" dirty="0"/>
          </a:p>
          <a:p>
            <a:pPr marL="114300" indent="0">
              <a:buNone/>
            </a:pPr>
            <a:r>
              <a:rPr lang="en-GB" b="1" dirty="0"/>
              <a:t>DISCUSSION</a:t>
            </a:r>
          </a:p>
        </p:txBody>
      </p:sp>
    </p:spTree>
    <p:extLst>
      <p:ext uri="{BB962C8B-B14F-4D97-AF65-F5344CB8AC3E}">
        <p14:creationId xmlns:p14="http://schemas.microsoft.com/office/powerpoint/2010/main" val="195932564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78</Words>
  <Application>Microsoft Macintosh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6" baseType="lpstr">
      <vt:lpstr>Arial</vt:lpstr>
      <vt:lpstr>Calibri</vt:lpstr>
      <vt:lpstr>Tema di Office</vt:lpstr>
      <vt:lpstr>Science platforms: towards data science (Astronomy)</vt:lpstr>
      <vt:lpstr>Some initial considerations </vt:lpstr>
      <vt:lpstr>Agenda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Science platforms: towards data science (Astronomy)</dc:title>
  <dc:creator>Rita Meneses</dc:creator>
  <cp:lastModifiedBy>Giuliano Taffoni</cp:lastModifiedBy>
  <cp:revision>2</cp:revision>
  <dcterms:created xsi:type="dcterms:W3CDTF">2018-11-20T16:31:33Z</dcterms:created>
  <dcterms:modified xsi:type="dcterms:W3CDTF">2019-10-09T12:59:14Z</dcterms:modified>
</cp:coreProperties>
</file>