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  <p:sldMasterId id="2147483938" r:id="rId5"/>
    <p:sldMasterId id="2147483950" r:id="rId6"/>
  </p:sldMasterIdLst>
  <p:notesMasterIdLst>
    <p:notesMasterId r:id="rId20"/>
  </p:notesMasterIdLst>
  <p:handoutMasterIdLst>
    <p:handoutMasterId r:id="rId21"/>
  </p:handoutMasterIdLst>
  <p:sldIdLst>
    <p:sldId id="256" r:id="rId7"/>
    <p:sldId id="343" r:id="rId8"/>
    <p:sldId id="344" r:id="rId9"/>
    <p:sldId id="350" r:id="rId10"/>
    <p:sldId id="346" r:id="rId11"/>
    <p:sldId id="345" r:id="rId12"/>
    <p:sldId id="347" r:id="rId13"/>
    <p:sldId id="355" r:id="rId14"/>
    <p:sldId id="351" r:id="rId15"/>
    <p:sldId id="354" r:id="rId16"/>
    <p:sldId id="356" r:id="rId17"/>
    <p:sldId id="357" r:id="rId18"/>
    <p:sldId id="353" r:id="rId19"/>
  </p:sldIdLst>
  <p:sldSz cx="9144000" cy="6858000" type="screen4x3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222"/>
    <a:srgbClr val="FDC82F"/>
    <a:srgbClr val="000000"/>
    <a:srgbClr val="FFCC99"/>
    <a:srgbClr val="AA1A16"/>
    <a:srgbClr val="0098DB"/>
    <a:srgbClr val="00549F"/>
    <a:srgbClr val="00338D"/>
    <a:srgbClr val="D0103A"/>
    <a:srgbClr val="008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22" autoAdjust="0"/>
    <p:restoredTop sz="94660"/>
  </p:normalViewPr>
  <p:slideViewPr>
    <p:cSldViewPr snapToGrid="0">
      <p:cViewPr varScale="1">
        <p:scale>
          <a:sx n="94" d="100"/>
          <a:sy n="94" d="100"/>
        </p:scale>
        <p:origin x="-14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15/05/19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1900" y="693738"/>
            <a:ext cx="46212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0"/>
            <a:ext cx="7948800" cy="419100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4" y="2574925"/>
            <a:ext cx="7947025" cy="579438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56341" name="Picture 22" descr="signatur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39127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4" name="Picture 24" descr="PPT_Header02" hidden="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5" name="Picture 25" descr="PPT_Header0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6052674"/>
            <a:ext cx="50165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 smtClean="0"/>
              <a:t>Issue/Revision: 1.0</a:t>
            </a:r>
          </a:p>
          <a:p>
            <a:pPr>
              <a:spcBef>
                <a:spcPct val="50000"/>
              </a:spcBef>
            </a:pPr>
            <a:r>
              <a:rPr lang="en-US" sz="800" noProof="0" smtClean="0"/>
              <a:t>Reference: Gaia Archive</a:t>
            </a:r>
          </a:p>
          <a:p>
            <a:pPr>
              <a:spcBef>
                <a:spcPct val="50000"/>
              </a:spcBef>
            </a:pPr>
            <a:r>
              <a:rPr lang="en-US" sz="800" noProof="0" smtClean="0"/>
              <a:t>Status: Issued</a:t>
            </a:r>
          </a:p>
          <a:p>
            <a:pPr>
              <a:spcBef>
                <a:spcPct val="50000"/>
              </a:spcBef>
            </a:pPr>
            <a:r>
              <a:rPr lang="en-US" sz="800" noProof="0" smtClean="0"/>
              <a:t>ESA UNCLASSIFIED - Releasable to the Public</a:t>
            </a:r>
            <a:endParaRPr lang="en-GB" sz="800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10"/>
            <a:ext cx="9144000" cy="1217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15/05/19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66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15/05/19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103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15/05/19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417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15/05/19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582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15/05/19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069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15/05/19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189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15/05/19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386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15/05/19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39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15/05/19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315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15/05/19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74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381000"/>
            <a:ext cx="6486695" cy="427038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85" y="1319248"/>
            <a:ext cx="8718211" cy="4816305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15/05/19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418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0"/>
            <a:ext cx="7948800" cy="419100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4" y="2574925"/>
            <a:ext cx="7947025" cy="579438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56341" name="Picture 22" descr="signatur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39127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4" name="Picture 24" descr="PPT_Header02" hidden="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5" name="Picture 25" descr="PPT_Header0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6052674"/>
            <a:ext cx="50165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smtClean="0">
                <a:solidFill>
                  <a:srgbClr val="000000"/>
                </a:solidFill>
              </a:rPr>
              <a:t>Issue/Revision: 1.0</a:t>
            </a:r>
          </a:p>
          <a:p>
            <a:pPr>
              <a:spcBef>
                <a:spcPct val="50000"/>
              </a:spcBef>
            </a:pPr>
            <a:r>
              <a:rPr lang="en-US" sz="800" smtClean="0">
                <a:solidFill>
                  <a:srgbClr val="000000"/>
                </a:solidFill>
              </a:rPr>
              <a:t>Reference: Gaia Archive</a:t>
            </a:r>
          </a:p>
          <a:p>
            <a:pPr>
              <a:spcBef>
                <a:spcPct val="50000"/>
              </a:spcBef>
            </a:pPr>
            <a:r>
              <a:rPr lang="en-US" sz="800" smtClean="0">
                <a:solidFill>
                  <a:srgbClr val="000000"/>
                </a:solidFill>
              </a:rPr>
              <a:t>Status: Issued</a:t>
            </a:r>
          </a:p>
          <a:p>
            <a:pPr>
              <a:spcBef>
                <a:spcPct val="50000"/>
              </a:spcBef>
            </a:pPr>
            <a:r>
              <a:rPr lang="en-US" sz="800" smtClean="0">
                <a:solidFill>
                  <a:srgbClr val="000000"/>
                </a:solidFill>
              </a:rPr>
              <a:t>ESA UNCLASSIFIED - Releasable to the Public</a:t>
            </a:r>
            <a:endParaRPr lang="en-GB" sz="800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10"/>
            <a:ext cx="9144000" cy="121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59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381000"/>
            <a:ext cx="6486695" cy="427038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85" y="1319248"/>
            <a:ext cx="8718211" cy="4816305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00798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06898"/>
            <a:ext cx="7789050" cy="1323439"/>
          </a:xfrm>
        </p:spPr>
        <p:txBody>
          <a:bodyPr anchor="t"/>
          <a:lstStyle>
            <a:lvl1pPr algn="l">
              <a:defRPr sz="4000" b="1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2906713"/>
            <a:ext cx="77890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965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673225"/>
            <a:ext cx="3889376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673225"/>
            <a:ext cx="3888000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8549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381600"/>
            <a:ext cx="6105600" cy="428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0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87945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46625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2035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409890"/>
            <a:ext cx="61056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6874"/>
            <a:ext cx="4968875" cy="43243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0"/>
            <a:ext cx="2846388" cy="4324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32221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6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3"/>
            <a:ext cx="5932488" cy="3390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0"/>
            <a:ext cx="5932800" cy="6191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7102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06898"/>
            <a:ext cx="7789050" cy="1323439"/>
          </a:xfrm>
        </p:spPr>
        <p:txBody>
          <a:bodyPr anchor="t"/>
          <a:lstStyle>
            <a:lvl1pPr algn="l">
              <a:defRPr sz="4000" b="1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2906713"/>
            <a:ext cx="77890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673225"/>
            <a:ext cx="3889376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673225"/>
            <a:ext cx="3888000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381600"/>
            <a:ext cx="6105600" cy="428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0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9165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409890"/>
            <a:ext cx="61056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6874"/>
            <a:ext cx="4968875" cy="43243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0"/>
            <a:ext cx="2846388" cy="4324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6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3"/>
            <a:ext cx="5932488" cy="3390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0"/>
            <a:ext cx="5932800" cy="6191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31" name="Picture 35" descr="PPT_Header02" hidden="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32" name="Picture 36" descr="PPT_Header0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21" name="Picture 22" descr="signatur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57973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1110" y="1389050"/>
            <a:ext cx="8772346" cy="487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553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0635" y="381000"/>
            <a:ext cx="6105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55330" name="Text Box 34"/>
          <p:cNvSpPr txBox="1">
            <a:spLocks noChangeAspect="1" noChangeArrowheads="1"/>
          </p:cNvSpPr>
          <p:nvPr/>
        </p:nvSpPr>
        <p:spPr bwMode="auto">
          <a:xfrm>
            <a:off x="218418" y="6386060"/>
            <a:ext cx="6977062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US" sz="800" noProof="1" smtClean="0">
                <a:solidFill>
                  <a:schemeClr val="bg2"/>
                </a:solidFill>
              </a:rPr>
              <a:t>Jesus Salgado | Source</a:t>
            </a:r>
            <a:r>
              <a:rPr lang="en-US" sz="800" baseline="0" noProof="1" smtClean="0">
                <a:solidFill>
                  <a:schemeClr val="bg2"/>
                </a:solidFill>
              </a:rPr>
              <a:t> DM</a:t>
            </a:r>
            <a:r>
              <a:rPr lang="en-US" sz="800" noProof="1" smtClean="0">
                <a:solidFill>
                  <a:schemeClr val="bg2"/>
                </a:solidFill>
              </a:rPr>
              <a:t> | IVOA</a:t>
            </a:r>
            <a:r>
              <a:rPr lang="en-US" sz="800" baseline="0" noProof="1" smtClean="0">
                <a:solidFill>
                  <a:schemeClr val="bg2"/>
                </a:solidFill>
              </a:rPr>
              <a:t> interop @ Sydney</a:t>
            </a:r>
            <a:r>
              <a:rPr lang="en-US" sz="800" noProof="1" smtClean="0">
                <a:solidFill>
                  <a:schemeClr val="bg2"/>
                </a:solidFill>
              </a:rPr>
              <a:t> | 30/10/2015 | Slide  </a:t>
            </a:r>
            <a:fld id="{9FB3C21A-310A-4B60-9C40-B50028CE87CB}" type="slidenum">
              <a:rPr lang="en-US" sz="800" noProof="1" smtClean="0">
                <a:solidFill>
                  <a:schemeClr val="bg2"/>
                </a:solidFill>
              </a:r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220005" y="661783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 smtClean="0"/>
              <a:t>ESA UNCLASSIFIED - Releasable to the Public</a:t>
            </a:r>
            <a:endParaRPr lang="en-GB" sz="800" noProof="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10"/>
            <a:ext cx="9144000" cy="12179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rabicPeriod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1227138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lphaLcPeriod"/>
        <a:defRPr sz="1600">
          <a:solidFill>
            <a:schemeClr val="bg2"/>
          </a:solidFill>
          <a:latin typeface="+mn-lt"/>
        </a:defRPr>
      </a:lvl2pPr>
      <a:lvl3pPr marL="1825625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3pPr>
      <a:lvl4pPr marL="2424113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4pPr>
      <a:lvl5pPr marL="3022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876CA-C4CC-422E-A7F9-45288E47E49C}" type="datetimeFigureOut">
              <a:rPr lang="en-GB" smtClean="0"/>
              <a:t>15/05/19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72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31" name="Picture 35" descr="PPT_Header02" hidden="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32" name="Picture 36" descr="PPT_Header0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21" name="Picture 22" descr="signatur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57973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1110" y="1389050"/>
            <a:ext cx="8772346" cy="487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553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0635" y="381000"/>
            <a:ext cx="6105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55330" name="Text Box 34"/>
          <p:cNvSpPr txBox="1">
            <a:spLocks noChangeAspect="1" noChangeArrowheads="1"/>
          </p:cNvSpPr>
          <p:nvPr/>
        </p:nvSpPr>
        <p:spPr bwMode="auto">
          <a:xfrm>
            <a:off x="218418" y="6386060"/>
            <a:ext cx="6977062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US" sz="800" noProof="1" smtClean="0">
                <a:solidFill>
                  <a:srgbClr val="4D4F53"/>
                </a:solidFill>
              </a:rPr>
              <a:t>Jesus Salgado | Source DM | IVOA interop @ Sydney | 30/10/2015 | Slide  </a:t>
            </a:r>
            <a:fld id="{9FB3C21A-310A-4B60-9C40-B50028CE87CB}" type="slidenum">
              <a:rPr lang="en-US" sz="800" noProof="1" smtClean="0">
                <a:solidFill>
                  <a:srgbClr val="4D4F53"/>
                </a:solidFill>
              </a:rPr>
              <a:pPr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rgbClr val="4D4F53"/>
              </a:solidFill>
            </a:endParaRPr>
          </a:p>
        </p:txBody>
      </p:sp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220005" y="661783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smtClean="0">
                <a:solidFill>
                  <a:srgbClr val="000000"/>
                </a:solidFill>
              </a:rPr>
              <a:t>ESA UNCLASSIFIED - Releasable to the Public</a:t>
            </a:r>
            <a:endParaRPr lang="en-GB" sz="80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10"/>
            <a:ext cx="9144000" cy="121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5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rabicPeriod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1227138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lphaLcPeriod"/>
        <a:defRPr sz="1600">
          <a:solidFill>
            <a:schemeClr val="bg2"/>
          </a:solidFill>
          <a:latin typeface="+mn-lt"/>
        </a:defRPr>
      </a:lvl2pPr>
      <a:lvl3pPr marL="1825625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3pPr>
      <a:lvl4pPr marL="2424113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4pPr>
      <a:lvl5pPr marL="3022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695794" y="2908691"/>
            <a:ext cx="7972425" cy="1200329"/>
          </a:xfrm>
        </p:spPr>
        <p:txBody>
          <a:bodyPr/>
          <a:lstStyle/>
          <a:p>
            <a:r>
              <a:rPr lang="en-US" sz="3600" dirty="0" err="1" smtClean="0"/>
              <a:t>SourceDM</a:t>
            </a:r>
            <a:r>
              <a:rPr lang="en-US" sz="3600" dirty="0" smtClean="0"/>
              <a:t>: Gaia and Euclid requirements</a:t>
            </a:r>
            <a:endParaRPr lang="en-GB" i="1" dirty="0"/>
          </a:p>
        </p:txBody>
      </p:sp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703262" y="5219700"/>
            <a:ext cx="78898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GB" b="1" i="1" dirty="0" err="1" smtClean="0">
                <a:solidFill>
                  <a:schemeClr val="accent1"/>
                </a:solidFill>
              </a:rPr>
              <a:t>Jes</a:t>
            </a:r>
            <a:r>
              <a:rPr lang="es-ES_tradnl" b="1" i="1" dirty="0" err="1" smtClean="0">
                <a:solidFill>
                  <a:schemeClr val="accent1"/>
                </a:solidFill>
              </a:rPr>
              <a:t>ús</a:t>
            </a:r>
            <a:r>
              <a:rPr lang="es-ES_tradnl" b="1" i="1" dirty="0" smtClean="0">
                <a:solidFill>
                  <a:schemeClr val="accent1"/>
                </a:solidFill>
              </a:rPr>
              <a:t> Salgado</a:t>
            </a:r>
            <a:endParaRPr lang="en-GB" b="1" i="1" dirty="0" smtClean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es-ES_tradnl" i="1" dirty="0" smtClean="0">
                <a:solidFill>
                  <a:schemeClr val="accent1"/>
                </a:solidFill>
              </a:rPr>
              <a:t>ESAC </a:t>
            </a:r>
            <a:r>
              <a:rPr lang="es-ES_tradnl" i="1" dirty="0" err="1" smtClean="0">
                <a:solidFill>
                  <a:schemeClr val="accent1"/>
                </a:solidFill>
              </a:rPr>
              <a:t>Science</a:t>
            </a:r>
            <a:r>
              <a:rPr lang="es-ES_tradnl" i="1" dirty="0" smtClean="0">
                <a:solidFill>
                  <a:schemeClr val="accent1"/>
                </a:solidFill>
              </a:rPr>
              <a:t> Data Center (ESDC)</a:t>
            </a:r>
            <a:endParaRPr lang="en-GB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99" y="165100"/>
            <a:ext cx="6874965" cy="641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07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Euclid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85" y="1319248"/>
            <a:ext cx="8486315" cy="4816305"/>
          </a:xfrm>
        </p:spPr>
        <p:txBody>
          <a:bodyPr/>
          <a:lstStyle/>
          <a:p>
            <a:r>
              <a:rPr lang="en-GB" dirty="0" smtClean="0"/>
              <a:t>Coordinates and errors needed</a:t>
            </a:r>
            <a:endParaRPr lang="en-GB" dirty="0"/>
          </a:p>
          <a:p>
            <a:r>
              <a:rPr lang="en-GB" dirty="0" smtClean="0"/>
              <a:t>Epoch and Equinox</a:t>
            </a:r>
          </a:p>
          <a:p>
            <a:pPr lvl="1"/>
            <a:r>
              <a:rPr lang="en-GB" dirty="0" smtClean="0"/>
              <a:t>Errors in milliseconds</a:t>
            </a:r>
            <a:endParaRPr lang="en-GB" dirty="0"/>
          </a:p>
          <a:p>
            <a:pPr lvl="1"/>
            <a:r>
              <a:rPr lang="en-GB" dirty="0" smtClean="0"/>
              <a:t>Combined information with Gaia in some cases so, probably, data model could define </a:t>
            </a:r>
            <a:r>
              <a:rPr lang="en-GB" dirty="0" err="1" smtClean="0"/>
              <a:t>crossmatch</a:t>
            </a:r>
            <a:r>
              <a:rPr lang="en-GB" dirty="0" smtClean="0"/>
              <a:t> information</a:t>
            </a:r>
          </a:p>
          <a:p>
            <a:r>
              <a:rPr lang="en-GB" dirty="0" smtClean="0"/>
              <a:t>No parallaxes or distances expected on Euclid catalogues</a:t>
            </a:r>
          </a:p>
          <a:p>
            <a:endParaRPr lang="en-GB" dirty="0"/>
          </a:p>
          <a:p>
            <a:r>
              <a:rPr lang="en-GB" dirty="0" smtClean="0"/>
              <a:t>Radial velocity will not be provided but</a:t>
            </a:r>
          </a:p>
          <a:p>
            <a:pPr lvl="1"/>
            <a:r>
              <a:rPr lang="en-GB" dirty="0" smtClean="0"/>
              <a:t>Redshift will be provided for some Galaxies -&gt; DM support needed</a:t>
            </a:r>
          </a:p>
          <a:p>
            <a:pPr lvl="1"/>
            <a:endParaRPr lang="en-GB" dirty="0"/>
          </a:p>
          <a:p>
            <a:r>
              <a:rPr lang="en-GB" dirty="0" smtClean="0"/>
              <a:t>Photometry for some bands (</a:t>
            </a:r>
            <a:r>
              <a:rPr lang="en-GB" dirty="0"/>
              <a:t>Y,J,</a:t>
            </a:r>
            <a:r>
              <a:rPr lang="en-GB" dirty="0" smtClean="0"/>
              <a:t>H) but, also, photometric information from ground based observatories (combination of Euclid and external photometric data)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7644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Euclid (II)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85" y="1319248"/>
            <a:ext cx="5748604" cy="4816305"/>
          </a:xfrm>
        </p:spPr>
        <p:txBody>
          <a:bodyPr/>
          <a:lstStyle/>
          <a:p>
            <a:r>
              <a:rPr lang="en-US" dirty="0" smtClean="0"/>
              <a:t>Difference on </a:t>
            </a:r>
            <a:r>
              <a:rPr lang="en-US" dirty="0"/>
              <a:t>the data model between detection and </a:t>
            </a:r>
            <a:r>
              <a:rPr lang="en-US" dirty="0" smtClean="0"/>
              <a:t>source:</a:t>
            </a:r>
          </a:p>
          <a:p>
            <a:endParaRPr lang="en-US" dirty="0"/>
          </a:p>
          <a:p>
            <a:pPr lvl="1"/>
            <a:r>
              <a:rPr lang="en-US" dirty="0"/>
              <a:t>This is done by OU-MER, there will be one single ID per source/</a:t>
            </a:r>
            <a:r>
              <a:rPr lang="en-US" dirty="0" smtClean="0"/>
              <a:t>galaxy</a:t>
            </a:r>
            <a:endParaRPr lang="en-US" dirty="0"/>
          </a:p>
          <a:p>
            <a:pPr lvl="1"/>
            <a:r>
              <a:rPr lang="en-US" dirty="0" smtClean="0"/>
              <a:t>Although there will be different detections per source, this is hidden into the Euclid catalogues</a:t>
            </a:r>
          </a:p>
          <a:p>
            <a:pPr lvl="1"/>
            <a:endParaRPr lang="en-US" dirty="0"/>
          </a:p>
          <a:p>
            <a:r>
              <a:rPr lang="en-US" dirty="0" smtClean="0"/>
              <a:t>For Galaxies, there are going to be quite specific extra </a:t>
            </a:r>
            <a:r>
              <a:rPr lang="en-US" dirty="0" smtClean="0"/>
              <a:t>metadata</a:t>
            </a:r>
          </a:p>
          <a:p>
            <a:r>
              <a:rPr lang="en-US" dirty="0" smtClean="0"/>
              <a:t>One very important requirements is the accurate description of shapes</a:t>
            </a:r>
            <a:endParaRPr lang="en-US" dirty="0" smtClean="0"/>
          </a:p>
          <a:p>
            <a:pPr lvl="1"/>
            <a:r>
              <a:rPr lang="en-US" dirty="0" smtClean="0"/>
              <a:t>Morphology</a:t>
            </a:r>
          </a:p>
          <a:p>
            <a:pPr lvl="1"/>
            <a:r>
              <a:rPr lang="en-US" dirty="0" smtClean="0"/>
              <a:t>Photometric </a:t>
            </a:r>
            <a:r>
              <a:rPr lang="en-US" dirty="0" smtClean="0"/>
              <a:t>redshift</a:t>
            </a:r>
          </a:p>
          <a:p>
            <a:pPr lvl="1"/>
            <a:endParaRPr lang="en-GB" dirty="0"/>
          </a:p>
        </p:txBody>
      </p:sp>
      <p:pic>
        <p:nvPicPr>
          <p:cNvPr id="4" name="Picture 3" descr="Screen Shot 2019-05-15 at 16.57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852" y="1427841"/>
            <a:ext cx="2692400" cy="248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366" y="4174581"/>
            <a:ext cx="3077655" cy="186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51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9085" y="3445317"/>
            <a:ext cx="1532562" cy="464367"/>
          </a:xfrm>
        </p:spPr>
        <p:txBody>
          <a:bodyPr/>
          <a:lstStyle/>
          <a:p>
            <a:pPr marL="0" indent="0">
              <a:buNone/>
            </a:pPr>
            <a:r>
              <a:rPr lang="en-GB" sz="2400" b="1" i="1" dirty="0" smtClean="0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3960921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Gaia Catalogue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29" y="1452563"/>
            <a:ext cx="8090396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8429" y="5943600"/>
            <a:ext cx="2044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Jos de </a:t>
            </a:r>
            <a:r>
              <a:rPr lang="en-GB" sz="1400" dirty="0" err="1" smtClean="0"/>
              <a:t>Bruijne</a:t>
            </a:r>
            <a:r>
              <a:rPr lang="en-GB" sz="1400" dirty="0" smtClean="0"/>
              <a:t>, 2012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66863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96705" y="533400"/>
            <a:ext cx="648669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kern="0" dirty="0" smtClean="0"/>
              <a:t>Scans</a:t>
            </a:r>
            <a:endParaRPr lang="en-GB" kern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4" y="1434460"/>
            <a:ext cx="7426325" cy="464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3029" y="6096000"/>
            <a:ext cx="2044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Jos de </a:t>
            </a:r>
            <a:r>
              <a:rPr lang="en-GB" sz="1400" dirty="0" err="1" smtClean="0"/>
              <a:t>Bruijne</a:t>
            </a:r>
            <a:r>
              <a:rPr lang="en-GB" sz="1400" dirty="0" smtClean="0"/>
              <a:t>, 2012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39888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 DM geometrical 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86" y="1319248"/>
            <a:ext cx="4821826" cy="4816305"/>
          </a:xfrm>
        </p:spPr>
        <p:txBody>
          <a:bodyPr/>
          <a:lstStyle/>
          <a:p>
            <a:pPr lvl="0"/>
            <a:r>
              <a:rPr lang="en-GB" dirty="0" smtClean="0"/>
              <a:t>STC-2</a:t>
            </a:r>
            <a:endParaRPr lang="en-GB" dirty="0"/>
          </a:p>
          <a:p>
            <a:pPr lvl="0"/>
            <a:r>
              <a:rPr lang="en-GB" dirty="0"/>
              <a:t>Attributes for:</a:t>
            </a:r>
          </a:p>
          <a:p>
            <a:pPr lvl="1"/>
            <a:r>
              <a:rPr lang="en-GB" dirty="0"/>
              <a:t>Position</a:t>
            </a:r>
          </a:p>
          <a:p>
            <a:pPr lvl="1"/>
            <a:r>
              <a:rPr lang="en-GB" dirty="0"/>
              <a:t>Errors</a:t>
            </a:r>
          </a:p>
          <a:p>
            <a:pPr lvl="1"/>
            <a:r>
              <a:rPr lang="en-GB" dirty="0"/>
              <a:t>Epoch/Reference frames</a:t>
            </a:r>
          </a:p>
          <a:p>
            <a:pPr lvl="1"/>
            <a:r>
              <a:rPr lang="en-GB" dirty="0"/>
              <a:t>Velocities/proper motion</a:t>
            </a:r>
          </a:p>
          <a:p>
            <a:pPr lvl="1"/>
            <a:r>
              <a:rPr lang="en-GB" dirty="0"/>
              <a:t>Extended sources (?)</a:t>
            </a:r>
          </a:p>
          <a:p>
            <a:pPr lvl="1"/>
            <a:r>
              <a:rPr lang="en-GB" dirty="0" smtClean="0"/>
              <a:t>Redshift</a:t>
            </a:r>
          </a:p>
          <a:p>
            <a:pPr lvl="1"/>
            <a:endParaRPr lang="en-GB" dirty="0"/>
          </a:p>
          <a:p>
            <a:r>
              <a:rPr lang="en-GB" dirty="0" smtClean="0"/>
              <a:t>Other attributes identified that could be needed</a:t>
            </a:r>
          </a:p>
          <a:p>
            <a:pPr lvl="1"/>
            <a:r>
              <a:rPr lang="en-GB" dirty="0" smtClean="0"/>
              <a:t>Parallaxes</a:t>
            </a:r>
          </a:p>
          <a:p>
            <a:pPr lvl="1"/>
            <a:r>
              <a:rPr lang="en-GB" dirty="0" smtClean="0"/>
              <a:t>Correlations</a:t>
            </a:r>
            <a:endParaRPr lang="en-GB" dirty="0"/>
          </a:p>
        </p:txBody>
      </p:sp>
      <p:sp>
        <p:nvSpPr>
          <p:cNvPr id="4" name="5-Point Star 3"/>
          <p:cNvSpPr/>
          <p:nvPr/>
        </p:nvSpPr>
        <p:spPr>
          <a:xfrm>
            <a:off x="7215188" y="2324100"/>
            <a:ext cx="665162" cy="6667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5-Point Star 4"/>
          <p:cNvSpPr/>
          <p:nvPr/>
        </p:nvSpPr>
        <p:spPr>
          <a:xfrm>
            <a:off x="5648325" y="3965575"/>
            <a:ext cx="663575" cy="6651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159500" y="2990850"/>
            <a:ext cx="1055688" cy="1100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5-Point Star 6"/>
          <p:cNvSpPr/>
          <p:nvPr/>
        </p:nvSpPr>
        <p:spPr>
          <a:xfrm>
            <a:off x="7529513" y="2144713"/>
            <a:ext cx="665162" cy="66516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073111" y="3673744"/>
            <a:ext cx="1813302" cy="1248904"/>
          </a:xfrm>
          <a:prstGeom prst="ellipse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6258947" y="1822988"/>
            <a:ext cx="2577453" cy="1669942"/>
          </a:xfrm>
          <a:prstGeom prst="ellipse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347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209799"/>
            <a:ext cx="6486695" cy="769441"/>
          </a:xfrm>
        </p:spPr>
        <p:txBody>
          <a:bodyPr/>
          <a:lstStyle/>
          <a:p>
            <a:r>
              <a:rPr lang="en-GB" dirty="0" smtClean="0"/>
              <a:t>Distances, parallaxes and radial velocity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85" y="1319248"/>
            <a:ext cx="4727115" cy="4816305"/>
          </a:xfrm>
        </p:spPr>
        <p:txBody>
          <a:bodyPr/>
          <a:lstStyle/>
          <a:p>
            <a:r>
              <a:rPr lang="en-GB" dirty="0" smtClean="0"/>
              <a:t>Distance is a derived quantity. Conversion from parallaxes to distance requires certain assumptions</a:t>
            </a:r>
          </a:p>
          <a:p>
            <a:r>
              <a:rPr lang="en-GB" dirty="0" smtClean="0"/>
              <a:t>Parallaxes are preferred as a closer concept to a measurement quantity</a:t>
            </a:r>
          </a:p>
          <a:p>
            <a:pPr lvl="1"/>
            <a:r>
              <a:rPr lang="en-GB" dirty="0" smtClean="0"/>
              <a:t>Both added to the DM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Radial velocity usually measured due to spectroscopic analysis</a:t>
            </a:r>
          </a:p>
          <a:p>
            <a:pPr lvl="1"/>
            <a:r>
              <a:rPr lang="en-GB" dirty="0" smtClean="0"/>
              <a:t>Combination of the object radial velocity and cosmological redshifts</a:t>
            </a:r>
          </a:p>
          <a:p>
            <a:pPr lvl="1"/>
            <a:r>
              <a:rPr lang="en-GB" dirty="0" smtClean="0"/>
              <a:t>Probably, radial velocity (in units of redshift) is better</a:t>
            </a:r>
            <a:endParaRPr lang="en-GB" dirty="0"/>
          </a:p>
        </p:txBody>
      </p:sp>
      <p:pic>
        <p:nvPicPr>
          <p:cNvPr id="1026" name="Picture 2" descr="http://www.atnf.csiro.au/outreach/education/senior/astrophysics/images/parallaxstar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576" y="1477802"/>
            <a:ext cx="3974723" cy="221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ci.esa.int/science-e-media/img/c1/gaia-focal-plane_400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577" y="4202112"/>
            <a:ext cx="38100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361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Positions and proper motion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Positions:</a:t>
            </a:r>
          </a:p>
          <a:p>
            <a:pPr lvl="1"/>
            <a:r>
              <a:rPr lang="en-GB" b="1" dirty="0" smtClean="0"/>
              <a:t>(</a:t>
            </a:r>
            <a:r>
              <a:rPr lang="en-GB" b="1" dirty="0" err="1" smtClean="0"/>
              <a:t>ra</a:t>
            </a:r>
            <a:r>
              <a:rPr lang="en-GB" b="1" dirty="0" smtClean="0"/>
              <a:t>, </a:t>
            </a:r>
            <a:r>
              <a:rPr lang="en-GB" b="1" dirty="0" err="1" smtClean="0"/>
              <a:t>dec</a:t>
            </a:r>
            <a:r>
              <a:rPr lang="en-GB" b="1" dirty="0" smtClean="0"/>
              <a:t>) </a:t>
            </a:r>
            <a:r>
              <a:rPr lang="en-GB" dirty="0" smtClean="0"/>
              <a:t>equatorial coordinates</a:t>
            </a:r>
            <a:endParaRPr lang="en-GB" dirty="0"/>
          </a:p>
          <a:p>
            <a:pPr lvl="2"/>
            <a:r>
              <a:rPr lang="en-GB" dirty="0" smtClean="0"/>
              <a:t>Different coordinates systems could be (should be?) covered so we should need just to reuse the STC definitions but this produces certain complexities for the velocities</a:t>
            </a:r>
          </a:p>
          <a:p>
            <a:pPr lvl="2"/>
            <a:r>
              <a:rPr lang="en-GB" dirty="0" smtClean="0"/>
              <a:t>Maybe, this could go as a compulsory/optional depending on the protocol</a:t>
            </a:r>
          </a:p>
          <a:p>
            <a:pPr lvl="2"/>
            <a:r>
              <a:rPr lang="en-GB" dirty="0" smtClean="0"/>
              <a:t>Support to other coordinates within DM</a:t>
            </a:r>
          </a:p>
          <a:p>
            <a:pPr lvl="1"/>
            <a:r>
              <a:rPr lang="en-GB" b="1" dirty="0" smtClean="0"/>
              <a:t>Epoch</a:t>
            </a:r>
          </a:p>
          <a:p>
            <a:pPr lvl="1"/>
            <a:r>
              <a:rPr lang="en-GB" b="1" dirty="0" smtClean="0"/>
              <a:t>(</a:t>
            </a:r>
            <a:r>
              <a:rPr lang="en-GB" b="1" dirty="0" err="1" smtClean="0"/>
              <a:t>raError</a:t>
            </a:r>
            <a:r>
              <a:rPr lang="en-GB" b="1" dirty="0" smtClean="0"/>
              <a:t>, </a:t>
            </a:r>
            <a:r>
              <a:rPr lang="en-GB" b="1" dirty="0" err="1" smtClean="0"/>
              <a:t>decError</a:t>
            </a:r>
            <a:r>
              <a:rPr lang="en-GB" b="1" dirty="0" smtClean="0"/>
              <a:t>)</a:t>
            </a:r>
            <a:endParaRPr lang="en-GB" b="1" dirty="0"/>
          </a:p>
          <a:p>
            <a:r>
              <a:rPr lang="en-GB" i="1" dirty="0" smtClean="0"/>
              <a:t>Proper motion:</a:t>
            </a:r>
          </a:p>
          <a:p>
            <a:pPr lvl="1"/>
            <a:r>
              <a:rPr lang="en-GB" b="1" dirty="0" smtClean="0"/>
              <a:t>(</a:t>
            </a:r>
            <a:r>
              <a:rPr lang="en-GB" b="1" dirty="0" err="1" smtClean="0"/>
              <a:t>muRa</a:t>
            </a:r>
            <a:r>
              <a:rPr lang="en-GB" b="1" dirty="0" smtClean="0"/>
              <a:t>, </a:t>
            </a:r>
            <a:r>
              <a:rPr lang="en-GB" b="1" dirty="0" err="1" smtClean="0"/>
              <a:t>muDec</a:t>
            </a:r>
            <a:r>
              <a:rPr lang="en-GB" b="1" dirty="0" smtClean="0"/>
              <a:t>)</a:t>
            </a:r>
          </a:p>
          <a:p>
            <a:pPr lvl="2"/>
            <a:r>
              <a:rPr lang="en-GB" dirty="0" smtClean="0"/>
              <a:t>Proper motion on the two spherical coordinates</a:t>
            </a:r>
          </a:p>
          <a:p>
            <a:pPr lvl="1"/>
            <a:r>
              <a:rPr lang="en-GB" dirty="0" smtClean="0"/>
              <a:t>Discussions on the projection</a:t>
            </a:r>
          </a:p>
          <a:p>
            <a:pPr lvl="1"/>
            <a:r>
              <a:rPr lang="en-GB" b="1" dirty="0" smtClean="0"/>
              <a:t>(</a:t>
            </a:r>
            <a:r>
              <a:rPr lang="en-GB" b="1" dirty="0" err="1" smtClean="0"/>
              <a:t>muRaError</a:t>
            </a:r>
            <a:r>
              <a:rPr lang="en-GB" b="1" dirty="0" smtClean="0"/>
              <a:t>, </a:t>
            </a:r>
            <a:r>
              <a:rPr lang="en-GB" b="1" dirty="0" err="1" smtClean="0"/>
              <a:t>muDecError</a:t>
            </a:r>
            <a:r>
              <a:rPr lang="en-GB" b="1" dirty="0" smtClean="0"/>
              <a:t>)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2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869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Not only errors are needed to understand the accuracy of the </a:t>
            </a:r>
            <a:r>
              <a:rPr lang="en-GB" dirty="0" err="1" smtClean="0"/>
              <a:t>astrometric</a:t>
            </a:r>
            <a:r>
              <a:rPr lang="en-GB" dirty="0" smtClean="0"/>
              <a:t> solution. Correlations are also needed.</a:t>
            </a:r>
          </a:p>
          <a:p>
            <a:endParaRPr lang="en-GB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832" y="2158047"/>
            <a:ext cx="6146800" cy="376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3029" y="5943600"/>
            <a:ext cx="1592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Holl</a:t>
            </a:r>
            <a:r>
              <a:rPr lang="en-GB" sz="1400" dirty="0" smtClean="0"/>
              <a:t> et at, 2010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2180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39" y="1612900"/>
            <a:ext cx="8781648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96705" y="533400"/>
            <a:ext cx="648669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kern="0" dirty="0" smtClean="0"/>
              <a:t>Correlations (III): Gaia simulations</a:t>
            </a:r>
            <a:endParaRPr lang="en-GB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263029" y="5943600"/>
            <a:ext cx="1592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Holl</a:t>
            </a:r>
            <a:r>
              <a:rPr lang="en-GB" sz="1400" dirty="0" smtClean="0"/>
              <a:t> et at, 2010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95191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Luminosities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85" y="1319248"/>
            <a:ext cx="8486315" cy="4816305"/>
          </a:xfrm>
        </p:spPr>
        <p:txBody>
          <a:bodyPr/>
          <a:lstStyle/>
          <a:p>
            <a:r>
              <a:rPr lang="en-GB" dirty="0" smtClean="0"/>
              <a:t>Most of the catalogues are connected to luminosities through magnitudes/fluxes</a:t>
            </a:r>
            <a:endParaRPr lang="en-GB" dirty="0"/>
          </a:p>
          <a:p>
            <a:r>
              <a:rPr lang="en-GB" dirty="0" smtClean="0"/>
              <a:t>Photometric values are usually represented by:</a:t>
            </a:r>
          </a:p>
          <a:p>
            <a:pPr lvl="1"/>
            <a:r>
              <a:rPr lang="en-GB" dirty="0" smtClean="0"/>
              <a:t>Magnitude value and error</a:t>
            </a:r>
          </a:p>
          <a:p>
            <a:pPr lvl="1"/>
            <a:r>
              <a:rPr lang="en-GB" dirty="0" smtClean="0"/>
              <a:t>Photometric system description</a:t>
            </a:r>
          </a:p>
          <a:p>
            <a:pPr lvl="1"/>
            <a:r>
              <a:rPr lang="en-GB" dirty="0" smtClean="0"/>
              <a:t>Zero point</a:t>
            </a:r>
          </a:p>
          <a:p>
            <a:pPr lvl="1"/>
            <a:r>
              <a:rPr lang="en-GB" dirty="0" smtClean="0"/>
              <a:t>Link to transmission curve</a:t>
            </a:r>
          </a:p>
          <a:p>
            <a:pPr lvl="1"/>
            <a:r>
              <a:rPr lang="en-GB" dirty="0" smtClean="0"/>
              <a:t>Colours?</a:t>
            </a:r>
          </a:p>
          <a:p>
            <a:r>
              <a:rPr lang="en-GB" dirty="0" smtClean="0"/>
              <a:t>Flux values are usually represented by:</a:t>
            </a:r>
          </a:p>
          <a:p>
            <a:pPr lvl="1"/>
            <a:r>
              <a:rPr lang="en-GB" dirty="0" smtClean="0"/>
              <a:t>Flux </a:t>
            </a:r>
            <a:r>
              <a:rPr lang="en-GB" dirty="0"/>
              <a:t>value and error</a:t>
            </a:r>
          </a:p>
          <a:p>
            <a:pPr lvl="1"/>
            <a:r>
              <a:rPr lang="en-GB" dirty="0" smtClean="0"/>
              <a:t>Spectral coverage</a:t>
            </a:r>
            <a:endParaRPr lang="en-GB" dirty="0"/>
          </a:p>
          <a:p>
            <a:r>
              <a:rPr lang="en-GB" dirty="0" smtClean="0"/>
              <a:t>Include </a:t>
            </a:r>
            <a:r>
              <a:rPr lang="en-GB" dirty="0" err="1" smtClean="0"/>
              <a:t>PhotometryPoint</a:t>
            </a:r>
            <a:r>
              <a:rPr lang="en-GB" dirty="0" smtClean="0"/>
              <a:t> as direct element from </a:t>
            </a:r>
            <a:r>
              <a:rPr lang="en-GB" dirty="0" err="1" smtClean="0"/>
              <a:t>PhotometryDM</a:t>
            </a:r>
            <a:endParaRPr lang="en-GB" dirty="0"/>
          </a:p>
          <a:p>
            <a:r>
              <a:rPr lang="en-GB" dirty="0" smtClean="0"/>
              <a:t>Spectra</a:t>
            </a:r>
            <a:r>
              <a:rPr lang="en-GB" dirty="0"/>
              <a:t> </a:t>
            </a:r>
            <a:r>
              <a:rPr lang="en-GB" dirty="0" smtClean="0"/>
              <a:t>and Time Series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074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ESA Presentation.potx" id="{25DD4EE8-CEC2-4097-877B-2881619AB218}" vid="{3EAF496E-73B5-4530-AD30-F997BCCE29B7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ESA Presentation.potx" id="{25DD4EE8-CEC2-4097-877B-2881619AB218}" vid="{3EAF496E-73B5-4530-AD30-F997BCCE29B7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582352-888A-4727-9B6A-670345A54E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E3F8D4-779E-482B-9027-84EA9EAEE0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DE67DC-0345-49EC-B880-0A483B7BB2AD}">
  <ds:schemaRefs>
    <ds:schemaRef ds:uri="http://www.w3.org/XML/1998/namespace"/>
    <ds:schemaRef ds:uri="f2760952-b3bb-408f-ace6-eb1e07642b86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3141</TotalTime>
  <Words>476</Words>
  <Application>Microsoft Macintosh PowerPoint</Application>
  <PresentationFormat>On-screen Show (4:3)</PresentationFormat>
  <Paragraphs>85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ESA Presentation</vt:lpstr>
      <vt:lpstr>Custom Design</vt:lpstr>
      <vt:lpstr>1_ESA Presentation</vt:lpstr>
      <vt:lpstr>SourceDM: Gaia and Euclid requirements</vt:lpstr>
      <vt:lpstr>Gaia Catalogue</vt:lpstr>
      <vt:lpstr>PowerPoint Presentation</vt:lpstr>
      <vt:lpstr>Source DM geometrical Support</vt:lpstr>
      <vt:lpstr>Distances, parallaxes and radial velocity</vt:lpstr>
      <vt:lpstr>Positions and proper motion</vt:lpstr>
      <vt:lpstr>Correlations</vt:lpstr>
      <vt:lpstr>PowerPoint Presentation</vt:lpstr>
      <vt:lpstr>Luminosities</vt:lpstr>
      <vt:lpstr>PowerPoint Presentation</vt:lpstr>
      <vt:lpstr>Euclid</vt:lpstr>
      <vt:lpstr>Euclid (II)</vt:lpstr>
      <vt:lpstr>PowerPoint Presentation</vt:lpstr>
    </vt:vector>
  </TitlesOfParts>
  <Company>ESA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Gaia Archive: VO in action in the big data era</dc:title>
  <dc:subject>The Gaia Archive: VO in action in the big data era</dc:subject>
  <dc:creator>Christophe Arviset</dc:creator>
  <cp:lastModifiedBy>Jesus Salgado</cp:lastModifiedBy>
  <cp:revision>246</cp:revision>
  <cp:lastPrinted>2008-08-26T16:26:23Z</cp:lastPrinted>
  <dcterms:created xsi:type="dcterms:W3CDTF">2015-09-14T16:06:08Z</dcterms:created>
  <dcterms:modified xsi:type="dcterms:W3CDTF">2019-05-15T15:09:50Z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ESA Presentation</vt:lpwstr>
  </property>
  <property fmtid="{D5CDD505-2E9C-101B-9397-08002B2CF9AE}" pid="3" name="PSubtitle">
    <vt:lpwstr>ESA Presentation</vt:lpwstr>
  </property>
  <property fmtid="{D5CDD505-2E9C-101B-9397-08002B2CF9AE}" pid="4" name="PAuthor">
    <vt:lpwstr/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Issue Date">
    <vt:filetime>2015-10-05T22:00:00Z</vt:filetime>
  </property>
  <property fmtid="{D5CDD505-2E9C-101B-9397-08002B2CF9AE}" pid="16" name="Document Type">
    <vt:lpwstr>HO - Handout / Presentation</vt:lpwstr>
  </property>
  <property fmtid="{D5CDD505-2E9C-101B-9397-08002B2CF9AE}" pid="17" name="Reference">
    <vt:lpwstr>Gaia Archive</vt:lpwstr>
  </property>
  <property fmtid="{D5CDD505-2E9C-101B-9397-08002B2CF9AE}" pid="18" name="Classification">
    <vt:lpwstr>ESA UNCLASSIFIED - Releasable to the Public</vt:lpwstr>
  </property>
  <property fmtid="{D5CDD505-2E9C-101B-9397-08002B2CF9AE}" pid="19" name="Classification Caveat">
    <vt:lpwstr/>
  </property>
  <property fmtid="{D5CDD505-2E9C-101B-9397-08002B2CF9AE}" pid="20" name="Status">
    <vt:lpwstr>Issued</vt:lpwstr>
  </property>
  <property fmtid="{D5CDD505-2E9C-101B-9397-08002B2CF9AE}" pid="21" name="bmsSiteName">
    <vt:lpwstr>ESAC</vt:lpwstr>
  </property>
  <property fmtid="{D5CDD505-2E9C-101B-9397-08002B2CF9AE}" pid="22" name="Originating Organisation">
    <vt:lpwstr>ESA</vt:lpwstr>
  </property>
  <property fmtid="{D5CDD505-2E9C-101B-9397-08002B2CF9AE}" pid="23" name="Distribution">
    <vt:lpwstr/>
  </property>
  <property fmtid="{D5CDD505-2E9C-101B-9397-08002B2CF9AE}" pid="24" name="bmsSitename2">
    <vt:lpwstr>ESAC</vt:lpwstr>
  </property>
  <property fmtid="{D5CDD505-2E9C-101B-9397-08002B2CF9AE}" pid="25" name="bmsAddress">
    <vt:lpwstr>European Space Astronomy Centre - P.O. Box 78 - 28691 Villanueva de la Cañada - Madrid - Spain</vt:lpwstr>
  </property>
  <property fmtid="{D5CDD505-2E9C-101B-9397-08002B2CF9AE}" pid="26" name="bmsPlace">
    <vt:lpwstr>Madrid</vt:lpwstr>
  </property>
  <property fmtid="{D5CDD505-2E9C-101B-9397-08002B2CF9AE}" pid="27" name="bmsPhoneFax">
    <vt:lpwstr>T +34 91 8131 100 - F +34 91 8131 139 - www.esa.int</vt:lpwstr>
  </property>
  <property fmtid="{D5CDD505-2E9C-101B-9397-08002B2CF9AE}" pid="28" name="Issue">
    <vt:i4>1</vt:i4>
  </property>
  <property fmtid="{D5CDD505-2E9C-101B-9397-08002B2CF9AE}" pid="29" name="Revision">
    <vt:i4>0</vt:i4>
  </property>
</Properties>
</file>